
<file path=[Content_Types].xml><?xml version="1.0" encoding="utf-8"?>
<Types xmlns="http://schemas.openxmlformats.org/package/2006/content-types">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73" r:id="rId34"/>
    <p:sldId id="274" r:id="rId35"/>
    <p:sldId id="275" r:id="rId36"/>
    <p:sldId id="276" r:id="rId37"/>
    <p:sldId id="277" r:id="rId38"/>
    <p:sldId id="278" r:id="rId39"/>
    <p:sldId id="279" r:id="rId40"/>
    <p:sldId id="280" r:id="rId4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2C5B8F-6211-4AB7-8AEA-678FC38A2DDD}" v="1" dt="2026-07-24T01:58:22.2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y Hian Low" userId="5d8986fb-eb8e-4e36-b290-1006199adb33" providerId="ADAL" clId="{AA4E6A90-DD25-4794-8BAE-8E4E7E09A169}"/>
    <pc:docChg chg="custSel addSld modSld">
      <pc:chgData name="Ley Hian Low" userId="5d8986fb-eb8e-4e36-b290-1006199adb33" providerId="ADAL" clId="{AA4E6A90-DD25-4794-8BAE-8E4E7E09A169}" dt="2026-07-24T01:58:22.456" v="16" actId="27636"/>
      <pc:docMkLst>
        <pc:docMk/>
      </pc:docMkLst>
      <pc:sldChg chg="add setBg">
        <pc:chgData name="Ley Hian Low" userId="5d8986fb-eb8e-4e36-b290-1006199adb33" providerId="ADAL" clId="{AA4E6A90-DD25-4794-8BAE-8E4E7E09A169}" dt="2026-07-24T01:58:22.279" v="0"/>
        <pc:sldMkLst>
          <pc:docMk/>
          <pc:sldMk cId="0" sldId="288"/>
        </pc:sldMkLst>
      </pc:sldChg>
      <pc:sldChg chg="add setBg">
        <pc:chgData name="Ley Hian Low" userId="5d8986fb-eb8e-4e36-b290-1006199adb33" providerId="ADAL" clId="{AA4E6A90-DD25-4794-8BAE-8E4E7E09A169}" dt="2026-07-24T01:58:22.279" v="0"/>
        <pc:sldMkLst>
          <pc:docMk/>
          <pc:sldMk cId="0" sldId="289"/>
        </pc:sldMkLst>
      </pc:sldChg>
      <pc:sldChg chg="add setBg">
        <pc:chgData name="Ley Hian Low" userId="5d8986fb-eb8e-4e36-b290-1006199adb33" providerId="ADAL" clId="{AA4E6A90-DD25-4794-8BAE-8E4E7E09A169}" dt="2026-07-24T01:58:22.279" v="0"/>
        <pc:sldMkLst>
          <pc:docMk/>
          <pc:sldMk cId="0" sldId="290"/>
        </pc:sldMkLst>
      </pc:sldChg>
      <pc:sldChg chg="modSp add mod setBg">
        <pc:chgData name="Ley Hian Low" userId="5d8986fb-eb8e-4e36-b290-1006199adb33" providerId="ADAL" clId="{AA4E6A90-DD25-4794-8BAE-8E4E7E09A169}" dt="2026-07-24T01:58:22.424" v="6" actId="27636"/>
        <pc:sldMkLst>
          <pc:docMk/>
          <pc:sldMk cId="0" sldId="291"/>
        </pc:sldMkLst>
        <pc:spChg chg="mod">
          <ac:chgData name="Ley Hian Low" userId="5d8986fb-eb8e-4e36-b290-1006199adb33" providerId="ADAL" clId="{AA4E6A90-DD25-4794-8BAE-8E4E7E09A169}" dt="2026-07-24T01:58:22.410" v="1" actId="27636"/>
          <ac:spMkLst>
            <pc:docMk/>
            <pc:sldMk cId="0" sldId="291"/>
            <ac:spMk id="33" creationId="{00000000-0000-0000-0000-000000000000}"/>
          </ac:spMkLst>
        </pc:spChg>
        <pc:spChg chg="mod">
          <ac:chgData name="Ley Hian Low" userId="5d8986fb-eb8e-4e36-b290-1006199adb33" providerId="ADAL" clId="{AA4E6A90-DD25-4794-8BAE-8E4E7E09A169}" dt="2026-07-24T01:58:22.415" v="4" actId="27636"/>
          <ac:spMkLst>
            <pc:docMk/>
            <pc:sldMk cId="0" sldId="291"/>
            <ac:spMk id="36" creationId="{00000000-0000-0000-0000-000000000000}"/>
          </ac:spMkLst>
        </pc:spChg>
        <pc:spChg chg="mod">
          <ac:chgData name="Ley Hian Low" userId="5d8986fb-eb8e-4e36-b290-1006199adb33" providerId="ADAL" clId="{AA4E6A90-DD25-4794-8BAE-8E4E7E09A169}" dt="2026-07-24T01:58:22.412" v="2" actId="27636"/>
          <ac:spMkLst>
            <pc:docMk/>
            <pc:sldMk cId="0" sldId="291"/>
            <ac:spMk id="39" creationId="{00000000-0000-0000-0000-000000000000}"/>
          </ac:spMkLst>
        </pc:spChg>
        <pc:spChg chg="mod">
          <ac:chgData name="Ley Hian Low" userId="5d8986fb-eb8e-4e36-b290-1006199adb33" providerId="ADAL" clId="{AA4E6A90-DD25-4794-8BAE-8E4E7E09A169}" dt="2026-07-24T01:58:22.424" v="6" actId="27636"/>
          <ac:spMkLst>
            <pc:docMk/>
            <pc:sldMk cId="0" sldId="291"/>
            <ac:spMk id="42" creationId="{00000000-0000-0000-0000-000000000000}"/>
          </ac:spMkLst>
        </pc:spChg>
        <pc:spChg chg="mod">
          <ac:chgData name="Ley Hian Low" userId="5d8986fb-eb8e-4e36-b290-1006199adb33" providerId="ADAL" clId="{AA4E6A90-DD25-4794-8BAE-8E4E7E09A169}" dt="2026-07-24T01:58:22.417" v="5" actId="27636"/>
          <ac:spMkLst>
            <pc:docMk/>
            <pc:sldMk cId="0" sldId="291"/>
            <ac:spMk id="45" creationId="{00000000-0000-0000-0000-000000000000}"/>
          </ac:spMkLst>
        </pc:spChg>
        <pc:spChg chg="mod">
          <ac:chgData name="Ley Hian Low" userId="5d8986fb-eb8e-4e36-b290-1006199adb33" providerId="ADAL" clId="{AA4E6A90-DD25-4794-8BAE-8E4E7E09A169}" dt="2026-07-24T01:58:22.414" v="3" actId="27636"/>
          <ac:spMkLst>
            <pc:docMk/>
            <pc:sldMk cId="0" sldId="291"/>
            <ac:spMk id="47" creationId="{00000000-0000-0000-0000-000000000000}"/>
          </ac:spMkLst>
        </pc:spChg>
      </pc:sldChg>
      <pc:sldChg chg="add setBg">
        <pc:chgData name="Ley Hian Low" userId="5d8986fb-eb8e-4e36-b290-1006199adb33" providerId="ADAL" clId="{AA4E6A90-DD25-4794-8BAE-8E4E7E09A169}" dt="2026-07-24T01:58:22.279" v="0"/>
        <pc:sldMkLst>
          <pc:docMk/>
          <pc:sldMk cId="0" sldId="292"/>
        </pc:sldMkLst>
      </pc:sldChg>
      <pc:sldChg chg="modSp add mod setBg">
        <pc:chgData name="Ley Hian Low" userId="5d8986fb-eb8e-4e36-b290-1006199adb33" providerId="ADAL" clId="{AA4E6A90-DD25-4794-8BAE-8E4E7E09A169}" dt="2026-07-24T01:58:22.445" v="13" actId="27636"/>
        <pc:sldMkLst>
          <pc:docMk/>
          <pc:sldMk cId="0" sldId="293"/>
        </pc:sldMkLst>
        <pc:spChg chg="mod">
          <ac:chgData name="Ley Hian Low" userId="5d8986fb-eb8e-4e36-b290-1006199adb33" providerId="ADAL" clId="{AA4E6A90-DD25-4794-8BAE-8E4E7E09A169}" dt="2026-07-24T01:58:22.443" v="12" actId="27636"/>
          <ac:spMkLst>
            <pc:docMk/>
            <pc:sldMk cId="0" sldId="293"/>
            <ac:spMk id="9" creationId="{00000000-0000-0000-0000-000000000000}"/>
          </ac:spMkLst>
        </pc:spChg>
        <pc:spChg chg="mod">
          <ac:chgData name="Ley Hian Low" userId="5d8986fb-eb8e-4e36-b290-1006199adb33" providerId="ADAL" clId="{AA4E6A90-DD25-4794-8BAE-8E4E7E09A169}" dt="2026-07-24T01:58:22.439" v="10" actId="27636"/>
          <ac:spMkLst>
            <pc:docMk/>
            <pc:sldMk cId="0" sldId="293"/>
            <ac:spMk id="12" creationId="{00000000-0000-0000-0000-000000000000}"/>
          </ac:spMkLst>
        </pc:spChg>
        <pc:spChg chg="mod">
          <ac:chgData name="Ley Hian Low" userId="5d8986fb-eb8e-4e36-b290-1006199adb33" providerId="ADAL" clId="{AA4E6A90-DD25-4794-8BAE-8E4E7E09A169}" dt="2026-07-24T01:58:22.435" v="8" actId="27636"/>
          <ac:spMkLst>
            <pc:docMk/>
            <pc:sldMk cId="0" sldId="293"/>
            <ac:spMk id="15" creationId="{00000000-0000-0000-0000-000000000000}"/>
          </ac:spMkLst>
        </pc:spChg>
        <pc:spChg chg="mod">
          <ac:chgData name="Ley Hian Low" userId="5d8986fb-eb8e-4e36-b290-1006199adb33" providerId="ADAL" clId="{AA4E6A90-DD25-4794-8BAE-8E4E7E09A169}" dt="2026-07-24T01:58:22.437" v="9" actId="27636"/>
          <ac:spMkLst>
            <pc:docMk/>
            <pc:sldMk cId="0" sldId="293"/>
            <ac:spMk id="18" creationId="{00000000-0000-0000-0000-000000000000}"/>
          </ac:spMkLst>
        </pc:spChg>
        <pc:spChg chg="mod">
          <ac:chgData name="Ley Hian Low" userId="5d8986fb-eb8e-4e36-b290-1006199adb33" providerId="ADAL" clId="{AA4E6A90-DD25-4794-8BAE-8E4E7E09A169}" dt="2026-07-24T01:58:22.440" v="11" actId="27636"/>
          <ac:spMkLst>
            <pc:docMk/>
            <pc:sldMk cId="0" sldId="293"/>
            <ac:spMk id="21" creationId="{00000000-0000-0000-0000-000000000000}"/>
          </ac:spMkLst>
        </pc:spChg>
        <pc:spChg chg="mod">
          <ac:chgData name="Ley Hian Low" userId="5d8986fb-eb8e-4e36-b290-1006199adb33" providerId="ADAL" clId="{AA4E6A90-DD25-4794-8BAE-8E4E7E09A169}" dt="2026-07-24T01:58:22.445" v="13" actId="27636"/>
          <ac:spMkLst>
            <pc:docMk/>
            <pc:sldMk cId="0" sldId="293"/>
            <ac:spMk id="24" creationId="{00000000-0000-0000-0000-000000000000}"/>
          </ac:spMkLst>
        </pc:spChg>
        <pc:spChg chg="mod">
          <ac:chgData name="Ley Hian Low" userId="5d8986fb-eb8e-4e36-b290-1006199adb33" providerId="ADAL" clId="{AA4E6A90-DD25-4794-8BAE-8E4E7E09A169}" dt="2026-07-24T01:58:22.432" v="7" actId="27636"/>
          <ac:spMkLst>
            <pc:docMk/>
            <pc:sldMk cId="0" sldId="293"/>
            <ac:spMk id="28" creationId="{00000000-0000-0000-0000-000000000000}"/>
          </ac:spMkLst>
        </pc:spChg>
      </pc:sldChg>
      <pc:sldChg chg="add setBg">
        <pc:chgData name="Ley Hian Low" userId="5d8986fb-eb8e-4e36-b290-1006199adb33" providerId="ADAL" clId="{AA4E6A90-DD25-4794-8BAE-8E4E7E09A169}" dt="2026-07-24T01:58:22.279" v="0"/>
        <pc:sldMkLst>
          <pc:docMk/>
          <pc:sldMk cId="0" sldId="294"/>
        </pc:sldMkLst>
      </pc:sldChg>
      <pc:sldChg chg="modSp add mod setBg">
        <pc:chgData name="Ley Hian Low" userId="5d8986fb-eb8e-4e36-b290-1006199adb33" providerId="ADAL" clId="{AA4E6A90-DD25-4794-8BAE-8E4E7E09A169}" dt="2026-07-24T01:58:22.456" v="16" actId="27636"/>
        <pc:sldMkLst>
          <pc:docMk/>
          <pc:sldMk cId="0" sldId="295"/>
        </pc:sldMkLst>
        <pc:spChg chg="mod">
          <ac:chgData name="Ley Hian Low" userId="5d8986fb-eb8e-4e36-b290-1006199adb33" providerId="ADAL" clId="{AA4E6A90-DD25-4794-8BAE-8E4E7E09A169}" dt="2026-07-24T01:58:22.454" v="15" actId="27636"/>
          <ac:spMkLst>
            <pc:docMk/>
            <pc:sldMk cId="0" sldId="295"/>
            <ac:spMk id="20" creationId="{00000000-0000-0000-0000-000000000000}"/>
          </ac:spMkLst>
        </pc:spChg>
        <pc:spChg chg="mod">
          <ac:chgData name="Ley Hian Low" userId="5d8986fb-eb8e-4e36-b290-1006199adb33" providerId="ADAL" clId="{AA4E6A90-DD25-4794-8BAE-8E4E7E09A169}" dt="2026-07-24T01:58:22.456" v="16" actId="27636"/>
          <ac:spMkLst>
            <pc:docMk/>
            <pc:sldMk cId="0" sldId="295"/>
            <ac:spMk id="24" creationId="{00000000-0000-0000-0000-000000000000}"/>
          </ac:spMkLst>
        </pc:spChg>
        <pc:spChg chg="mod">
          <ac:chgData name="Ley Hian Low" userId="5d8986fb-eb8e-4e36-b290-1006199adb33" providerId="ADAL" clId="{AA4E6A90-DD25-4794-8BAE-8E4E7E09A169}" dt="2026-07-24T01:58:22.452" v="14" actId="27636"/>
          <ac:spMkLst>
            <pc:docMk/>
            <pc:sldMk cId="0" sldId="295"/>
            <ac:spMk id="2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271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1 minute
TRAINER TALK TRACK
Welcome participants. Set the expectation that this is not a coding class. The goal is to learn how to describe a useful tool, hand the work to Codex, and supervise the result.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4 minutes
TRAINER TALK TRACK
Keep the definitions practical. A plugin is the package people discover. An app is the connection. A skill is the repeatable know-how. A template is the starting pattern. Use a PowerPoint example for each.</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TRAINER TALK TRACK
Explain that markdown files are simple text documents. They can be opened in any editor and reviewed by non-technical colleagues. These files create continuity between ChatGPT planning, Codex implementation and future maintenance.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4 minutes
TRAINER TALK TRACK
Make clear that DESIGN.md is not a special programming language. It is a structured agreement between the business owner and the builder. Ask participants to notice that acceptance criteria are observable, not subjective words such as “nice” or “professional.”</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Explain that Codex can be guided by AGENTS.md files in the repository. This is where the team writes persistent instructions about commands, standards and completion evidence. Avoid putting the whole product specification here; keep that in DESIGN.md.</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TRAINER TALK TRACK
Demystify the word repository. For a beginner, it is an organised project folder with history. The important point is that content, code, examples and tests have clear homes.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4 minutes
TRAINER TALK TRACK
Compare a vague request such as “make a PPT app” with this seven-part structure. The evidence requirement is especially important: ask the agent to run the build, tests or checks and report what happened.</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TRAINER TALK TRACK
Present this as the minimum viable project brief. The better the inputs and examples, the less Codex has to guess. Keep the first Codex task focused on a milestone rather than the entire product.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Avoid teaching every interface. Focus on the stable workflow: open a project, give context, ask for a plan, build a small milestone, and review evidence. Explain that the exact buttons can vary by product surface and workspace.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TRAINER TALK TRACK
Explain that Git is not mainly for programmers; it is a safety system. Use the PowerPoint filename example because beginners immediately understand version chaos. The one idea to remember: Codex can move fast, so Git gives the team a safety net.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Make the distinction very clear. Git can exist without GitHub. GitHub normally uses Git underneath, but adds sharing, review, permission control and project visibility.</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4 minutes
TRAINER TALK TRACK
Walk through the five time blocks. Ask for a show of hands: who has used ChatGPT, who has opened Codex, and who has ever made a website. Reassure beginners that different starting points are expected.
ACTIVITY / FACILITATION
Ask participants to choose one repetitive PowerPoint task they wish could be turned into a simple tool. Keep that task in mind throughout the session.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This is the core habit for non-technical colleagues. They do not need to memorise every Git command yet. They need to understand the rhythm: copy, isolate, build, checkpoint and upload.</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Connect the concept back to DESIGN.md, AGENTS.md and README.md. Codex performs better when it is not guessing the project from a single prompt. The repository becomes a container for context, instructions and evidence.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4 minutes
TRAINER TALK TRACK
Explain that a skill is not magic. It is usually a folder of instructions, resources and sometimes scripts that teach Codex how to perform a repeatable workflow. Keep the language general because the exact install interface can change by plan, app and workspace.</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This is a governance slide. Beginners may think anything on GitHub is safe because it is public. Make the team rule very clear: review, test, then use.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Close the add-on section by giving the team a simple operational rule. Do not let a web-tool project live only inside chat history. It needs a repository, documentation, sample data and tests.</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Until deployment, the application mainly exists inside our computer, Codex environment or repository. Deployment places it on internet infrastructure so colleagues can access it through a URL.</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Vercel is not where we write most of the code. Codex writes the code, GitHub stores it, and Vercel runs the application.</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 straightforward frontend project, Vercel often detects the framework and recommended build settings. Beginners should still review the settings rather than clicking through blindly.</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strongest reasons to combine GitHub and Vercel. We do not need to expose every experiment directly to users.</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environment variable is a protected setting that the application can use without placing the actual secret inside the GitHub repository.</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Position the use case as workflow improvement, not “AI makes the final deck automatically.” The human still owns the message, accuracy, tone and final design decisions.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Deployment is not a one-time final step. It becomes part of the normal improvement cycle. Every feature, bug fix and design change follows the same loop.</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an internal PPT-building tool, test the complete journey: enter content, choose the deck type, generate the slides, download the file and open it in PowerPoint.</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free vercel.app address is suitable for testing. A custom domain can make an approved internal or external tool appear more professional. Use this only after the basics are clear.</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1 minute
TRAINER TALK TRACK
Introduce the demo and explicitly limit the scope. Tell participants you will first ask Codex to plan, then build, then prove that the main flow works.</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TRAINER TALK TRACK
Paste or narrate this prompt. Review the returned plan with the group. Model the behaviour of correcting scope before allowing implementation.</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4 minutes
TRAINER TALK TRACK
Run the implementation prompt. While Codex works, explain what participants should observe: the plan, file changes, commands, preview and test results. Do not spend time polishing the demo; the learning point is the build-review loop.</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TRAINER TALK TRACK
Use the demo output to quickly walk through these six checks. Highlight that AI-generated content can contain incorrect claims, so users must be able to review and edit before export.</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1 minute
TRAINER TALK TRACK
Use this as a rapid recap of the behavioural guardrails. The main message is that good supervision matters more than clever prompting.</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Optional leave-behind
TRAINER TALK TRACK
Use this slide after the formal hour or circulate it later. Assign one pilot owner, one business reviewer and one person responsible for documenting the workflow.</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Optional leave-behind
TRAINER TALK TRACK
Close with the six verbs. Ask participants to name the tool they will prototype and who will use it.</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Use the car analogy: the model is the engine, ChatGPT is the driver interface, plugins and skills are accessories and operating procedures, Codex is the specialist mechanic/builder, and the web tool is the vehicle the team uses.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Appendix
TRAINER TALK TRACK
Keep this slide for reference. Product terminology, availability and interfaces may change; check the official sources before repeating the training in future.</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Explain that an LLM generates the most useful continuation based on context. It does not automatically know internal company rules or have access to files unless those are provided or connected. The key beginner habit is to give context and check outputs.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Describe the practical handoff: use Chat to think and clarify; use Work for larger polished deliverables; move to Codex when the task needs persistent files, code, commands, testing or repository changes. Product availability may vary by plan and workspace.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Emphasise that vibe coding does not mean blindly accepting generated code. Beginners should keep the build small, inspect the preview frequently, and request focused revisions.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Use this as the common example for the rest of the training. Clarify that the first version can stop at a structured outline; direct PPTX export can be a later milestone.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TRAINER TALK TRACK
Teach the phrase “one user, one workflow, one output.” Beginners often request authentication, databases, dashboards and ten features on day one. Keep the first milestone demonstrable in one session.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ARK_MASTER">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5DE2E7"/>
          </a:solidFill>
          <a:ln w="12700">
            <a:solidFill>
              <a:srgbClr val="5DE2E7"/>
            </a:solidFill>
            <a:prstDash val="solid"/>
          </a:ln>
        </p:spPr>
        <p:txBody>
          <a:bodyPr/>
          <a:lstStyle/>
          <a:p>
            <a:endParaRPr lang="en-US"/>
          </a:p>
        </p:txBody>
      </p:sp>
      <p:sp>
        <p:nvSpPr>
          <p:cNvPr id="3" name="Text 1"/>
          <p:cNvSpPr/>
          <p:nvPr/>
        </p:nvSpPr>
        <p:spPr>
          <a:xfrm>
            <a:off x="502920" y="6565392"/>
            <a:ext cx="3840480" cy="146304"/>
          </a:xfrm>
          <a:prstGeom prst="rect">
            <a:avLst/>
          </a:prstGeom>
          <a:noFill/>
          <a:ln/>
        </p:spPr>
        <p:txBody>
          <a:bodyPr wrap="square" lIns="0" tIns="0" rIns="0" bIns="0" rtlCol="0" anchor="ctr"/>
          <a:lstStyle/>
          <a:p>
            <a:pPr marL="0" indent="0">
              <a:buNone/>
            </a:pPr>
            <a:r>
              <a:rPr lang="en-US" sz="750" b="1" kern="0" spc="160" dirty="0">
                <a:solidFill>
                  <a:srgbClr val="8290A3"/>
                </a:solidFill>
                <a:latin typeface="Arial" pitchFamily="34" charset="0"/>
                <a:ea typeface="Arial" pitchFamily="34" charset="-122"/>
                <a:cs typeface="Arial" pitchFamily="34" charset="-120"/>
              </a:rPr>
              <a:t>CHATGPT → CODEX → WEB TOOL</a:t>
            </a:r>
            <a:endParaRPr lang="en-US" sz="75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3.sv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_rels/slide1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3.svg"/><Relationship Id="rId7" Type="http://schemas.openxmlformats.org/officeDocument/2006/relationships/image" Target="../media/image7.sv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34.svg"/></Relationships>
</file>

<file path=ppt/slides/_rels/slide1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9.svg"/><Relationship Id="rId4" Type="http://schemas.openxmlformats.org/officeDocument/2006/relationships/image" Target="../media/image30.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3.sv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2.svg"/><Relationship Id="rId5" Type="http://schemas.openxmlformats.org/officeDocument/2006/relationships/image" Target="../media/image23.svg"/><Relationship Id="rId4" Type="http://schemas.openxmlformats.org/officeDocument/2006/relationships/image" Target="../media/image41.svg"/></Relationships>
</file>

<file path=ppt/slides/_rels/slide21.xml.rels><?xml version="1.0" encoding="UTF-8" standalone="yes"?>
<Relationships xmlns="http://schemas.openxmlformats.org/package/2006/relationships"><Relationship Id="rId3" Type="http://schemas.openxmlformats.org/officeDocument/2006/relationships/image" Target="../media/image39.svg"/><Relationship Id="rId7" Type="http://schemas.openxmlformats.org/officeDocument/2006/relationships/image" Target="../media/image45.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4.svg"/><Relationship Id="rId5" Type="http://schemas.openxmlformats.org/officeDocument/2006/relationships/image" Target="../media/image19.svg"/><Relationship Id="rId4" Type="http://schemas.openxmlformats.org/officeDocument/2006/relationships/image" Target="../media/image17.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svg"/><Relationship Id="rId7" Type="http://schemas.openxmlformats.org/officeDocument/2006/relationships/image" Target="../media/image50.sv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9.svg"/><Relationship Id="rId5" Type="http://schemas.openxmlformats.org/officeDocument/2006/relationships/image" Target="../media/image48.svg"/><Relationship Id="rId4" Type="http://schemas.openxmlformats.org/officeDocument/2006/relationships/image" Target="../media/image47.svg"/></Relationships>
</file>

<file path=ppt/slides/_rels/slide24.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39.svg"/><Relationship Id="rId7" Type="http://schemas.openxmlformats.org/officeDocument/2006/relationships/image" Target="../media/image53.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2.svg"/><Relationship Id="rId5" Type="http://schemas.openxmlformats.org/officeDocument/2006/relationships/image" Target="../media/image6.svg"/><Relationship Id="rId4" Type="http://schemas.openxmlformats.org/officeDocument/2006/relationships/image" Target="../media/image47.svg"/><Relationship Id="rId9" Type="http://schemas.openxmlformats.org/officeDocument/2006/relationships/image" Target="../media/image55.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9.svg"/><Relationship Id="rId5" Type="http://schemas.openxmlformats.org/officeDocument/2006/relationships/image" Target="../media/image58.svg"/><Relationship Id="rId4" Type="http://schemas.openxmlformats.org/officeDocument/2006/relationships/image" Target="../media/image57.svg"/></Relationships>
</file>

<file path=ppt/slides/_rels/slide3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svg"/><Relationship Id="rId7" Type="http://schemas.openxmlformats.org/officeDocument/2006/relationships/image" Target="../media/image65.sv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4.svg"/><Relationship Id="rId5" Type="http://schemas.openxmlformats.org/officeDocument/2006/relationships/image" Target="../media/image63.svg"/><Relationship Id="rId4" Type="http://schemas.openxmlformats.org/officeDocument/2006/relationships/image" Target="../media/image62.svg"/></Relationships>
</file>

<file path=ppt/slides/_rels/slide3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3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9.svg"/><Relationship Id="rId5" Type="http://schemas.openxmlformats.org/officeDocument/2006/relationships/image" Target="../media/image68.svg"/><Relationship Id="rId4" Type="http://schemas.openxmlformats.org/officeDocument/2006/relationships/image" Target="../media/image62.svg"/></Relationships>
</file>

<file path=ppt/slides/_rels/slide3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4.svg"/><Relationship Id="rId7" Type="http://schemas.openxmlformats.org/officeDocument/2006/relationships/image" Target="../media/image19.sv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71.svg"/><Relationship Id="rId5" Type="http://schemas.openxmlformats.org/officeDocument/2006/relationships/image" Target="../media/image70.svg"/><Relationship Id="rId4" Type="http://schemas.openxmlformats.org/officeDocument/2006/relationships/image" Target="../media/image58.sv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3.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8" Type="http://schemas.openxmlformats.org/officeDocument/2006/relationships/hyperlink" Target="https://openai.com/academy/codex/" TargetMode="External"/><Relationship Id="rId3" Type="http://schemas.openxmlformats.org/officeDocument/2006/relationships/image" Target="../media/image60.svg"/><Relationship Id="rId7" Type="http://schemas.openxmlformats.org/officeDocument/2006/relationships/hyperlink" Target="https://openai.com/codex/"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help.openai.com/en/articles/11487775-connectors-" TargetMode="External"/><Relationship Id="rId5" Type="http://schemas.openxmlformats.org/officeDocument/2006/relationships/hyperlink" Target="https://help.openai.com/en/articles/11369540-getting-started-with-codex" TargetMode="External"/><Relationship Id="rId4" Type="http://schemas.openxmlformats.org/officeDocument/2006/relationships/hyperlink" Target="https://help.openai.com/en/articles/20001275-chatgpt-work-and-codex"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7111F"/>
        </a:solidFill>
        <a:effectLst/>
      </p:bgPr>
    </p:bg>
    <p:spTree>
      <p:nvGrpSpPr>
        <p:cNvPr id="1" name=""/>
        <p:cNvGrpSpPr/>
        <p:nvPr/>
      </p:nvGrpSpPr>
      <p:grpSpPr>
        <a:xfrm>
          <a:off x="0" y="0"/>
          <a:ext cx="0" cy="0"/>
          <a:chOff x="0" y="0"/>
          <a:chExt cx="0" cy="0"/>
        </a:xfrm>
      </p:grpSpPr>
      <p:sp>
        <p:nvSpPr>
          <p:cNvPr id="2" name="Shape 0"/>
          <p:cNvSpPr/>
          <p:nvPr/>
        </p:nvSpPr>
        <p:spPr>
          <a:xfrm>
            <a:off x="7699248" y="109728"/>
            <a:ext cx="4343400" cy="4343400"/>
          </a:xfrm>
          <a:prstGeom prst="ellipse">
            <a:avLst/>
          </a:prstGeom>
          <a:solidFill>
            <a:srgbClr val="7C3AED">
              <a:alpha val="38000"/>
            </a:srgbClr>
          </a:solidFill>
          <a:ln w="12700">
            <a:solidFill>
              <a:srgbClr val="7C3AED">
                <a:alpha val="0"/>
              </a:srgbClr>
            </a:solidFill>
            <a:prstDash val="solid"/>
          </a:ln>
        </p:spPr>
        <p:txBody>
          <a:bodyPr/>
          <a:lstStyle/>
          <a:p>
            <a:endParaRPr lang="en-US"/>
          </a:p>
        </p:txBody>
      </p:sp>
      <p:sp>
        <p:nvSpPr>
          <p:cNvPr id="3" name="Shape 1"/>
          <p:cNvSpPr/>
          <p:nvPr/>
        </p:nvSpPr>
        <p:spPr>
          <a:xfrm>
            <a:off x="8247888" y="1078992"/>
            <a:ext cx="3730752" cy="3730752"/>
          </a:xfrm>
          <a:prstGeom prst="ellipse">
            <a:avLst/>
          </a:prstGeom>
          <a:solidFill>
            <a:srgbClr val="1FB9C5">
              <a:alpha val="32000"/>
            </a:srgbClr>
          </a:solidFill>
          <a:ln w="12700">
            <a:solidFill>
              <a:srgbClr val="1FB9C5">
                <a:alpha val="0"/>
              </a:srgbClr>
            </a:solidFill>
            <a:prstDash val="solid"/>
          </a:ln>
        </p:spPr>
        <p:txBody>
          <a:bodyPr/>
          <a:lstStyle/>
          <a:p>
            <a:endParaRPr lang="en-US"/>
          </a:p>
        </p:txBody>
      </p:sp>
      <p:sp>
        <p:nvSpPr>
          <p:cNvPr id="4" name="Shape 2"/>
          <p:cNvSpPr/>
          <p:nvPr/>
        </p:nvSpPr>
        <p:spPr>
          <a:xfrm>
            <a:off x="7406640" y="1051560"/>
            <a:ext cx="4069080" cy="4251960"/>
          </a:xfrm>
          <a:prstGeom prst="roundRect">
            <a:avLst>
              <a:gd name="adj" fmla="val 3596"/>
            </a:avLst>
          </a:prstGeom>
          <a:solidFill>
            <a:srgbClr val="0B1727">
              <a:alpha val="97000"/>
            </a:srgbClr>
          </a:solidFill>
          <a:ln w="15240">
            <a:solidFill>
              <a:srgbClr val="29425F"/>
            </a:solidFill>
            <a:prstDash val="solid"/>
          </a:ln>
          <a:effectLst>
            <a:outerShdw blurRad="25400" dist="50800" dir="2700000" algn="bl" rotWithShape="0">
              <a:srgbClr val="000000">
                <a:alpha val="25000"/>
              </a:srgbClr>
            </a:outerShdw>
          </a:effectLst>
        </p:spPr>
        <p:txBody>
          <a:bodyPr/>
          <a:lstStyle/>
          <a:p>
            <a:endParaRPr lang="en-US"/>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18120" y="1417320"/>
            <a:ext cx="502920" cy="502920"/>
          </a:xfrm>
          <a:prstGeom prst="rect">
            <a:avLst/>
          </a:prstGeom>
        </p:spPr>
      </p:pic>
      <p:sp>
        <p:nvSpPr>
          <p:cNvPr id="6" name="Text 3"/>
          <p:cNvSpPr/>
          <p:nvPr/>
        </p:nvSpPr>
        <p:spPr>
          <a:xfrm>
            <a:off x="8485632" y="1481328"/>
            <a:ext cx="2468880" cy="320040"/>
          </a:xfrm>
          <a:prstGeom prst="rect">
            <a:avLst/>
          </a:prstGeom>
          <a:noFill/>
          <a:ln/>
        </p:spPr>
        <p:txBody>
          <a:bodyPr wrap="square" lIns="0" tIns="0" rIns="0" bIns="0" rtlCol="0" anchor="ctr"/>
          <a:lstStyle/>
          <a:p>
            <a:pPr marL="0" indent="0">
              <a:buNone/>
            </a:pPr>
            <a:r>
              <a:rPr lang="en-US" sz="1900" b="1" dirty="0">
                <a:solidFill>
                  <a:srgbClr val="F7FAFC"/>
                </a:solidFill>
              </a:rPr>
              <a:t>CHATGPT</a:t>
            </a:r>
            <a:endParaRPr lang="en-US" sz="1900" dirty="0"/>
          </a:p>
        </p:txBody>
      </p:sp>
      <p:sp>
        <p:nvSpPr>
          <p:cNvPr id="7" name="Shape 4"/>
          <p:cNvSpPr/>
          <p:nvPr/>
        </p:nvSpPr>
        <p:spPr>
          <a:xfrm>
            <a:off x="9235440" y="2148840"/>
            <a:ext cx="0" cy="594360"/>
          </a:xfrm>
          <a:prstGeom prst="line">
            <a:avLst/>
          </a:prstGeom>
          <a:noFill/>
          <a:ln w="27940">
            <a:solidFill>
              <a:srgbClr val="A78BFA"/>
            </a:solidFill>
            <a:prstDash val="solid"/>
            <a:headEnd type="none"/>
            <a:tailEnd type="triangle"/>
          </a:ln>
        </p:spPr>
        <p:txBody>
          <a:bodyPr/>
          <a:lstStyle/>
          <a:p>
            <a:endParaRPr lang="en-US"/>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8120" y="2816352"/>
            <a:ext cx="502920" cy="502920"/>
          </a:xfrm>
          <a:prstGeom prst="rect">
            <a:avLst/>
          </a:prstGeom>
        </p:spPr>
      </p:pic>
      <p:sp>
        <p:nvSpPr>
          <p:cNvPr id="9" name="Text 5"/>
          <p:cNvSpPr/>
          <p:nvPr/>
        </p:nvSpPr>
        <p:spPr>
          <a:xfrm>
            <a:off x="8485632" y="2880360"/>
            <a:ext cx="2468880" cy="320040"/>
          </a:xfrm>
          <a:prstGeom prst="rect">
            <a:avLst/>
          </a:prstGeom>
          <a:noFill/>
          <a:ln/>
        </p:spPr>
        <p:txBody>
          <a:bodyPr wrap="square" lIns="0" tIns="0" rIns="0" bIns="0" rtlCol="0" anchor="ctr"/>
          <a:lstStyle/>
          <a:p>
            <a:pPr marL="0" indent="0">
              <a:buNone/>
            </a:pPr>
            <a:r>
              <a:rPr lang="en-US" sz="1900" b="1" dirty="0">
                <a:solidFill>
                  <a:srgbClr val="F7FAFC"/>
                </a:solidFill>
              </a:rPr>
              <a:t>CODEX</a:t>
            </a:r>
            <a:endParaRPr lang="en-US" sz="1900" dirty="0"/>
          </a:p>
        </p:txBody>
      </p:sp>
      <p:sp>
        <p:nvSpPr>
          <p:cNvPr id="10" name="Shape 6"/>
          <p:cNvSpPr/>
          <p:nvPr/>
        </p:nvSpPr>
        <p:spPr>
          <a:xfrm>
            <a:off x="9235440" y="3584448"/>
            <a:ext cx="0" cy="576072"/>
          </a:xfrm>
          <a:prstGeom prst="line">
            <a:avLst/>
          </a:prstGeom>
          <a:noFill/>
          <a:ln w="27940">
            <a:solidFill>
              <a:srgbClr val="A3E635"/>
            </a:solidFill>
            <a:prstDash val="solid"/>
            <a:headEnd type="none"/>
            <a:tailEnd type="triangle"/>
          </a:ln>
        </p:spPr>
        <p:txBody>
          <a:bodyPr/>
          <a:lstStyle/>
          <a:p>
            <a:endParaRPr lang="en-US"/>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18120" y="4279392"/>
            <a:ext cx="502920" cy="502920"/>
          </a:xfrm>
          <a:prstGeom prst="rect">
            <a:avLst/>
          </a:prstGeom>
        </p:spPr>
      </p:pic>
      <p:sp>
        <p:nvSpPr>
          <p:cNvPr id="12" name="Text 7"/>
          <p:cNvSpPr/>
          <p:nvPr/>
        </p:nvSpPr>
        <p:spPr>
          <a:xfrm>
            <a:off x="8485632" y="4343400"/>
            <a:ext cx="2468880" cy="320040"/>
          </a:xfrm>
          <a:prstGeom prst="rect">
            <a:avLst/>
          </a:prstGeom>
          <a:noFill/>
          <a:ln/>
        </p:spPr>
        <p:txBody>
          <a:bodyPr wrap="square" lIns="0" tIns="0" rIns="0" bIns="0" rtlCol="0" anchor="ctr"/>
          <a:lstStyle/>
          <a:p>
            <a:pPr marL="0" indent="0">
              <a:buNone/>
            </a:pPr>
            <a:r>
              <a:rPr lang="en-US" sz="1900" b="1" dirty="0">
                <a:solidFill>
                  <a:srgbClr val="F7FAFC"/>
                </a:solidFill>
              </a:rPr>
              <a:t>WEB TOOL</a:t>
            </a:r>
            <a:endParaRPr lang="en-US" sz="1900" dirty="0"/>
          </a:p>
        </p:txBody>
      </p:sp>
      <p:sp>
        <p:nvSpPr>
          <p:cNvPr id="13" name="Shape 8"/>
          <p:cNvSpPr/>
          <p:nvPr/>
        </p:nvSpPr>
        <p:spPr>
          <a:xfrm>
            <a:off x="603504" y="658368"/>
            <a:ext cx="2423160" cy="310896"/>
          </a:xfrm>
          <a:prstGeom prst="roundRect">
            <a:avLst>
              <a:gd name="adj" fmla="val 23529"/>
            </a:avLst>
          </a:prstGeom>
          <a:solidFill>
            <a:srgbClr val="5DE2E7">
              <a:alpha val="17000"/>
            </a:srgbClr>
          </a:solidFill>
          <a:ln w="10160">
            <a:solidFill>
              <a:srgbClr val="5DE2E7">
                <a:alpha val="80000"/>
              </a:srgbClr>
            </a:solidFill>
            <a:prstDash val="solid"/>
          </a:ln>
        </p:spPr>
        <p:txBody>
          <a:bodyPr/>
          <a:lstStyle/>
          <a:p>
            <a:endParaRPr lang="en-US"/>
          </a:p>
        </p:txBody>
      </p:sp>
      <p:sp>
        <p:nvSpPr>
          <p:cNvPr id="14" name="Text 9"/>
          <p:cNvSpPr/>
          <p:nvPr/>
        </p:nvSpPr>
        <p:spPr>
          <a:xfrm>
            <a:off x="676656" y="726948"/>
            <a:ext cx="2276856" cy="146304"/>
          </a:xfrm>
          <a:prstGeom prst="rect">
            <a:avLst/>
          </a:prstGeom>
          <a:noFill/>
          <a:ln/>
        </p:spPr>
        <p:txBody>
          <a:bodyPr wrap="square" lIns="0" tIns="0" rIns="0" bIns="0" rtlCol="0" anchor="ctr"/>
          <a:lstStyle/>
          <a:p>
            <a:pPr marL="0" indent="0" algn="ctr">
              <a:buNone/>
            </a:pPr>
            <a:r>
              <a:rPr lang="en-US" sz="900" b="1" dirty="0">
                <a:solidFill>
                  <a:srgbClr val="5DE2E7"/>
                </a:solidFill>
                <a:latin typeface="Arial" pitchFamily="34" charset="0"/>
                <a:ea typeface="Arial" pitchFamily="34" charset="-122"/>
                <a:cs typeface="Arial" pitchFamily="34" charset="-120"/>
              </a:rPr>
              <a:t>1-HOUR BEGINNER WORKSHOP</a:t>
            </a:r>
            <a:endParaRPr lang="en-US" sz="900" dirty="0"/>
          </a:p>
        </p:txBody>
      </p:sp>
      <p:sp>
        <p:nvSpPr>
          <p:cNvPr id="15" name="Text 10"/>
          <p:cNvSpPr/>
          <p:nvPr/>
        </p:nvSpPr>
        <p:spPr>
          <a:xfrm>
            <a:off x="603504" y="1234440"/>
            <a:ext cx="6309360" cy="731520"/>
          </a:xfrm>
          <a:prstGeom prst="rect">
            <a:avLst/>
          </a:prstGeom>
          <a:noFill/>
          <a:ln/>
        </p:spPr>
        <p:txBody>
          <a:bodyPr wrap="square" lIns="0" tIns="0" rIns="0" bIns="0" rtlCol="0" anchor="ctr">
            <a:normAutofit/>
          </a:bodyPr>
          <a:lstStyle/>
          <a:p>
            <a:pPr marL="0" indent="0">
              <a:buNone/>
            </a:pPr>
            <a:r>
              <a:rPr lang="en-US" sz="3500" b="1" dirty="0">
                <a:solidFill>
                  <a:srgbClr val="F7FAFC"/>
                </a:solidFill>
                <a:latin typeface="Arial" pitchFamily="34" charset="0"/>
                <a:ea typeface="Arial" pitchFamily="34" charset="-122"/>
                <a:cs typeface="Arial" pitchFamily="34" charset="-120"/>
              </a:rPr>
              <a:t>From ChatGPT to Codex</a:t>
            </a:r>
            <a:endParaRPr lang="en-US" sz="3500" dirty="0"/>
          </a:p>
        </p:txBody>
      </p:sp>
      <p:sp>
        <p:nvSpPr>
          <p:cNvPr id="16" name="Text 11"/>
          <p:cNvSpPr/>
          <p:nvPr/>
        </p:nvSpPr>
        <p:spPr>
          <a:xfrm>
            <a:off x="603504" y="1993392"/>
            <a:ext cx="6126480" cy="1234440"/>
          </a:xfrm>
          <a:prstGeom prst="rect">
            <a:avLst/>
          </a:prstGeom>
          <a:noFill/>
          <a:ln/>
        </p:spPr>
        <p:txBody>
          <a:bodyPr wrap="square" lIns="0" tIns="0" rIns="0" bIns="0" rtlCol="0" anchor="ctr">
            <a:normAutofit/>
          </a:bodyPr>
          <a:lstStyle/>
          <a:p>
            <a:pPr marL="0" indent="0">
              <a:buNone/>
            </a:pPr>
            <a:r>
              <a:rPr lang="en-US" sz="3000" b="1" dirty="0">
                <a:solidFill>
                  <a:srgbClr val="5DE2E7"/>
                </a:solidFill>
                <a:latin typeface="Arial" pitchFamily="34" charset="0"/>
                <a:ea typeface="Arial" pitchFamily="34" charset="-122"/>
                <a:cs typeface="Arial" pitchFamily="34" charset="-120"/>
              </a:rPr>
              <a:t>Vibe Coding Web Tools for</a:t>
            </a:r>
            <a:endParaRPr lang="en-US" sz="3000" dirty="0"/>
          </a:p>
          <a:p>
            <a:pPr marL="0" indent="0">
              <a:buNone/>
            </a:pPr>
            <a:r>
              <a:rPr lang="en-US" sz="3000" b="1" dirty="0">
                <a:solidFill>
                  <a:srgbClr val="5DE2E7"/>
                </a:solidFill>
                <a:latin typeface="Arial" pitchFamily="34" charset="0"/>
                <a:ea typeface="Arial" pitchFamily="34" charset="-122"/>
                <a:cs typeface="Arial" pitchFamily="34" charset="-120"/>
              </a:rPr>
              <a:t>PowerPoint Building</a:t>
            </a:r>
            <a:endParaRPr lang="en-US" sz="3000" dirty="0"/>
          </a:p>
        </p:txBody>
      </p:sp>
      <p:sp>
        <p:nvSpPr>
          <p:cNvPr id="17" name="Text 12"/>
          <p:cNvSpPr/>
          <p:nvPr/>
        </p:nvSpPr>
        <p:spPr>
          <a:xfrm>
            <a:off x="621792" y="3429000"/>
            <a:ext cx="6126480" cy="566928"/>
          </a:xfrm>
          <a:prstGeom prst="rect">
            <a:avLst/>
          </a:prstGeom>
          <a:noFill/>
          <a:ln/>
        </p:spPr>
        <p:txBody>
          <a:bodyPr wrap="square" lIns="0" tIns="0" rIns="0" bIns="0" rtlCol="0" anchor="ctr">
            <a:normAutofit/>
          </a:bodyPr>
          <a:lstStyle/>
          <a:p>
            <a:pPr marL="0" indent="0">
              <a:buNone/>
            </a:pPr>
            <a:r>
              <a:rPr lang="en-US" sz="1650" dirty="0">
                <a:solidFill>
                  <a:srgbClr val="D6E0EA"/>
                </a:solidFill>
                <a:latin typeface="Arial" pitchFamily="34" charset="0"/>
                <a:ea typeface="Arial" pitchFamily="34" charset="-122"/>
                <a:cs typeface="Arial" pitchFamily="34" charset="-120"/>
              </a:rPr>
              <a:t>High-level concepts • project documents • first Codex workflow • live build</a:t>
            </a:r>
            <a:endParaRPr lang="en-US" sz="1650" dirty="0"/>
          </a:p>
        </p:txBody>
      </p:sp>
      <p:sp>
        <p:nvSpPr>
          <p:cNvPr id="18" name="Text 13"/>
          <p:cNvSpPr/>
          <p:nvPr/>
        </p:nvSpPr>
        <p:spPr>
          <a:xfrm>
            <a:off x="621792" y="4160520"/>
            <a:ext cx="5303520" cy="256032"/>
          </a:xfrm>
          <a:prstGeom prst="rect">
            <a:avLst/>
          </a:prstGeom>
          <a:noFill/>
          <a:ln/>
        </p:spPr>
        <p:txBody>
          <a:bodyPr wrap="square" lIns="0" tIns="0" rIns="0" bIns="0" rtlCol="0" anchor="ctr"/>
          <a:lstStyle/>
          <a:p>
            <a:pPr marL="0" indent="0">
              <a:buNone/>
            </a:pPr>
            <a:r>
              <a:rPr lang="en-US" sz="1200" i="1" dirty="0">
                <a:solidFill>
                  <a:srgbClr val="91A0B2"/>
                </a:solidFill>
                <a:latin typeface="Arial" pitchFamily="34" charset="0"/>
                <a:ea typeface="Arial" pitchFamily="34" charset="-122"/>
                <a:cs typeface="Arial" pitchFamily="34" charset="-120"/>
              </a:rPr>
              <a:t>Designed for colleagues with no coding background</a:t>
            </a:r>
            <a:endParaRPr lang="en-US" sz="1200" dirty="0"/>
          </a:p>
        </p:txBody>
      </p:sp>
      <p:sp>
        <p:nvSpPr>
          <p:cNvPr id="19" name="Text 14"/>
          <p:cNvSpPr/>
          <p:nvPr/>
        </p:nvSpPr>
        <p:spPr>
          <a:xfrm>
            <a:off x="621792" y="5321808"/>
            <a:ext cx="3840480" cy="228600"/>
          </a:xfrm>
          <a:prstGeom prst="rect">
            <a:avLst/>
          </a:prstGeom>
          <a:noFill/>
          <a:ln/>
        </p:spPr>
        <p:txBody>
          <a:bodyPr wrap="square" lIns="0" tIns="0" rIns="0" bIns="0" rtlCol="0" anchor="ctr"/>
          <a:lstStyle/>
          <a:p>
            <a:pPr marL="0" indent="0">
              <a:buNone/>
            </a:pPr>
            <a:r>
              <a:rPr lang="en-US" sz="1100" b="1" dirty="0">
                <a:solidFill>
                  <a:srgbClr val="F7FAFC"/>
                </a:solidFill>
                <a:latin typeface="Arial" pitchFamily="34" charset="0"/>
                <a:ea typeface="Arial" pitchFamily="34" charset="-122"/>
                <a:cs typeface="Arial" pitchFamily="34" charset="-120"/>
              </a:rPr>
              <a:t>CTSB / CRMY • July 2026</a:t>
            </a:r>
            <a:endParaRPr lang="en-US" sz="110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VOCABULARY</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Plugins, apps, skills and templates</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These terms describe different ways of extending what ChatGPT or Codex can do.</a:t>
            </a:r>
            <a:endParaRPr lang="en-US" sz="1300" dirty="0"/>
          </a:p>
        </p:txBody>
      </p:sp>
      <p:sp>
        <p:nvSpPr>
          <p:cNvPr id="5" name="Shape 3"/>
          <p:cNvSpPr/>
          <p:nvPr/>
        </p:nvSpPr>
        <p:spPr>
          <a:xfrm>
            <a:off x="621792" y="1719072"/>
            <a:ext cx="5321808" cy="1810512"/>
          </a:xfrm>
          <a:prstGeom prst="roundRect">
            <a:avLst>
              <a:gd name="adj" fmla="val 4040"/>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7824" y="2020824"/>
            <a:ext cx="457200" cy="457200"/>
          </a:xfrm>
          <a:prstGeom prst="rect">
            <a:avLst/>
          </a:prstGeom>
        </p:spPr>
      </p:pic>
      <p:sp>
        <p:nvSpPr>
          <p:cNvPr id="7" name="Text 4"/>
          <p:cNvSpPr/>
          <p:nvPr/>
        </p:nvSpPr>
        <p:spPr>
          <a:xfrm>
            <a:off x="1536192" y="2011680"/>
            <a:ext cx="1463040" cy="274320"/>
          </a:xfrm>
          <a:prstGeom prst="rect">
            <a:avLst/>
          </a:prstGeom>
          <a:noFill/>
          <a:ln/>
        </p:spPr>
        <p:txBody>
          <a:bodyPr wrap="square" lIns="0" tIns="0" rIns="0" bIns="0" rtlCol="0" anchor="ctr"/>
          <a:lstStyle/>
          <a:p>
            <a:pPr marL="0" indent="0">
              <a:buNone/>
            </a:pPr>
            <a:r>
              <a:rPr lang="en-US" sz="1750" b="1" dirty="0">
                <a:solidFill>
                  <a:srgbClr val="A78BFA"/>
                </a:solidFill>
              </a:rPr>
              <a:t>PLUGIN</a:t>
            </a:r>
            <a:endParaRPr lang="en-US" sz="1750" dirty="0"/>
          </a:p>
        </p:txBody>
      </p:sp>
      <p:sp>
        <p:nvSpPr>
          <p:cNvPr id="8" name="Text 5"/>
          <p:cNvSpPr/>
          <p:nvPr/>
        </p:nvSpPr>
        <p:spPr>
          <a:xfrm>
            <a:off x="1536192" y="2414016"/>
            <a:ext cx="3840480" cy="347472"/>
          </a:xfrm>
          <a:prstGeom prst="rect">
            <a:avLst/>
          </a:prstGeom>
          <a:noFill/>
          <a:ln/>
        </p:spPr>
        <p:txBody>
          <a:bodyPr wrap="square" lIns="0" tIns="0" rIns="0" bIns="0" rtlCol="0" anchor="ctr">
            <a:normAutofit fontScale="92500" lnSpcReduction="20000"/>
          </a:bodyPr>
          <a:lstStyle/>
          <a:p>
            <a:pPr marL="0" indent="0">
              <a:buNone/>
            </a:pPr>
            <a:r>
              <a:rPr lang="en-US" sz="1460" b="1" dirty="0">
                <a:solidFill>
                  <a:srgbClr val="F7FAFC"/>
                </a:solidFill>
              </a:rPr>
              <a:t>A discoverable bundle of workflow capabilities.</a:t>
            </a:r>
            <a:endParaRPr lang="en-US" sz="1460" dirty="0"/>
          </a:p>
        </p:txBody>
      </p:sp>
      <p:sp>
        <p:nvSpPr>
          <p:cNvPr id="9" name="Text 6"/>
          <p:cNvSpPr/>
          <p:nvPr/>
        </p:nvSpPr>
        <p:spPr>
          <a:xfrm>
            <a:off x="1536192" y="2834640"/>
            <a:ext cx="3931920" cy="411480"/>
          </a:xfrm>
          <a:prstGeom prst="rect">
            <a:avLst/>
          </a:prstGeom>
          <a:noFill/>
          <a:ln/>
        </p:spPr>
        <p:txBody>
          <a:bodyPr wrap="square" lIns="0" tIns="0" rIns="0" bIns="0" rtlCol="0" anchor="ctr">
            <a:normAutofit/>
          </a:bodyPr>
          <a:lstStyle/>
          <a:p>
            <a:pPr marL="0" indent="0">
              <a:buNone/>
            </a:pPr>
            <a:r>
              <a:rPr lang="en-US" sz="1240" i="1" dirty="0">
                <a:solidFill>
                  <a:srgbClr val="91A0B2"/>
                </a:solidFill>
              </a:rPr>
              <a:t>May include skills, apps and app templates.</a:t>
            </a:r>
            <a:endParaRPr lang="en-US" sz="1240" dirty="0"/>
          </a:p>
        </p:txBody>
      </p:sp>
      <p:sp>
        <p:nvSpPr>
          <p:cNvPr id="10" name="Shape 7"/>
          <p:cNvSpPr/>
          <p:nvPr/>
        </p:nvSpPr>
        <p:spPr>
          <a:xfrm>
            <a:off x="6245352" y="1719072"/>
            <a:ext cx="5321808" cy="1810512"/>
          </a:xfrm>
          <a:prstGeom prst="roundRect">
            <a:avLst>
              <a:gd name="adj" fmla="val 4040"/>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01384" y="2020824"/>
            <a:ext cx="457200" cy="457200"/>
          </a:xfrm>
          <a:prstGeom prst="rect">
            <a:avLst/>
          </a:prstGeom>
        </p:spPr>
      </p:pic>
      <p:sp>
        <p:nvSpPr>
          <p:cNvPr id="12" name="Text 8"/>
          <p:cNvSpPr/>
          <p:nvPr/>
        </p:nvSpPr>
        <p:spPr>
          <a:xfrm>
            <a:off x="7159752" y="2011680"/>
            <a:ext cx="1463040" cy="274320"/>
          </a:xfrm>
          <a:prstGeom prst="rect">
            <a:avLst/>
          </a:prstGeom>
          <a:noFill/>
          <a:ln/>
        </p:spPr>
        <p:txBody>
          <a:bodyPr wrap="square" lIns="0" tIns="0" rIns="0" bIns="0" rtlCol="0" anchor="ctr"/>
          <a:lstStyle/>
          <a:p>
            <a:pPr marL="0" indent="0">
              <a:buNone/>
            </a:pPr>
            <a:r>
              <a:rPr lang="en-US" sz="1750" b="1" dirty="0">
                <a:solidFill>
                  <a:srgbClr val="5DE2E7"/>
                </a:solidFill>
              </a:rPr>
              <a:t>APP</a:t>
            </a:r>
            <a:endParaRPr lang="en-US" sz="1750" dirty="0"/>
          </a:p>
        </p:txBody>
      </p:sp>
      <p:sp>
        <p:nvSpPr>
          <p:cNvPr id="13" name="Text 9"/>
          <p:cNvSpPr/>
          <p:nvPr/>
        </p:nvSpPr>
        <p:spPr>
          <a:xfrm>
            <a:off x="7159752" y="2414016"/>
            <a:ext cx="3840480" cy="347472"/>
          </a:xfrm>
          <a:prstGeom prst="rect">
            <a:avLst/>
          </a:prstGeom>
          <a:noFill/>
          <a:ln/>
        </p:spPr>
        <p:txBody>
          <a:bodyPr wrap="square" lIns="0" tIns="0" rIns="0" bIns="0" rtlCol="0" anchor="ctr">
            <a:normAutofit/>
          </a:bodyPr>
          <a:lstStyle/>
          <a:p>
            <a:pPr marL="0" indent="0">
              <a:buNone/>
            </a:pPr>
            <a:r>
              <a:rPr lang="en-US" sz="1460" b="1" dirty="0">
                <a:solidFill>
                  <a:srgbClr val="F7FAFC"/>
                </a:solidFill>
              </a:rPr>
              <a:t>A connection to external data or actions.</a:t>
            </a:r>
            <a:endParaRPr lang="en-US" sz="1460" dirty="0"/>
          </a:p>
        </p:txBody>
      </p:sp>
      <p:sp>
        <p:nvSpPr>
          <p:cNvPr id="14" name="Text 10"/>
          <p:cNvSpPr/>
          <p:nvPr/>
        </p:nvSpPr>
        <p:spPr>
          <a:xfrm>
            <a:off x="7159752" y="2834640"/>
            <a:ext cx="3931920" cy="411480"/>
          </a:xfrm>
          <a:prstGeom prst="rect">
            <a:avLst/>
          </a:prstGeom>
          <a:noFill/>
          <a:ln/>
        </p:spPr>
        <p:txBody>
          <a:bodyPr wrap="square" lIns="0" tIns="0" rIns="0" bIns="0" rtlCol="0" anchor="ctr">
            <a:normAutofit/>
          </a:bodyPr>
          <a:lstStyle/>
          <a:p>
            <a:pPr marL="0" indent="0">
              <a:buNone/>
            </a:pPr>
            <a:r>
              <a:rPr lang="en-US" sz="1240" i="1" dirty="0">
                <a:solidFill>
                  <a:srgbClr val="91A0B2"/>
                </a:solidFill>
              </a:rPr>
              <a:t>Examples: Google Drive, Gmail, Canva or a company system.</a:t>
            </a:r>
            <a:endParaRPr lang="en-US" sz="1240" dirty="0"/>
          </a:p>
        </p:txBody>
      </p:sp>
      <p:sp>
        <p:nvSpPr>
          <p:cNvPr id="15" name="Shape 11"/>
          <p:cNvSpPr/>
          <p:nvPr/>
        </p:nvSpPr>
        <p:spPr>
          <a:xfrm>
            <a:off x="621792" y="3867912"/>
            <a:ext cx="5321808" cy="1810512"/>
          </a:xfrm>
          <a:prstGeom prst="roundRect">
            <a:avLst>
              <a:gd name="adj" fmla="val 4040"/>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77824" y="4169664"/>
            <a:ext cx="457200" cy="457200"/>
          </a:xfrm>
          <a:prstGeom prst="rect">
            <a:avLst/>
          </a:prstGeom>
        </p:spPr>
      </p:pic>
      <p:sp>
        <p:nvSpPr>
          <p:cNvPr id="17" name="Text 12"/>
          <p:cNvSpPr/>
          <p:nvPr/>
        </p:nvSpPr>
        <p:spPr>
          <a:xfrm>
            <a:off x="1536192" y="4160520"/>
            <a:ext cx="1463040" cy="274320"/>
          </a:xfrm>
          <a:prstGeom prst="rect">
            <a:avLst/>
          </a:prstGeom>
          <a:noFill/>
          <a:ln/>
        </p:spPr>
        <p:txBody>
          <a:bodyPr wrap="square" lIns="0" tIns="0" rIns="0" bIns="0" rtlCol="0" anchor="ctr"/>
          <a:lstStyle/>
          <a:p>
            <a:pPr marL="0" indent="0">
              <a:buNone/>
            </a:pPr>
            <a:r>
              <a:rPr lang="en-US" sz="1750" b="1" dirty="0">
                <a:solidFill>
                  <a:srgbClr val="FBBF24"/>
                </a:solidFill>
              </a:rPr>
              <a:t>SKILL</a:t>
            </a:r>
            <a:endParaRPr lang="en-US" sz="1750" dirty="0"/>
          </a:p>
        </p:txBody>
      </p:sp>
      <p:sp>
        <p:nvSpPr>
          <p:cNvPr id="18" name="Text 13"/>
          <p:cNvSpPr/>
          <p:nvPr/>
        </p:nvSpPr>
        <p:spPr>
          <a:xfrm>
            <a:off x="1536192" y="4562856"/>
            <a:ext cx="3840480" cy="347472"/>
          </a:xfrm>
          <a:prstGeom prst="rect">
            <a:avLst/>
          </a:prstGeom>
          <a:noFill/>
          <a:ln/>
        </p:spPr>
        <p:txBody>
          <a:bodyPr wrap="square" lIns="0" tIns="0" rIns="0" bIns="0" rtlCol="0" anchor="ctr">
            <a:normAutofit fontScale="92500"/>
          </a:bodyPr>
          <a:lstStyle/>
          <a:p>
            <a:pPr marL="0" indent="0">
              <a:buNone/>
            </a:pPr>
            <a:r>
              <a:rPr lang="en-US" sz="1460" b="1" dirty="0">
                <a:solidFill>
                  <a:srgbClr val="F7FAFC"/>
                </a:solidFill>
              </a:rPr>
              <a:t>Reusable instructions, resources and scripts.</a:t>
            </a:r>
            <a:endParaRPr lang="en-US" sz="1460" dirty="0"/>
          </a:p>
        </p:txBody>
      </p:sp>
      <p:sp>
        <p:nvSpPr>
          <p:cNvPr id="19" name="Text 14"/>
          <p:cNvSpPr/>
          <p:nvPr/>
        </p:nvSpPr>
        <p:spPr>
          <a:xfrm>
            <a:off x="1536192" y="4983480"/>
            <a:ext cx="3931920" cy="411480"/>
          </a:xfrm>
          <a:prstGeom prst="rect">
            <a:avLst/>
          </a:prstGeom>
          <a:noFill/>
          <a:ln/>
        </p:spPr>
        <p:txBody>
          <a:bodyPr wrap="square" lIns="0" tIns="0" rIns="0" bIns="0" rtlCol="0" anchor="ctr">
            <a:normAutofit/>
          </a:bodyPr>
          <a:lstStyle/>
          <a:p>
            <a:pPr marL="0" indent="0">
              <a:buNone/>
            </a:pPr>
            <a:r>
              <a:rPr lang="en-US" sz="1240" i="1" dirty="0">
                <a:solidFill>
                  <a:srgbClr val="91A0B2"/>
                </a:solidFill>
              </a:rPr>
              <a:t>Example: “Build slides using our brand and review checklist.”</a:t>
            </a:r>
            <a:endParaRPr lang="en-US" sz="1240" dirty="0"/>
          </a:p>
        </p:txBody>
      </p:sp>
      <p:sp>
        <p:nvSpPr>
          <p:cNvPr id="20" name="Shape 15"/>
          <p:cNvSpPr/>
          <p:nvPr/>
        </p:nvSpPr>
        <p:spPr>
          <a:xfrm>
            <a:off x="6245352" y="3867912"/>
            <a:ext cx="5321808" cy="1810512"/>
          </a:xfrm>
          <a:prstGeom prst="roundRect">
            <a:avLst>
              <a:gd name="adj" fmla="val 4040"/>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01384" y="4169664"/>
            <a:ext cx="457200" cy="457200"/>
          </a:xfrm>
          <a:prstGeom prst="rect">
            <a:avLst/>
          </a:prstGeom>
        </p:spPr>
      </p:pic>
      <p:sp>
        <p:nvSpPr>
          <p:cNvPr id="22" name="Text 16"/>
          <p:cNvSpPr/>
          <p:nvPr/>
        </p:nvSpPr>
        <p:spPr>
          <a:xfrm>
            <a:off x="7159752" y="4160520"/>
            <a:ext cx="1463040" cy="274320"/>
          </a:xfrm>
          <a:prstGeom prst="rect">
            <a:avLst/>
          </a:prstGeom>
          <a:noFill/>
          <a:ln/>
        </p:spPr>
        <p:txBody>
          <a:bodyPr wrap="square" lIns="0" tIns="0" rIns="0" bIns="0" rtlCol="0" anchor="ctr"/>
          <a:lstStyle/>
          <a:p>
            <a:pPr marL="0" indent="0">
              <a:buNone/>
            </a:pPr>
            <a:r>
              <a:rPr lang="en-US" sz="1750" b="1" dirty="0">
                <a:solidFill>
                  <a:srgbClr val="A3E635"/>
                </a:solidFill>
              </a:rPr>
              <a:t>TEMPLATE</a:t>
            </a:r>
            <a:endParaRPr lang="en-US" sz="1750" dirty="0"/>
          </a:p>
        </p:txBody>
      </p:sp>
      <p:sp>
        <p:nvSpPr>
          <p:cNvPr id="23" name="Text 17"/>
          <p:cNvSpPr/>
          <p:nvPr/>
        </p:nvSpPr>
        <p:spPr>
          <a:xfrm>
            <a:off x="7159752" y="4562856"/>
            <a:ext cx="3840480" cy="347472"/>
          </a:xfrm>
          <a:prstGeom prst="rect">
            <a:avLst/>
          </a:prstGeom>
          <a:noFill/>
          <a:ln/>
        </p:spPr>
        <p:txBody>
          <a:bodyPr wrap="square" lIns="0" tIns="0" rIns="0" bIns="0" rtlCol="0" anchor="ctr">
            <a:normAutofit fontScale="92500" lnSpcReduction="20000"/>
          </a:bodyPr>
          <a:lstStyle/>
          <a:p>
            <a:pPr marL="0" indent="0">
              <a:buNone/>
            </a:pPr>
            <a:r>
              <a:rPr lang="en-US" sz="1460" b="1" dirty="0">
                <a:solidFill>
                  <a:srgbClr val="F7FAFC"/>
                </a:solidFill>
              </a:rPr>
              <a:t>A reusable starting pattern for an app or workflow.</a:t>
            </a:r>
            <a:endParaRPr lang="en-US" sz="1460" dirty="0"/>
          </a:p>
        </p:txBody>
      </p:sp>
      <p:sp>
        <p:nvSpPr>
          <p:cNvPr id="24" name="Text 18"/>
          <p:cNvSpPr/>
          <p:nvPr/>
        </p:nvSpPr>
        <p:spPr>
          <a:xfrm>
            <a:off x="7159752" y="4983480"/>
            <a:ext cx="3931920" cy="411480"/>
          </a:xfrm>
          <a:prstGeom prst="rect">
            <a:avLst/>
          </a:prstGeom>
          <a:noFill/>
          <a:ln/>
        </p:spPr>
        <p:txBody>
          <a:bodyPr wrap="square" lIns="0" tIns="0" rIns="0" bIns="0" rtlCol="0" anchor="ctr">
            <a:normAutofit/>
          </a:bodyPr>
          <a:lstStyle/>
          <a:p>
            <a:pPr marL="0" indent="0">
              <a:buNone/>
            </a:pPr>
            <a:r>
              <a:rPr lang="en-US" sz="1240" i="1" dirty="0">
                <a:solidFill>
                  <a:srgbClr val="91A0B2"/>
                </a:solidFill>
              </a:rPr>
              <a:t>Example: a proposal-deck generator with preset fields.</a:t>
            </a:r>
            <a:endParaRPr lang="en-US" sz="1240" dirty="0"/>
          </a:p>
        </p:txBody>
      </p:sp>
      <p:sp>
        <p:nvSpPr>
          <p:cNvPr id="25" name="Shape 19"/>
          <p:cNvSpPr/>
          <p:nvPr/>
        </p:nvSpPr>
        <p:spPr>
          <a:xfrm>
            <a:off x="2011680" y="5897880"/>
            <a:ext cx="8138160" cy="384048"/>
          </a:xfrm>
          <a:prstGeom prst="roundRect">
            <a:avLst>
              <a:gd name="adj" fmla="val 11905"/>
            </a:avLst>
          </a:prstGeom>
          <a:solidFill>
            <a:srgbClr val="A78BFA">
              <a:alpha val="10000"/>
            </a:srgbClr>
          </a:solidFill>
          <a:ln w="12700">
            <a:solidFill>
              <a:srgbClr val="A78BFA">
                <a:alpha val="50000"/>
              </a:srgbClr>
            </a:solidFill>
            <a:prstDash val="solid"/>
          </a:ln>
        </p:spPr>
        <p:txBody>
          <a:bodyPr/>
          <a:lstStyle/>
          <a:p>
            <a:endParaRPr lang="en-US"/>
          </a:p>
        </p:txBody>
      </p:sp>
      <p:sp>
        <p:nvSpPr>
          <p:cNvPr id="26" name="Text 20"/>
          <p:cNvSpPr/>
          <p:nvPr/>
        </p:nvSpPr>
        <p:spPr>
          <a:xfrm>
            <a:off x="2148840" y="5998464"/>
            <a:ext cx="7863840" cy="164592"/>
          </a:xfrm>
          <a:prstGeom prst="rect">
            <a:avLst/>
          </a:prstGeom>
          <a:noFill/>
          <a:ln/>
        </p:spPr>
        <p:txBody>
          <a:bodyPr wrap="square" lIns="0" tIns="0" rIns="0" bIns="0" rtlCol="0" anchor="ctr"/>
          <a:lstStyle/>
          <a:p>
            <a:pPr marL="0" indent="0" algn="ctr">
              <a:buNone/>
            </a:pPr>
            <a:r>
              <a:rPr lang="en-US" sz="1050" dirty="0">
                <a:solidFill>
                  <a:srgbClr val="91A0B2"/>
                </a:solidFill>
              </a:rPr>
              <a:t>Availability and permissions depend on the user’s plan, region and workspace settings.</a:t>
            </a:r>
            <a:endParaRPr lang="en-US" sz="1050" dirty="0"/>
          </a:p>
        </p:txBody>
      </p:sp>
      <p:sp>
        <p:nvSpPr>
          <p:cNvPr id="27" name="Text 21"/>
          <p:cNvSpPr/>
          <p:nvPr/>
        </p:nvSpPr>
        <p:spPr>
          <a:xfrm>
            <a:off x="5577840" y="6547104"/>
            <a:ext cx="5577840" cy="137160"/>
          </a:xfrm>
          <a:prstGeom prst="rect">
            <a:avLst/>
          </a:prstGeom>
          <a:noFill/>
          <a:ln/>
        </p:spPr>
        <p:txBody>
          <a:bodyPr wrap="square" lIns="0" tIns="0" rIns="0" bIns="0" rtlCol="0" anchor="ctr"/>
          <a:lstStyle/>
          <a:p>
            <a:pPr marL="0" indent="0" algn="r">
              <a:buNone/>
            </a:pPr>
            <a:r>
              <a:rPr lang="en-US" sz="660" i="1" dirty="0">
                <a:solidFill>
                  <a:srgbClr val="6F8093"/>
                </a:solidFill>
                <a:latin typeface="Arial" pitchFamily="34" charset="0"/>
                <a:ea typeface="Arial" pitchFamily="34" charset="-122"/>
                <a:cs typeface="Arial" pitchFamily="34" charset="-120"/>
              </a:rPr>
              <a:t>Source: OpenAI Help Center — “Apps in ChatGPT” (updated July 2026)</a:t>
            </a:r>
            <a:endParaRPr lang="en-US" sz="660" dirty="0"/>
          </a:p>
        </p:txBody>
      </p:sp>
      <p:sp>
        <p:nvSpPr>
          <p:cNvPr id="28"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PROJECT MEMORY</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The five files that make an AI-built project easier to hand over</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Good documentation prevents the project from living only inside one chat thread.</a:t>
            </a:r>
            <a:endParaRPr lang="en-US" sz="1300" dirty="0"/>
          </a:p>
        </p:txBody>
      </p:sp>
      <p:sp>
        <p:nvSpPr>
          <p:cNvPr id="5" name="Shape 3"/>
          <p:cNvSpPr/>
          <p:nvPr/>
        </p:nvSpPr>
        <p:spPr>
          <a:xfrm>
            <a:off x="822960" y="1719072"/>
            <a:ext cx="10561320" cy="640080"/>
          </a:xfrm>
          <a:prstGeom prst="roundRect">
            <a:avLst>
              <a:gd name="adj" fmla="val 11429"/>
            </a:avLst>
          </a:prstGeom>
          <a:solidFill>
            <a:srgbClr val="0D1A2B"/>
          </a:solidFill>
          <a:ln w="10160">
            <a:solidFill>
              <a:srgbClr val="29425F"/>
            </a:solidFill>
            <a:prstDash val="solid"/>
          </a:ln>
        </p:spPr>
        <p:txBody>
          <a:bodyPr/>
          <a:lstStyle/>
          <a:p>
            <a:endParaRPr lang="en-US"/>
          </a:p>
        </p:txBody>
      </p:sp>
      <p:sp>
        <p:nvSpPr>
          <p:cNvPr id="6" name="Text 4"/>
          <p:cNvSpPr/>
          <p:nvPr/>
        </p:nvSpPr>
        <p:spPr>
          <a:xfrm>
            <a:off x="1051560" y="1901952"/>
            <a:ext cx="365760" cy="182880"/>
          </a:xfrm>
          <a:prstGeom prst="rect">
            <a:avLst/>
          </a:prstGeom>
          <a:noFill/>
          <a:ln/>
        </p:spPr>
        <p:txBody>
          <a:bodyPr wrap="square" lIns="0" tIns="0" rIns="0" bIns="0" rtlCol="0" anchor="ctr"/>
          <a:lstStyle/>
          <a:p>
            <a:pPr marL="0" indent="0">
              <a:buNone/>
            </a:pPr>
            <a:r>
              <a:rPr lang="en-US" sz="1000" b="1" dirty="0">
                <a:solidFill>
                  <a:srgbClr val="5DE2E7"/>
                </a:solidFill>
              </a:rPr>
              <a:t>01</a:t>
            </a:r>
            <a:endParaRPr lang="en-US" sz="1000" dirty="0"/>
          </a:p>
        </p:txBody>
      </p:sp>
      <p:sp>
        <p:nvSpPr>
          <p:cNvPr id="7" name="Text 5"/>
          <p:cNvSpPr/>
          <p:nvPr/>
        </p:nvSpPr>
        <p:spPr>
          <a:xfrm>
            <a:off x="1627632" y="1865376"/>
            <a:ext cx="2011680" cy="256032"/>
          </a:xfrm>
          <a:prstGeom prst="rect">
            <a:avLst/>
          </a:prstGeom>
          <a:noFill/>
          <a:ln/>
        </p:spPr>
        <p:txBody>
          <a:bodyPr wrap="square" lIns="0" tIns="0" rIns="0" bIns="0" rtlCol="0" anchor="ctr"/>
          <a:lstStyle/>
          <a:p>
            <a:pPr marL="0" indent="0">
              <a:buNone/>
            </a:pPr>
            <a:r>
              <a:rPr lang="en-US" sz="1700" b="1" dirty="0">
                <a:solidFill>
                  <a:srgbClr val="F7FAFC"/>
                </a:solidFill>
                <a:latin typeface="Arial" pitchFamily="34" charset="0"/>
                <a:ea typeface="Arial" pitchFamily="34" charset="-122"/>
                <a:cs typeface="Arial" pitchFamily="34" charset="-120"/>
              </a:rPr>
              <a:t>README.md</a:t>
            </a:r>
            <a:endParaRPr lang="en-US" sz="1700" dirty="0"/>
          </a:p>
        </p:txBody>
      </p:sp>
      <p:sp>
        <p:nvSpPr>
          <p:cNvPr id="8" name="Text 6"/>
          <p:cNvSpPr/>
          <p:nvPr/>
        </p:nvSpPr>
        <p:spPr>
          <a:xfrm>
            <a:off x="3977640" y="1874520"/>
            <a:ext cx="6812280" cy="256032"/>
          </a:xfrm>
          <a:prstGeom prst="rect">
            <a:avLst/>
          </a:prstGeom>
          <a:noFill/>
          <a:ln/>
        </p:spPr>
        <p:txBody>
          <a:bodyPr wrap="square" lIns="0" tIns="0" rIns="0" bIns="0" rtlCol="0" anchor="ctr">
            <a:normAutofit/>
          </a:bodyPr>
          <a:lstStyle/>
          <a:p>
            <a:pPr marL="0" indent="0">
              <a:buNone/>
            </a:pPr>
            <a:r>
              <a:rPr lang="en-US" sz="1500" dirty="0">
                <a:solidFill>
                  <a:srgbClr val="D6E0EA"/>
                </a:solidFill>
              </a:rPr>
              <a:t>What the project is and how to run it</a:t>
            </a:r>
            <a:endParaRPr lang="en-US" sz="1500" dirty="0"/>
          </a:p>
        </p:txBody>
      </p:sp>
      <p:sp>
        <p:nvSpPr>
          <p:cNvPr id="9" name="Shape 7"/>
          <p:cNvSpPr/>
          <p:nvPr/>
        </p:nvSpPr>
        <p:spPr>
          <a:xfrm>
            <a:off x="822960" y="2569464"/>
            <a:ext cx="10561320" cy="640080"/>
          </a:xfrm>
          <a:prstGeom prst="roundRect">
            <a:avLst>
              <a:gd name="adj" fmla="val 11429"/>
            </a:avLst>
          </a:prstGeom>
          <a:solidFill>
            <a:srgbClr val="112238"/>
          </a:solidFill>
          <a:ln w="10160">
            <a:solidFill>
              <a:srgbClr val="29425F"/>
            </a:solidFill>
            <a:prstDash val="solid"/>
          </a:ln>
        </p:spPr>
        <p:txBody>
          <a:bodyPr/>
          <a:lstStyle/>
          <a:p>
            <a:endParaRPr lang="en-US"/>
          </a:p>
        </p:txBody>
      </p:sp>
      <p:sp>
        <p:nvSpPr>
          <p:cNvPr id="10" name="Text 8"/>
          <p:cNvSpPr/>
          <p:nvPr/>
        </p:nvSpPr>
        <p:spPr>
          <a:xfrm>
            <a:off x="1051560" y="2752344"/>
            <a:ext cx="365760" cy="182880"/>
          </a:xfrm>
          <a:prstGeom prst="rect">
            <a:avLst/>
          </a:prstGeom>
          <a:noFill/>
          <a:ln/>
        </p:spPr>
        <p:txBody>
          <a:bodyPr wrap="square" lIns="0" tIns="0" rIns="0" bIns="0" rtlCol="0" anchor="ctr"/>
          <a:lstStyle/>
          <a:p>
            <a:pPr marL="0" indent="0">
              <a:buNone/>
            </a:pPr>
            <a:r>
              <a:rPr lang="en-US" sz="1000" b="1" dirty="0">
                <a:solidFill>
                  <a:srgbClr val="A78BFA"/>
                </a:solidFill>
              </a:rPr>
              <a:t>02</a:t>
            </a:r>
            <a:endParaRPr lang="en-US" sz="1000" dirty="0"/>
          </a:p>
        </p:txBody>
      </p:sp>
      <p:sp>
        <p:nvSpPr>
          <p:cNvPr id="11" name="Text 9"/>
          <p:cNvSpPr/>
          <p:nvPr/>
        </p:nvSpPr>
        <p:spPr>
          <a:xfrm>
            <a:off x="1627632" y="2715768"/>
            <a:ext cx="2011680" cy="256032"/>
          </a:xfrm>
          <a:prstGeom prst="rect">
            <a:avLst/>
          </a:prstGeom>
          <a:noFill/>
          <a:ln/>
        </p:spPr>
        <p:txBody>
          <a:bodyPr wrap="square" lIns="0" tIns="0" rIns="0" bIns="0" rtlCol="0" anchor="ctr"/>
          <a:lstStyle/>
          <a:p>
            <a:pPr marL="0" indent="0">
              <a:buNone/>
            </a:pPr>
            <a:r>
              <a:rPr lang="en-US" sz="1700" b="1" dirty="0">
                <a:solidFill>
                  <a:srgbClr val="F7FAFC"/>
                </a:solidFill>
                <a:latin typeface="Arial" pitchFamily="34" charset="0"/>
                <a:ea typeface="Arial" pitchFamily="34" charset="-122"/>
                <a:cs typeface="Arial" pitchFamily="34" charset="-120"/>
              </a:rPr>
              <a:t>DESIGN.md</a:t>
            </a:r>
            <a:endParaRPr lang="en-US" sz="1700" dirty="0"/>
          </a:p>
        </p:txBody>
      </p:sp>
      <p:sp>
        <p:nvSpPr>
          <p:cNvPr id="12" name="Text 10"/>
          <p:cNvSpPr/>
          <p:nvPr/>
        </p:nvSpPr>
        <p:spPr>
          <a:xfrm>
            <a:off x="3977640" y="2724912"/>
            <a:ext cx="6812280" cy="256032"/>
          </a:xfrm>
          <a:prstGeom prst="rect">
            <a:avLst/>
          </a:prstGeom>
          <a:noFill/>
          <a:ln/>
        </p:spPr>
        <p:txBody>
          <a:bodyPr wrap="square" lIns="0" tIns="0" rIns="0" bIns="0" rtlCol="0" anchor="ctr">
            <a:normAutofit/>
          </a:bodyPr>
          <a:lstStyle/>
          <a:p>
            <a:pPr marL="0" indent="0">
              <a:buNone/>
            </a:pPr>
            <a:r>
              <a:rPr lang="en-US" sz="1500" dirty="0">
                <a:solidFill>
                  <a:srgbClr val="D6E0EA"/>
                </a:solidFill>
              </a:rPr>
              <a:t>What should be built and how it should behave</a:t>
            </a:r>
            <a:endParaRPr lang="en-US" sz="1500" dirty="0"/>
          </a:p>
        </p:txBody>
      </p:sp>
      <p:sp>
        <p:nvSpPr>
          <p:cNvPr id="13" name="Shape 11"/>
          <p:cNvSpPr/>
          <p:nvPr/>
        </p:nvSpPr>
        <p:spPr>
          <a:xfrm>
            <a:off x="822960" y="3419856"/>
            <a:ext cx="10561320" cy="640080"/>
          </a:xfrm>
          <a:prstGeom prst="roundRect">
            <a:avLst>
              <a:gd name="adj" fmla="val 11429"/>
            </a:avLst>
          </a:prstGeom>
          <a:solidFill>
            <a:srgbClr val="0D1A2B"/>
          </a:solidFill>
          <a:ln w="10160">
            <a:solidFill>
              <a:srgbClr val="29425F"/>
            </a:solidFill>
            <a:prstDash val="solid"/>
          </a:ln>
        </p:spPr>
        <p:txBody>
          <a:bodyPr/>
          <a:lstStyle/>
          <a:p>
            <a:endParaRPr lang="en-US"/>
          </a:p>
        </p:txBody>
      </p:sp>
      <p:sp>
        <p:nvSpPr>
          <p:cNvPr id="14" name="Text 12"/>
          <p:cNvSpPr/>
          <p:nvPr/>
        </p:nvSpPr>
        <p:spPr>
          <a:xfrm>
            <a:off x="1051560" y="3602736"/>
            <a:ext cx="365760" cy="182880"/>
          </a:xfrm>
          <a:prstGeom prst="rect">
            <a:avLst/>
          </a:prstGeom>
          <a:noFill/>
          <a:ln/>
        </p:spPr>
        <p:txBody>
          <a:bodyPr wrap="square" lIns="0" tIns="0" rIns="0" bIns="0" rtlCol="0" anchor="ctr"/>
          <a:lstStyle/>
          <a:p>
            <a:pPr marL="0" indent="0">
              <a:buNone/>
            </a:pPr>
            <a:r>
              <a:rPr lang="en-US" sz="1000" b="1" dirty="0">
                <a:solidFill>
                  <a:srgbClr val="FBBF24"/>
                </a:solidFill>
              </a:rPr>
              <a:t>03</a:t>
            </a:r>
            <a:endParaRPr lang="en-US" sz="1000" dirty="0"/>
          </a:p>
        </p:txBody>
      </p:sp>
      <p:sp>
        <p:nvSpPr>
          <p:cNvPr id="15" name="Text 13"/>
          <p:cNvSpPr/>
          <p:nvPr/>
        </p:nvSpPr>
        <p:spPr>
          <a:xfrm>
            <a:off x="1627632" y="3566160"/>
            <a:ext cx="2011680" cy="256032"/>
          </a:xfrm>
          <a:prstGeom prst="rect">
            <a:avLst/>
          </a:prstGeom>
          <a:noFill/>
          <a:ln/>
        </p:spPr>
        <p:txBody>
          <a:bodyPr wrap="square" lIns="0" tIns="0" rIns="0" bIns="0" rtlCol="0" anchor="ctr"/>
          <a:lstStyle/>
          <a:p>
            <a:pPr marL="0" indent="0">
              <a:buNone/>
            </a:pPr>
            <a:r>
              <a:rPr lang="en-US" sz="1700" b="1" dirty="0">
                <a:solidFill>
                  <a:srgbClr val="F7FAFC"/>
                </a:solidFill>
                <a:latin typeface="Arial" pitchFamily="34" charset="0"/>
                <a:ea typeface="Arial" pitchFamily="34" charset="-122"/>
                <a:cs typeface="Arial" pitchFamily="34" charset="-120"/>
              </a:rPr>
              <a:t>AGENTS.md</a:t>
            </a:r>
            <a:endParaRPr lang="en-US" sz="1700" dirty="0"/>
          </a:p>
        </p:txBody>
      </p:sp>
      <p:sp>
        <p:nvSpPr>
          <p:cNvPr id="16" name="Text 14"/>
          <p:cNvSpPr/>
          <p:nvPr/>
        </p:nvSpPr>
        <p:spPr>
          <a:xfrm>
            <a:off x="3977640" y="3575304"/>
            <a:ext cx="6812280" cy="256032"/>
          </a:xfrm>
          <a:prstGeom prst="rect">
            <a:avLst/>
          </a:prstGeom>
          <a:noFill/>
          <a:ln/>
        </p:spPr>
        <p:txBody>
          <a:bodyPr wrap="square" lIns="0" tIns="0" rIns="0" bIns="0" rtlCol="0" anchor="ctr">
            <a:normAutofit/>
          </a:bodyPr>
          <a:lstStyle/>
          <a:p>
            <a:pPr marL="0" indent="0">
              <a:buNone/>
            </a:pPr>
            <a:r>
              <a:rPr lang="en-US" sz="1500" dirty="0">
                <a:solidFill>
                  <a:srgbClr val="D6E0EA"/>
                </a:solidFill>
              </a:rPr>
              <a:t>How Codex should work inside this repository</a:t>
            </a:r>
            <a:endParaRPr lang="en-US" sz="1500" dirty="0"/>
          </a:p>
        </p:txBody>
      </p:sp>
      <p:sp>
        <p:nvSpPr>
          <p:cNvPr id="17" name="Shape 15"/>
          <p:cNvSpPr/>
          <p:nvPr/>
        </p:nvSpPr>
        <p:spPr>
          <a:xfrm>
            <a:off x="822960" y="4270248"/>
            <a:ext cx="10561320" cy="640080"/>
          </a:xfrm>
          <a:prstGeom prst="roundRect">
            <a:avLst>
              <a:gd name="adj" fmla="val 11429"/>
            </a:avLst>
          </a:prstGeom>
          <a:solidFill>
            <a:srgbClr val="112238"/>
          </a:solidFill>
          <a:ln w="10160">
            <a:solidFill>
              <a:srgbClr val="29425F"/>
            </a:solidFill>
            <a:prstDash val="solid"/>
          </a:ln>
        </p:spPr>
        <p:txBody>
          <a:bodyPr/>
          <a:lstStyle/>
          <a:p>
            <a:endParaRPr lang="en-US"/>
          </a:p>
        </p:txBody>
      </p:sp>
      <p:sp>
        <p:nvSpPr>
          <p:cNvPr id="18" name="Text 16"/>
          <p:cNvSpPr/>
          <p:nvPr/>
        </p:nvSpPr>
        <p:spPr>
          <a:xfrm>
            <a:off x="1051560" y="4453128"/>
            <a:ext cx="365760" cy="182880"/>
          </a:xfrm>
          <a:prstGeom prst="rect">
            <a:avLst/>
          </a:prstGeom>
          <a:noFill/>
          <a:ln/>
        </p:spPr>
        <p:txBody>
          <a:bodyPr wrap="square" lIns="0" tIns="0" rIns="0" bIns="0" rtlCol="0" anchor="ctr"/>
          <a:lstStyle/>
          <a:p>
            <a:pPr marL="0" indent="0">
              <a:buNone/>
            </a:pPr>
            <a:r>
              <a:rPr lang="en-US" sz="1000" b="1" dirty="0">
                <a:solidFill>
                  <a:srgbClr val="60A5FA"/>
                </a:solidFill>
              </a:rPr>
              <a:t>04</a:t>
            </a:r>
            <a:endParaRPr lang="en-US" sz="1000" dirty="0"/>
          </a:p>
        </p:txBody>
      </p:sp>
      <p:sp>
        <p:nvSpPr>
          <p:cNvPr id="19" name="Text 17"/>
          <p:cNvSpPr/>
          <p:nvPr/>
        </p:nvSpPr>
        <p:spPr>
          <a:xfrm>
            <a:off x="1627632" y="4416552"/>
            <a:ext cx="2011680" cy="256032"/>
          </a:xfrm>
          <a:prstGeom prst="rect">
            <a:avLst/>
          </a:prstGeom>
          <a:noFill/>
          <a:ln/>
        </p:spPr>
        <p:txBody>
          <a:bodyPr wrap="square" lIns="0" tIns="0" rIns="0" bIns="0" rtlCol="0" anchor="ctr"/>
          <a:lstStyle/>
          <a:p>
            <a:pPr marL="0" indent="0">
              <a:buNone/>
            </a:pPr>
            <a:r>
              <a:rPr lang="en-US" sz="1700" b="1" dirty="0">
                <a:solidFill>
                  <a:srgbClr val="F7FAFC"/>
                </a:solidFill>
                <a:latin typeface="Arial" pitchFamily="34" charset="0"/>
                <a:ea typeface="Arial" pitchFamily="34" charset="-122"/>
                <a:cs typeface="Arial" pitchFamily="34" charset="-120"/>
              </a:rPr>
              <a:t>TASKS.md</a:t>
            </a:r>
            <a:endParaRPr lang="en-US" sz="1700" dirty="0"/>
          </a:p>
        </p:txBody>
      </p:sp>
      <p:sp>
        <p:nvSpPr>
          <p:cNvPr id="20" name="Text 18"/>
          <p:cNvSpPr/>
          <p:nvPr/>
        </p:nvSpPr>
        <p:spPr>
          <a:xfrm>
            <a:off x="3977640" y="4425696"/>
            <a:ext cx="6812280" cy="256032"/>
          </a:xfrm>
          <a:prstGeom prst="rect">
            <a:avLst/>
          </a:prstGeom>
          <a:noFill/>
          <a:ln/>
        </p:spPr>
        <p:txBody>
          <a:bodyPr wrap="square" lIns="0" tIns="0" rIns="0" bIns="0" rtlCol="0" anchor="ctr">
            <a:normAutofit/>
          </a:bodyPr>
          <a:lstStyle/>
          <a:p>
            <a:pPr marL="0" indent="0">
              <a:buNone/>
            </a:pPr>
            <a:r>
              <a:rPr lang="en-US" sz="1500" dirty="0">
                <a:solidFill>
                  <a:srgbClr val="D6E0EA"/>
                </a:solidFill>
              </a:rPr>
              <a:t>What is next, in progress and complete</a:t>
            </a:r>
            <a:endParaRPr lang="en-US" sz="1500" dirty="0"/>
          </a:p>
        </p:txBody>
      </p:sp>
      <p:sp>
        <p:nvSpPr>
          <p:cNvPr id="21" name="Shape 19"/>
          <p:cNvSpPr/>
          <p:nvPr/>
        </p:nvSpPr>
        <p:spPr>
          <a:xfrm>
            <a:off x="822960" y="5120640"/>
            <a:ext cx="10561320" cy="640080"/>
          </a:xfrm>
          <a:prstGeom prst="roundRect">
            <a:avLst>
              <a:gd name="adj" fmla="val 11429"/>
            </a:avLst>
          </a:prstGeom>
          <a:solidFill>
            <a:srgbClr val="0D1A2B"/>
          </a:solidFill>
          <a:ln w="10160">
            <a:solidFill>
              <a:srgbClr val="29425F"/>
            </a:solidFill>
            <a:prstDash val="solid"/>
          </a:ln>
        </p:spPr>
        <p:txBody>
          <a:bodyPr/>
          <a:lstStyle/>
          <a:p>
            <a:endParaRPr lang="en-US"/>
          </a:p>
        </p:txBody>
      </p:sp>
      <p:sp>
        <p:nvSpPr>
          <p:cNvPr id="22" name="Text 20"/>
          <p:cNvSpPr/>
          <p:nvPr/>
        </p:nvSpPr>
        <p:spPr>
          <a:xfrm>
            <a:off x="1051560" y="5303520"/>
            <a:ext cx="365760" cy="182880"/>
          </a:xfrm>
          <a:prstGeom prst="rect">
            <a:avLst/>
          </a:prstGeom>
          <a:noFill/>
          <a:ln/>
        </p:spPr>
        <p:txBody>
          <a:bodyPr wrap="square" lIns="0" tIns="0" rIns="0" bIns="0" rtlCol="0" anchor="ctr"/>
          <a:lstStyle/>
          <a:p>
            <a:pPr marL="0" indent="0">
              <a:buNone/>
            </a:pPr>
            <a:r>
              <a:rPr lang="en-US" sz="1000" b="1" dirty="0">
                <a:solidFill>
                  <a:srgbClr val="A3E635"/>
                </a:solidFill>
              </a:rPr>
              <a:t>05</a:t>
            </a:r>
            <a:endParaRPr lang="en-US" sz="1000" dirty="0"/>
          </a:p>
        </p:txBody>
      </p:sp>
      <p:sp>
        <p:nvSpPr>
          <p:cNvPr id="23" name="Text 21"/>
          <p:cNvSpPr/>
          <p:nvPr/>
        </p:nvSpPr>
        <p:spPr>
          <a:xfrm>
            <a:off x="1627632" y="5266944"/>
            <a:ext cx="2011680" cy="256032"/>
          </a:xfrm>
          <a:prstGeom prst="rect">
            <a:avLst/>
          </a:prstGeom>
          <a:noFill/>
          <a:ln/>
        </p:spPr>
        <p:txBody>
          <a:bodyPr wrap="square" lIns="0" tIns="0" rIns="0" bIns="0" rtlCol="0" anchor="ctr"/>
          <a:lstStyle/>
          <a:p>
            <a:pPr marL="0" indent="0">
              <a:buNone/>
            </a:pPr>
            <a:r>
              <a:rPr lang="en-US" sz="1700" b="1" dirty="0">
                <a:solidFill>
                  <a:srgbClr val="F7FAFC"/>
                </a:solidFill>
                <a:latin typeface="Arial" pitchFamily="34" charset="0"/>
                <a:ea typeface="Arial" pitchFamily="34" charset="-122"/>
                <a:cs typeface="Arial" pitchFamily="34" charset="-120"/>
              </a:rPr>
              <a:t>TEST-CHECKLIST.md</a:t>
            </a:r>
            <a:endParaRPr lang="en-US" sz="1700" dirty="0"/>
          </a:p>
        </p:txBody>
      </p:sp>
      <p:sp>
        <p:nvSpPr>
          <p:cNvPr id="24" name="Text 22"/>
          <p:cNvSpPr/>
          <p:nvPr/>
        </p:nvSpPr>
        <p:spPr>
          <a:xfrm>
            <a:off x="3977640" y="5276088"/>
            <a:ext cx="6812280" cy="256032"/>
          </a:xfrm>
          <a:prstGeom prst="rect">
            <a:avLst/>
          </a:prstGeom>
          <a:noFill/>
          <a:ln/>
        </p:spPr>
        <p:txBody>
          <a:bodyPr wrap="square" lIns="0" tIns="0" rIns="0" bIns="0" rtlCol="0" anchor="ctr">
            <a:normAutofit/>
          </a:bodyPr>
          <a:lstStyle/>
          <a:p>
            <a:pPr marL="0" indent="0">
              <a:buNone/>
            </a:pPr>
            <a:r>
              <a:rPr lang="en-US" sz="1500" dirty="0">
                <a:solidFill>
                  <a:srgbClr val="D6E0EA"/>
                </a:solidFill>
              </a:rPr>
              <a:t>How a human verifies that the tool is ready</a:t>
            </a:r>
            <a:endParaRPr lang="en-US" sz="1500" dirty="0"/>
          </a:p>
        </p:txBody>
      </p:sp>
      <p:sp>
        <p:nvSpPr>
          <p:cNvPr id="25" name="Text 23"/>
          <p:cNvSpPr/>
          <p:nvPr/>
        </p:nvSpPr>
        <p:spPr>
          <a:xfrm>
            <a:off x="1417320" y="6080760"/>
            <a:ext cx="9418320" cy="256032"/>
          </a:xfrm>
          <a:prstGeom prst="rect">
            <a:avLst/>
          </a:prstGeom>
          <a:noFill/>
          <a:ln/>
        </p:spPr>
        <p:txBody>
          <a:bodyPr wrap="square" lIns="0" tIns="0" rIns="0" bIns="0" rtlCol="0" anchor="ctr"/>
          <a:lstStyle/>
          <a:p>
            <a:pPr marL="0" indent="0" algn="ctr">
              <a:buNone/>
            </a:pPr>
            <a:r>
              <a:rPr lang="en-US" sz="1550" b="1" dirty="0">
                <a:solidFill>
                  <a:srgbClr val="5DE2E7"/>
                </a:solidFill>
              </a:rPr>
              <a:t>DESIGN.md is a useful team convention. AGENTS.md is the Codex-specific instruction file.</a:t>
            </a:r>
            <a:endParaRPr lang="en-US" sz="1550" dirty="0"/>
          </a:p>
        </p:txBody>
      </p:sp>
      <p:sp>
        <p:nvSpPr>
          <p:cNvPr id="26"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SPECIFICATION</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DESIGN.md: the product brief Codex can build from</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It describes the user experience, business rules and definition of success.</a:t>
            </a:r>
            <a:endParaRPr lang="en-US" sz="1300" dirty="0"/>
          </a:p>
        </p:txBody>
      </p:sp>
      <p:sp>
        <p:nvSpPr>
          <p:cNvPr id="5" name="Shape 3"/>
          <p:cNvSpPr/>
          <p:nvPr/>
        </p:nvSpPr>
        <p:spPr>
          <a:xfrm>
            <a:off x="621792" y="1627632"/>
            <a:ext cx="4617720" cy="4526280"/>
          </a:xfrm>
          <a:prstGeom prst="roundRect">
            <a:avLst>
              <a:gd name="adj" fmla="val 1616"/>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6" name="Text 4"/>
          <p:cNvSpPr/>
          <p:nvPr/>
        </p:nvSpPr>
        <p:spPr>
          <a:xfrm>
            <a:off x="896112" y="1901952"/>
            <a:ext cx="2560320" cy="292608"/>
          </a:xfrm>
          <a:prstGeom prst="rect">
            <a:avLst/>
          </a:prstGeom>
          <a:noFill/>
          <a:ln/>
        </p:spPr>
        <p:txBody>
          <a:bodyPr wrap="square" lIns="0" tIns="0" rIns="0" bIns="0" rtlCol="0" anchor="ctr"/>
          <a:lstStyle/>
          <a:p>
            <a:pPr marL="0" indent="0">
              <a:buNone/>
            </a:pPr>
            <a:r>
              <a:rPr lang="en-US" sz="1800" b="1" dirty="0">
                <a:solidFill>
                  <a:srgbClr val="A78BFA"/>
                </a:solidFill>
              </a:rPr>
              <a:t>Recommended sections</a:t>
            </a:r>
            <a:endParaRPr lang="en-US" sz="1800" dirty="0"/>
          </a:p>
        </p:txBody>
      </p:sp>
      <p:sp>
        <p:nvSpPr>
          <p:cNvPr id="7" name="Text 5"/>
          <p:cNvSpPr/>
          <p:nvPr/>
        </p:nvSpPr>
        <p:spPr>
          <a:xfrm>
            <a:off x="914400" y="2395728"/>
            <a:ext cx="3840480" cy="3063240"/>
          </a:xfrm>
          <a:prstGeom prst="rect">
            <a:avLst/>
          </a:prstGeom>
          <a:noFill/>
          <a:ln/>
        </p:spPr>
        <p:txBody>
          <a:bodyPr wrap="square" lIns="635" tIns="635" rIns="635" bIns="635" rtlCol="0" anchor="t">
            <a:normAutofit/>
          </a:bodyPr>
          <a:lstStyle/>
          <a:p>
            <a:pPr marL="177800" indent="-177800">
              <a:buSzPct val="100000"/>
              <a:buChar char="•"/>
            </a:pPr>
            <a:r>
              <a:rPr lang="en-US" sz="1520" dirty="0">
                <a:solidFill>
                  <a:srgbClr val="D6E0EA"/>
                </a:solidFill>
                <a:latin typeface="Arial" pitchFamily="34" charset="0"/>
                <a:ea typeface="Arial" pitchFamily="34" charset="-122"/>
                <a:cs typeface="Arial" pitchFamily="34" charset="-120"/>
              </a:rPr>
              <a:t>Purpose and problem statement</a:t>
            </a:r>
            <a:endParaRPr lang="en-US" sz="1520" dirty="0"/>
          </a:p>
          <a:p>
            <a:pPr marL="177800" indent="-177800">
              <a:buSzPct val="100000"/>
              <a:buChar char="•"/>
            </a:pPr>
            <a:r>
              <a:rPr lang="en-US" sz="1520" dirty="0">
                <a:solidFill>
                  <a:srgbClr val="D6E0EA"/>
                </a:solidFill>
                <a:latin typeface="Arial" pitchFamily="34" charset="0"/>
                <a:ea typeface="Arial" pitchFamily="34" charset="-122"/>
                <a:cs typeface="Arial" pitchFamily="34" charset="-120"/>
              </a:rPr>
              <a:t>Target users and job-to-be-done</a:t>
            </a:r>
            <a:endParaRPr lang="en-US" sz="1520" dirty="0"/>
          </a:p>
          <a:p>
            <a:pPr marL="177800" indent="-177800">
              <a:buSzPct val="100000"/>
              <a:buChar char="•"/>
            </a:pPr>
            <a:r>
              <a:rPr lang="en-US" sz="1520" dirty="0">
                <a:solidFill>
                  <a:srgbClr val="D6E0EA"/>
                </a:solidFill>
                <a:latin typeface="Arial" pitchFamily="34" charset="0"/>
                <a:ea typeface="Arial" pitchFamily="34" charset="-122"/>
                <a:cs typeface="Arial" pitchFamily="34" charset="-120"/>
              </a:rPr>
              <a:t>User workflow and screens</a:t>
            </a:r>
            <a:endParaRPr lang="en-US" sz="1520" dirty="0"/>
          </a:p>
          <a:p>
            <a:pPr marL="177800" indent="-177800">
              <a:buSzPct val="100000"/>
              <a:buChar char="•"/>
            </a:pPr>
            <a:r>
              <a:rPr lang="en-US" sz="1520" dirty="0">
                <a:solidFill>
                  <a:srgbClr val="D6E0EA"/>
                </a:solidFill>
                <a:latin typeface="Arial" pitchFamily="34" charset="0"/>
                <a:ea typeface="Arial" pitchFamily="34" charset="-122"/>
                <a:cs typeface="Arial" pitchFamily="34" charset="-120"/>
              </a:rPr>
              <a:t>Inputs, outputs and business rules</a:t>
            </a:r>
            <a:endParaRPr lang="en-US" sz="1520" dirty="0"/>
          </a:p>
          <a:p>
            <a:pPr marL="177800" indent="-177800">
              <a:buSzPct val="100000"/>
              <a:buChar char="•"/>
            </a:pPr>
            <a:r>
              <a:rPr lang="en-US" sz="1520" dirty="0">
                <a:solidFill>
                  <a:srgbClr val="D6E0EA"/>
                </a:solidFill>
                <a:latin typeface="Arial" pitchFamily="34" charset="0"/>
                <a:ea typeface="Arial" pitchFamily="34" charset="-122"/>
                <a:cs typeface="Arial" pitchFamily="34" charset="-120"/>
              </a:rPr>
              <a:t>Design language and accessibility</a:t>
            </a:r>
            <a:endParaRPr lang="en-US" sz="1520" dirty="0"/>
          </a:p>
          <a:p>
            <a:pPr marL="177800" indent="-177800">
              <a:buSzPct val="100000"/>
              <a:buChar char="•"/>
            </a:pPr>
            <a:r>
              <a:rPr lang="en-US" sz="1520" dirty="0">
                <a:solidFill>
                  <a:srgbClr val="D6E0EA"/>
                </a:solidFill>
                <a:latin typeface="Arial" pitchFamily="34" charset="0"/>
                <a:ea typeface="Arial" pitchFamily="34" charset="-122"/>
                <a:cs typeface="Arial" pitchFamily="34" charset="-120"/>
              </a:rPr>
              <a:t>Constraints, non-goals and risks</a:t>
            </a:r>
            <a:endParaRPr lang="en-US" sz="1520" dirty="0"/>
          </a:p>
          <a:p>
            <a:pPr marL="177800" indent="-177800">
              <a:buSzPct val="100000"/>
              <a:buChar char="•"/>
            </a:pPr>
            <a:r>
              <a:rPr lang="en-US" sz="1520" dirty="0">
                <a:solidFill>
                  <a:srgbClr val="D6E0EA"/>
                </a:solidFill>
                <a:latin typeface="Arial" pitchFamily="34" charset="0"/>
                <a:ea typeface="Arial" pitchFamily="34" charset="-122"/>
                <a:cs typeface="Arial" pitchFamily="34" charset="-120"/>
              </a:rPr>
              <a:t>Acceptance criteria</a:t>
            </a:r>
            <a:endParaRPr lang="en-US" sz="1520" dirty="0"/>
          </a:p>
        </p:txBody>
      </p:sp>
      <p:sp>
        <p:nvSpPr>
          <p:cNvPr id="8" name="Shape 6"/>
          <p:cNvSpPr/>
          <p:nvPr/>
        </p:nvSpPr>
        <p:spPr>
          <a:xfrm>
            <a:off x="5513832" y="1627632"/>
            <a:ext cx="6035040" cy="4526280"/>
          </a:xfrm>
          <a:prstGeom prst="roundRect">
            <a:avLst>
              <a:gd name="adj" fmla="val 1616"/>
            </a:avLst>
          </a:prstGeom>
          <a:solidFill>
            <a:srgbClr val="091522"/>
          </a:solidFill>
          <a:ln w="10160">
            <a:solidFill>
              <a:srgbClr val="29425F"/>
            </a:solidFill>
            <a:prstDash val="solid"/>
          </a:ln>
        </p:spPr>
        <p:txBody>
          <a:bodyPr/>
          <a:lstStyle/>
          <a:p>
            <a:endParaRPr lang="en-US"/>
          </a:p>
        </p:txBody>
      </p:sp>
      <p:sp>
        <p:nvSpPr>
          <p:cNvPr id="9" name="Shape 7"/>
          <p:cNvSpPr/>
          <p:nvPr/>
        </p:nvSpPr>
        <p:spPr>
          <a:xfrm>
            <a:off x="5678424" y="1773936"/>
            <a:ext cx="91440" cy="91440"/>
          </a:xfrm>
          <a:prstGeom prst="ellipse">
            <a:avLst/>
          </a:prstGeom>
          <a:solidFill>
            <a:srgbClr val="F87171"/>
          </a:solidFill>
          <a:ln w="12700">
            <a:solidFill>
              <a:srgbClr val="F87171"/>
            </a:solidFill>
            <a:prstDash val="solid"/>
          </a:ln>
        </p:spPr>
        <p:txBody>
          <a:bodyPr/>
          <a:lstStyle/>
          <a:p>
            <a:endParaRPr lang="en-US"/>
          </a:p>
        </p:txBody>
      </p:sp>
      <p:sp>
        <p:nvSpPr>
          <p:cNvPr id="10" name="Shape 8"/>
          <p:cNvSpPr/>
          <p:nvPr/>
        </p:nvSpPr>
        <p:spPr>
          <a:xfrm>
            <a:off x="5824728" y="1773936"/>
            <a:ext cx="91440" cy="91440"/>
          </a:xfrm>
          <a:prstGeom prst="ellipse">
            <a:avLst/>
          </a:prstGeom>
          <a:solidFill>
            <a:srgbClr val="FBBF24"/>
          </a:solidFill>
          <a:ln w="12700">
            <a:solidFill>
              <a:srgbClr val="FBBF24"/>
            </a:solidFill>
            <a:prstDash val="solid"/>
          </a:ln>
        </p:spPr>
        <p:txBody>
          <a:bodyPr/>
          <a:lstStyle/>
          <a:p>
            <a:endParaRPr lang="en-US"/>
          </a:p>
        </p:txBody>
      </p:sp>
      <p:sp>
        <p:nvSpPr>
          <p:cNvPr id="11" name="Shape 9"/>
          <p:cNvSpPr/>
          <p:nvPr/>
        </p:nvSpPr>
        <p:spPr>
          <a:xfrm>
            <a:off x="5971032" y="1773936"/>
            <a:ext cx="91440" cy="91440"/>
          </a:xfrm>
          <a:prstGeom prst="ellipse">
            <a:avLst/>
          </a:prstGeom>
          <a:solidFill>
            <a:srgbClr val="34D399"/>
          </a:solidFill>
          <a:ln w="12700">
            <a:solidFill>
              <a:srgbClr val="34D399"/>
            </a:solidFill>
            <a:prstDash val="solid"/>
          </a:ln>
        </p:spPr>
        <p:txBody>
          <a:bodyPr/>
          <a:lstStyle/>
          <a:p>
            <a:endParaRPr lang="en-US"/>
          </a:p>
        </p:txBody>
      </p:sp>
      <p:sp>
        <p:nvSpPr>
          <p:cNvPr id="12" name="Text 10"/>
          <p:cNvSpPr/>
          <p:nvPr/>
        </p:nvSpPr>
        <p:spPr>
          <a:xfrm>
            <a:off x="5715000" y="1993392"/>
            <a:ext cx="5632704" cy="3995928"/>
          </a:xfrm>
          <a:prstGeom prst="rect">
            <a:avLst/>
          </a:prstGeom>
          <a:noFill/>
          <a:ln/>
        </p:spPr>
        <p:txBody>
          <a:bodyPr wrap="square" lIns="0" tIns="0" rIns="0" bIns="0" rtlCol="0" anchor="t">
            <a:normAutofit/>
          </a:bodyPr>
          <a:lstStyle/>
          <a:p>
            <a:pPr marL="0" indent="0">
              <a:buNone/>
            </a:pPr>
            <a:r>
              <a:rPr lang="en-US" sz="1240" dirty="0">
                <a:solidFill>
                  <a:srgbClr val="C7D6E5"/>
                </a:solidFill>
                <a:latin typeface="Arial" pitchFamily="34" charset="0"/>
                <a:ea typeface="Arial" pitchFamily="34" charset="-122"/>
                <a:cs typeface="Arial" pitchFamily="34" charset="-120"/>
              </a:rPr>
              <a:t># DESIGN.md</a:t>
            </a:r>
            <a:endParaRPr lang="en-US" sz="1240" dirty="0"/>
          </a:p>
          <a:p>
            <a:pPr marL="0" indent="0">
              <a:buNone/>
            </a:pP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Purpose</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Turn raw notes into a structured training deck outline.</a:t>
            </a:r>
            <a:endParaRPr lang="en-US" sz="1240" dirty="0"/>
          </a:p>
          <a:p>
            <a:pPr marL="0" indent="0">
              <a:buNone/>
            </a:pP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User flow</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1. Paste notes</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2. Select deck type</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3. Generate outline</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4. Edit and export</a:t>
            </a:r>
            <a:endParaRPr lang="en-US" sz="1240" dirty="0"/>
          </a:p>
          <a:p>
            <a:pPr marL="0" indent="0">
              <a:buNone/>
            </a:pP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Acceptance criteria</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Works on desktop and mobile</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Creates 5–15 slides</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Includes speaker notes</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Shows a clear error for empty input</a:t>
            </a:r>
            <a:endParaRPr lang="en-US" sz="124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AGENT INSTRUCTIONS</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AGENTS.md: tell Codex how to work in the repository</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This file is closer to an operating manual for the coding agent.</a:t>
            </a:r>
            <a:endParaRPr lang="en-US" sz="1300" dirty="0"/>
          </a:p>
        </p:txBody>
      </p:sp>
      <p:sp>
        <p:nvSpPr>
          <p:cNvPr id="5" name="Shape 3"/>
          <p:cNvSpPr/>
          <p:nvPr/>
        </p:nvSpPr>
        <p:spPr>
          <a:xfrm>
            <a:off x="658368" y="1645920"/>
            <a:ext cx="5623560" cy="4553712"/>
          </a:xfrm>
          <a:prstGeom prst="roundRect">
            <a:avLst>
              <a:gd name="adj" fmla="val 1606"/>
            </a:avLst>
          </a:prstGeom>
          <a:solidFill>
            <a:srgbClr val="091522"/>
          </a:solidFill>
          <a:ln w="10160">
            <a:solidFill>
              <a:srgbClr val="29425F"/>
            </a:solidFill>
            <a:prstDash val="solid"/>
          </a:ln>
        </p:spPr>
        <p:txBody>
          <a:bodyPr/>
          <a:lstStyle/>
          <a:p>
            <a:endParaRPr lang="en-US"/>
          </a:p>
        </p:txBody>
      </p:sp>
      <p:sp>
        <p:nvSpPr>
          <p:cNvPr id="6" name="Shape 4"/>
          <p:cNvSpPr/>
          <p:nvPr/>
        </p:nvSpPr>
        <p:spPr>
          <a:xfrm>
            <a:off x="822960" y="1792224"/>
            <a:ext cx="91440" cy="91440"/>
          </a:xfrm>
          <a:prstGeom prst="ellipse">
            <a:avLst/>
          </a:prstGeom>
          <a:solidFill>
            <a:srgbClr val="F87171"/>
          </a:solidFill>
          <a:ln w="12700">
            <a:solidFill>
              <a:srgbClr val="F87171"/>
            </a:solidFill>
            <a:prstDash val="solid"/>
          </a:ln>
        </p:spPr>
        <p:txBody>
          <a:bodyPr/>
          <a:lstStyle/>
          <a:p>
            <a:endParaRPr lang="en-US"/>
          </a:p>
        </p:txBody>
      </p:sp>
      <p:sp>
        <p:nvSpPr>
          <p:cNvPr id="7" name="Shape 5"/>
          <p:cNvSpPr/>
          <p:nvPr/>
        </p:nvSpPr>
        <p:spPr>
          <a:xfrm>
            <a:off x="969264" y="1792224"/>
            <a:ext cx="91440" cy="91440"/>
          </a:xfrm>
          <a:prstGeom prst="ellipse">
            <a:avLst/>
          </a:prstGeom>
          <a:solidFill>
            <a:srgbClr val="FBBF24"/>
          </a:solidFill>
          <a:ln w="12700">
            <a:solidFill>
              <a:srgbClr val="FBBF24"/>
            </a:solidFill>
            <a:prstDash val="solid"/>
          </a:ln>
        </p:spPr>
        <p:txBody>
          <a:bodyPr/>
          <a:lstStyle/>
          <a:p>
            <a:endParaRPr lang="en-US"/>
          </a:p>
        </p:txBody>
      </p:sp>
      <p:sp>
        <p:nvSpPr>
          <p:cNvPr id="8" name="Shape 6"/>
          <p:cNvSpPr/>
          <p:nvPr/>
        </p:nvSpPr>
        <p:spPr>
          <a:xfrm>
            <a:off x="1115568" y="1792224"/>
            <a:ext cx="91440" cy="91440"/>
          </a:xfrm>
          <a:prstGeom prst="ellipse">
            <a:avLst/>
          </a:prstGeom>
          <a:solidFill>
            <a:srgbClr val="34D399"/>
          </a:solidFill>
          <a:ln w="12700">
            <a:solidFill>
              <a:srgbClr val="34D399"/>
            </a:solidFill>
            <a:prstDash val="solid"/>
          </a:ln>
        </p:spPr>
        <p:txBody>
          <a:bodyPr/>
          <a:lstStyle/>
          <a:p>
            <a:endParaRPr lang="en-US"/>
          </a:p>
        </p:txBody>
      </p:sp>
      <p:sp>
        <p:nvSpPr>
          <p:cNvPr id="9" name="Text 7"/>
          <p:cNvSpPr/>
          <p:nvPr/>
        </p:nvSpPr>
        <p:spPr>
          <a:xfrm>
            <a:off x="859536" y="2011680"/>
            <a:ext cx="5221224" cy="4023360"/>
          </a:xfrm>
          <a:prstGeom prst="rect">
            <a:avLst/>
          </a:prstGeom>
          <a:noFill/>
          <a:ln/>
        </p:spPr>
        <p:txBody>
          <a:bodyPr wrap="square" lIns="0" tIns="0" rIns="0" bIns="0" rtlCol="0" anchor="t">
            <a:normAutofit lnSpcReduction="10000"/>
          </a:bodyPr>
          <a:lstStyle/>
          <a:p>
            <a:pPr marL="0" indent="0">
              <a:buNone/>
            </a:pPr>
            <a:r>
              <a:rPr lang="en-US" sz="1240" dirty="0">
                <a:solidFill>
                  <a:srgbClr val="C7D6E5"/>
                </a:solidFill>
                <a:latin typeface="Arial" pitchFamily="34" charset="0"/>
                <a:ea typeface="Arial" pitchFamily="34" charset="-122"/>
                <a:cs typeface="Arial" pitchFamily="34" charset="-120"/>
              </a:rPr>
              <a:t># AGENTS.md</a:t>
            </a:r>
            <a:endParaRPr lang="en-US" sz="1240" dirty="0"/>
          </a:p>
          <a:p>
            <a:pPr marL="0" indent="0">
              <a:buNone/>
            </a:pP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Before changing code</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Read DESIGN.md and README.md</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Explain the plan before implementation</a:t>
            </a:r>
            <a:endParaRPr lang="en-US" sz="1240" dirty="0"/>
          </a:p>
          <a:p>
            <a:pPr marL="0" indent="0">
              <a:buNone/>
            </a:pP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Commands</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npm install</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npm run dev</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npm test</a:t>
            </a:r>
            <a:endParaRPr lang="en-US" sz="1240" dirty="0"/>
          </a:p>
          <a:p>
            <a:pPr marL="0" indent="0">
              <a:buNone/>
            </a:pP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Standards</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Use TypeScript</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Keep components small</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Do not add a database in the MVP</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Never commit secrets</a:t>
            </a:r>
            <a:endParaRPr lang="en-US" sz="1240" dirty="0"/>
          </a:p>
          <a:p>
            <a:pPr marL="0" indent="0">
              <a:buNone/>
            </a:pP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Done means</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Tests pass</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Build succeeds</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Update README and TASKS.md</a:t>
            </a:r>
            <a:endParaRPr lang="en-US" sz="1240" dirty="0"/>
          </a:p>
          <a:p>
            <a:pPr marL="0" indent="0">
              <a:buNone/>
            </a:pPr>
            <a:r>
              <a:rPr lang="en-US" sz="1240" dirty="0">
                <a:solidFill>
                  <a:srgbClr val="C7D6E5"/>
                </a:solidFill>
                <a:latin typeface="Arial" pitchFamily="34" charset="0"/>
                <a:ea typeface="Arial" pitchFamily="34" charset="-122"/>
                <a:cs typeface="Arial" pitchFamily="34" charset="-120"/>
              </a:rPr>
              <a:t>- Summarise changed files</a:t>
            </a:r>
            <a:endParaRPr lang="en-US" sz="1240" dirty="0"/>
          </a:p>
        </p:txBody>
      </p:sp>
      <p:sp>
        <p:nvSpPr>
          <p:cNvPr id="10" name="Shape 8"/>
          <p:cNvSpPr/>
          <p:nvPr/>
        </p:nvSpPr>
        <p:spPr>
          <a:xfrm>
            <a:off x="6565392" y="1645920"/>
            <a:ext cx="4983480" cy="4553712"/>
          </a:xfrm>
          <a:prstGeom prst="roundRect">
            <a:avLst>
              <a:gd name="adj" fmla="val 1606"/>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1" name="Text 9"/>
          <p:cNvSpPr/>
          <p:nvPr/>
        </p:nvSpPr>
        <p:spPr>
          <a:xfrm>
            <a:off x="6876288" y="1965960"/>
            <a:ext cx="3200400" cy="274320"/>
          </a:xfrm>
          <a:prstGeom prst="rect">
            <a:avLst/>
          </a:prstGeom>
          <a:noFill/>
          <a:ln/>
        </p:spPr>
        <p:txBody>
          <a:bodyPr wrap="square" lIns="0" tIns="0" rIns="0" bIns="0" rtlCol="0" anchor="ctr"/>
          <a:lstStyle/>
          <a:p>
            <a:pPr marL="0" indent="0">
              <a:buNone/>
            </a:pPr>
            <a:r>
              <a:rPr lang="en-US" sz="1900" b="1" dirty="0">
                <a:solidFill>
                  <a:srgbClr val="FBBF24"/>
                </a:solidFill>
              </a:rPr>
              <a:t>Use AGENTS.md for:</a:t>
            </a:r>
            <a:endParaRPr lang="en-US" sz="1900" dirty="0"/>
          </a:p>
        </p:txBody>
      </p:sp>
      <p:sp>
        <p:nvSpPr>
          <p:cNvPr id="12" name="Text 10"/>
          <p:cNvSpPr/>
          <p:nvPr/>
        </p:nvSpPr>
        <p:spPr>
          <a:xfrm>
            <a:off x="6839712" y="2542032"/>
            <a:ext cx="4069080" cy="2697480"/>
          </a:xfrm>
          <a:prstGeom prst="rect">
            <a:avLst/>
          </a:prstGeom>
          <a:noFill/>
          <a:ln/>
        </p:spPr>
        <p:txBody>
          <a:bodyPr wrap="square" lIns="635" tIns="635" rIns="635" bIns="635" rtlCol="0" anchor="t">
            <a:normAutofit/>
          </a:bodyPr>
          <a:lstStyle/>
          <a:p>
            <a:pPr marL="177800" indent="-177800">
              <a:buSzPct val="100000"/>
              <a:buChar char="•"/>
            </a:pPr>
            <a:r>
              <a:rPr lang="en-US" sz="1620" dirty="0">
                <a:solidFill>
                  <a:srgbClr val="D6E0EA"/>
                </a:solidFill>
                <a:latin typeface="Arial" pitchFamily="34" charset="0"/>
                <a:ea typeface="Arial" pitchFamily="34" charset="-122"/>
                <a:cs typeface="Arial" pitchFamily="34" charset="-120"/>
              </a:rPr>
              <a:t>Repository map and important files</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Commands to install, run and test</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Coding and naming conventions</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Changes that are out of scope</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Security and privacy rules</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Evidence required before completion</a:t>
            </a:r>
            <a:endParaRPr lang="en-US" sz="1620" dirty="0"/>
          </a:p>
        </p:txBody>
      </p:sp>
      <p:sp>
        <p:nvSpPr>
          <p:cNvPr id="13" name="Shape 11"/>
          <p:cNvSpPr/>
          <p:nvPr/>
        </p:nvSpPr>
        <p:spPr>
          <a:xfrm>
            <a:off x="6858000" y="5468112"/>
            <a:ext cx="4041648" cy="411480"/>
          </a:xfrm>
          <a:prstGeom prst="roundRect">
            <a:avLst>
              <a:gd name="adj" fmla="val 11111"/>
            </a:avLst>
          </a:prstGeom>
          <a:solidFill>
            <a:srgbClr val="FBBF24">
              <a:alpha val="12000"/>
            </a:srgbClr>
          </a:solidFill>
          <a:ln w="12700">
            <a:solidFill>
              <a:srgbClr val="FBBF24">
                <a:alpha val="65000"/>
              </a:srgbClr>
            </a:solidFill>
            <a:prstDash val="solid"/>
          </a:ln>
        </p:spPr>
        <p:txBody>
          <a:bodyPr/>
          <a:lstStyle/>
          <a:p>
            <a:endParaRPr lang="en-US"/>
          </a:p>
        </p:txBody>
      </p:sp>
      <p:sp>
        <p:nvSpPr>
          <p:cNvPr id="14" name="Text 12"/>
          <p:cNvSpPr/>
          <p:nvPr/>
        </p:nvSpPr>
        <p:spPr>
          <a:xfrm>
            <a:off x="6967728" y="5577840"/>
            <a:ext cx="3822192" cy="164592"/>
          </a:xfrm>
          <a:prstGeom prst="rect">
            <a:avLst/>
          </a:prstGeom>
          <a:noFill/>
          <a:ln/>
        </p:spPr>
        <p:txBody>
          <a:bodyPr wrap="square" lIns="0" tIns="0" rIns="0" bIns="0" rtlCol="0" anchor="ctr"/>
          <a:lstStyle/>
          <a:p>
            <a:pPr marL="0" indent="0" algn="ctr">
              <a:buNone/>
            </a:pPr>
            <a:r>
              <a:rPr lang="en-US" sz="1080" b="1" dirty="0">
                <a:solidFill>
                  <a:srgbClr val="FBBF24"/>
                </a:solidFill>
              </a:rPr>
              <a:t>DESIGN.md = what to build   |   AGENTS.md = how to build</a:t>
            </a:r>
            <a:endParaRPr lang="en-US" sz="1080" dirty="0"/>
          </a:p>
        </p:txBody>
      </p:sp>
      <p:sp>
        <p:nvSpPr>
          <p:cNvPr id="15" name="Text 13"/>
          <p:cNvSpPr/>
          <p:nvPr/>
        </p:nvSpPr>
        <p:spPr>
          <a:xfrm>
            <a:off x="5577840" y="6547104"/>
            <a:ext cx="5577840" cy="137160"/>
          </a:xfrm>
          <a:prstGeom prst="rect">
            <a:avLst/>
          </a:prstGeom>
          <a:noFill/>
          <a:ln/>
        </p:spPr>
        <p:txBody>
          <a:bodyPr wrap="square" lIns="0" tIns="0" rIns="0" bIns="0" rtlCol="0" anchor="ctr"/>
          <a:lstStyle/>
          <a:p>
            <a:pPr marL="0" indent="0" algn="r">
              <a:buNone/>
            </a:pPr>
            <a:r>
              <a:rPr lang="en-US" sz="660" i="1" dirty="0">
                <a:solidFill>
                  <a:srgbClr val="6F8093"/>
                </a:solidFill>
                <a:latin typeface="Arial" pitchFamily="34" charset="0"/>
                <a:ea typeface="Arial" pitchFamily="34" charset="-122"/>
                <a:cs typeface="Arial" pitchFamily="34" charset="-120"/>
              </a:rPr>
              <a:t>Source: OpenAI Codex documentation and launch guidance on AGENTS.md</a:t>
            </a:r>
            <a:endParaRPr lang="en-US" sz="66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REPOSITORY BASICS</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A beginner-friendly folder structure</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A repository is simply the organised project folder Codex reads and changes.</a:t>
            </a:r>
            <a:endParaRPr lang="en-US" sz="1300" dirty="0"/>
          </a:p>
        </p:txBody>
      </p:sp>
      <p:sp>
        <p:nvSpPr>
          <p:cNvPr id="5" name="Shape 3"/>
          <p:cNvSpPr/>
          <p:nvPr/>
        </p:nvSpPr>
        <p:spPr>
          <a:xfrm>
            <a:off x="749808" y="1600200"/>
            <a:ext cx="4709160" cy="4663440"/>
          </a:xfrm>
          <a:prstGeom prst="roundRect">
            <a:avLst>
              <a:gd name="adj" fmla="val 1569"/>
            </a:avLst>
          </a:prstGeom>
          <a:solidFill>
            <a:srgbClr val="091522"/>
          </a:solidFill>
          <a:ln w="10160">
            <a:solidFill>
              <a:srgbClr val="29425F"/>
            </a:solidFill>
            <a:prstDash val="solid"/>
          </a:ln>
        </p:spPr>
        <p:txBody>
          <a:bodyPr/>
          <a:lstStyle/>
          <a:p>
            <a:endParaRPr lang="en-US"/>
          </a:p>
        </p:txBody>
      </p:sp>
      <p:sp>
        <p:nvSpPr>
          <p:cNvPr id="6" name="Shape 4"/>
          <p:cNvSpPr/>
          <p:nvPr/>
        </p:nvSpPr>
        <p:spPr>
          <a:xfrm>
            <a:off x="914400" y="1746504"/>
            <a:ext cx="91440" cy="91440"/>
          </a:xfrm>
          <a:prstGeom prst="ellipse">
            <a:avLst/>
          </a:prstGeom>
          <a:solidFill>
            <a:srgbClr val="F87171"/>
          </a:solidFill>
          <a:ln w="12700">
            <a:solidFill>
              <a:srgbClr val="F87171"/>
            </a:solidFill>
            <a:prstDash val="solid"/>
          </a:ln>
        </p:spPr>
        <p:txBody>
          <a:bodyPr/>
          <a:lstStyle/>
          <a:p>
            <a:endParaRPr lang="en-US"/>
          </a:p>
        </p:txBody>
      </p:sp>
      <p:sp>
        <p:nvSpPr>
          <p:cNvPr id="7" name="Shape 5"/>
          <p:cNvSpPr/>
          <p:nvPr/>
        </p:nvSpPr>
        <p:spPr>
          <a:xfrm>
            <a:off x="1060704" y="1746504"/>
            <a:ext cx="91440" cy="91440"/>
          </a:xfrm>
          <a:prstGeom prst="ellipse">
            <a:avLst/>
          </a:prstGeom>
          <a:solidFill>
            <a:srgbClr val="FBBF24"/>
          </a:solidFill>
          <a:ln w="12700">
            <a:solidFill>
              <a:srgbClr val="FBBF24"/>
            </a:solidFill>
            <a:prstDash val="solid"/>
          </a:ln>
        </p:spPr>
        <p:txBody>
          <a:bodyPr/>
          <a:lstStyle/>
          <a:p>
            <a:endParaRPr lang="en-US"/>
          </a:p>
        </p:txBody>
      </p:sp>
      <p:sp>
        <p:nvSpPr>
          <p:cNvPr id="8" name="Shape 6"/>
          <p:cNvSpPr/>
          <p:nvPr/>
        </p:nvSpPr>
        <p:spPr>
          <a:xfrm>
            <a:off x="1207008" y="1746504"/>
            <a:ext cx="91440" cy="91440"/>
          </a:xfrm>
          <a:prstGeom prst="ellipse">
            <a:avLst/>
          </a:prstGeom>
          <a:solidFill>
            <a:srgbClr val="34D399"/>
          </a:solidFill>
          <a:ln w="12700">
            <a:solidFill>
              <a:srgbClr val="34D399"/>
            </a:solidFill>
            <a:prstDash val="solid"/>
          </a:ln>
        </p:spPr>
        <p:txBody>
          <a:bodyPr/>
          <a:lstStyle/>
          <a:p>
            <a:endParaRPr lang="en-US"/>
          </a:p>
        </p:txBody>
      </p:sp>
      <p:sp>
        <p:nvSpPr>
          <p:cNvPr id="9" name="Text 7"/>
          <p:cNvSpPr/>
          <p:nvPr/>
        </p:nvSpPr>
        <p:spPr>
          <a:xfrm>
            <a:off x="950976" y="1965960"/>
            <a:ext cx="4306824" cy="4133088"/>
          </a:xfrm>
          <a:prstGeom prst="rect">
            <a:avLst/>
          </a:prstGeom>
          <a:noFill/>
          <a:ln/>
        </p:spPr>
        <p:txBody>
          <a:bodyPr wrap="square" lIns="0" tIns="0" rIns="0" bIns="0" rtlCol="0" anchor="t">
            <a:normAutofit/>
          </a:bodyPr>
          <a:lstStyle/>
          <a:p>
            <a:pPr marL="0" indent="0">
              <a:buNone/>
            </a:pPr>
            <a:r>
              <a:rPr lang="en-US" sz="1320" dirty="0">
                <a:solidFill>
                  <a:srgbClr val="C7D6E5"/>
                </a:solidFill>
                <a:latin typeface="Arial" pitchFamily="34" charset="0"/>
                <a:ea typeface="Arial" pitchFamily="34" charset="-122"/>
                <a:cs typeface="Arial" pitchFamily="34" charset="-120"/>
              </a:rPr>
              <a:t>ppt-builder/</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README.md</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DESIGN.md</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AGENTS.md</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TASKS.md</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package.json</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src/</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 app/</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 components/</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 lib/</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public/</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 brand-assets/</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examples/</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 sample-notes.txt</a:t>
            </a:r>
            <a:endParaRPr lang="en-US" sz="1320" dirty="0"/>
          </a:p>
          <a:p>
            <a:pPr marL="0" indent="0">
              <a:buNone/>
            </a:pPr>
            <a:r>
              <a:rPr lang="en-US" sz="1320" dirty="0">
                <a:solidFill>
                  <a:srgbClr val="C7D6E5"/>
                </a:solidFill>
                <a:latin typeface="Arial" pitchFamily="34" charset="0"/>
                <a:ea typeface="Arial" pitchFamily="34" charset="-122"/>
                <a:cs typeface="Arial" pitchFamily="34" charset="-120"/>
              </a:rPr>
              <a:t>└── tests/</a:t>
            </a:r>
            <a:endParaRPr lang="en-US" sz="1320" dirty="0"/>
          </a:p>
        </p:txBody>
      </p:sp>
      <p:sp>
        <p:nvSpPr>
          <p:cNvPr id="10" name="Shape 8"/>
          <p:cNvSpPr/>
          <p:nvPr/>
        </p:nvSpPr>
        <p:spPr>
          <a:xfrm>
            <a:off x="5833872" y="1600200"/>
            <a:ext cx="5532120" cy="4663440"/>
          </a:xfrm>
          <a:prstGeom prst="roundRect">
            <a:avLst>
              <a:gd name="adj" fmla="val 1569"/>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1" name="Shape 9"/>
          <p:cNvSpPr/>
          <p:nvPr/>
        </p:nvSpPr>
        <p:spPr>
          <a:xfrm>
            <a:off x="6172200" y="1938528"/>
            <a:ext cx="164592" cy="164592"/>
          </a:xfrm>
          <a:prstGeom prst="ellipse">
            <a:avLst/>
          </a:prstGeom>
          <a:solidFill>
            <a:srgbClr val="A78BFA"/>
          </a:solidFill>
          <a:ln w="12700">
            <a:solidFill>
              <a:srgbClr val="A78BFA"/>
            </a:solidFill>
            <a:prstDash val="solid"/>
          </a:ln>
        </p:spPr>
        <p:txBody>
          <a:bodyPr/>
          <a:lstStyle/>
          <a:p>
            <a:endParaRPr lang="en-US"/>
          </a:p>
        </p:txBody>
      </p:sp>
      <p:sp>
        <p:nvSpPr>
          <p:cNvPr id="12" name="Text 10"/>
          <p:cNvSpPr/>
          <p:nvPr/>
        </p:nvSpPr>
        <p:spPr>
          <a:xfrm>
            <a:off x="6510528" y="1901952"/>
            <a:ext cx="1280160" cy="201168"/>
          </a:xfrm>
          <a:prstGeom prst="rect">
            <a:avLst/>
          </a:prstGeom>
          <a:noFill/>
          <a:ln/>
        </p:spPr>
        <p:txBody>
          <a:bodyPr wrap="square" lIns="0" tIns="0" rIns="0" bIns="0" rtlCol="0" anchor="ctr"/>
          <a:lstStyle/>
          <a:p>
            <a:pPr marL="0" indent="0">
              <a:buNone/>
            </a:pPr>
            <a:r>
              <a:rPr lang="en-US" sz="1450" b="1" dirty="0">
                <a:solidFill>
                  <a:srgbClr val="F7FAFC"/>
                </a:solidFill>
              </a:rPr>
              <a:t>Documents</a:t>
            </a:r>
            <a:endParaRPr lang="en-US" sz="1450" dirty="0"/>
          </a:p>
        </p:txBody>
      </p:sp>
      <p:sp>
        <p:nvSpPr>
          <p:cNvPr id="13" name="Text 11"/>
          <p:cNvSpPr/>
          <p:nvPr/>
        </p:nvSpPr>
        <p:spPr>
          <a:xfrm>
            <a:off x="7845552" y="1901952"/>
            <a:ext cx="3063240" cy="347472"/>
          </a:xfrm>
          <a:prstGeom prst="rect">
            <a:avLst/>
          </a:prstGeom>
          <a:noFill/>
          <a:ln/>
        </p:spPr>
        <p:txBody>
          <a:bodyPr wrap="square" lIns="0" tIns="0" rIns="0" bIns="0" rtlCol="0" anchor="ctr">
            <a:normAutofit fontScale="92500" lnSpcReduction="10000"/>
          </a:bodyPr>
          <a:lstStyle/>
          <a:p>
            <a:pPr marL="0" indent="0">
              <a:buNone/>
            </a:pPr>
            <a:r>
              <a:rPr lang="en-US" sz="1340" dirty="0">
                <a:solidFill>
                  <a:srgbClr val="D6E0EA"/>
                </a:solidFill>
              </a:rPr>
              <a:t>Explain purpose, behaviour and working rules</a:t>
            </a:r>
            <a:endParaRPr lang="en-US" sz="1340" dirty="0"/>
          </a:p>
        </p:txBody>
      </p:sp>
      <p:sp>
        <p:nvSpPr>
          <p:cNvPr id="14" name="Shape 12"/>
          <p:cNvSpPr/>
          <p:nvPr/>
        </p:nvSpPr>
        <p:spPr>
          <a:xfrm>
            <a:off x="6172200" y="2724912"/>
            <a:ext cx="164592" cy="164592"/>
          </a:xfrm>
          <a:prstGeom prst="ellipse">
            <a:avLst/>
          </a:prstGeom>
          <a:solidFill>
            <a:srgbClr val="5DE2E7"/>
          </a:solidFill>
          <a:ln w="12700">
            <a:solidFill>
              <a:srgbClr val="5DE2E7"/>
            </a:solidFill>
            <a:prstDash val="solid"/>
          </a:ln>
        </p:spPr>
        <p:txBody>
          <a:bodyPr/>
          <a:lstStyle/>
          <a:p>
            <a:endParaRPr lang="en-US"/>
          </a:p>
        </p:txBody>
      </p:sp>
      <p:sp>
        <p:nvSpPr>
          <p:cNvPr id="15" name="Text 13"/>
          <p:cNvSpPr/>
          <p:nvPr/>
        </p:nvSpPr>
        <p:spPr>
          <a:xfrm>
            <a:off x="6510528" y="2688336"/>
            <a:ext cx="1280160" cy="201168"/>
          </a:xfrm>
          <a:prstGeom prst="rect">
            <a:avLst/>
          </a:prstGeom>
          <a:noFill/>
          <a:ln/>
        </p:spPr>
        <p:txBody>
          <a:bodyPr wrap="square" lIns="0" tIns="0" rIns="0" bIns="0" rtlCol="0" anchor="ctr"/>
          <a:lstStyle/>
          <a:p>
            <a:pPr marL="0" indent="0">
              <a:buNone/>
            </a:pPr>
            <a:r>
              <a:rPr lang="en-US" sz="1450" b="1" dirty="0">
                <a:solidFill>
                  <a:srgbClr val="F7FAFC"/>
                </a:solidFill>
              </a:rPr>
              <a:t>src/</a:t>
            </a:r>
            <a:endParaRPr lang="en-US" sz="1450" dirty="0"/>
          </a:p>
        </p:txBody>
      </p:sp>
      <p:sp>
        <p:nvSpPr>
          <p:cNvPr id="16" name="Text 14"/>
          <p:cNvSpPr/>
          <p:nvPr/>
        </p:nvSpPr>
        <p:spPr>
          <a:xfrm>
            <a:off x="7845552" y="2688336"/>
            <a:ext cx="3063240" cy="347472"/>
          </a:xfrm>
          <a:prstGeom prst="rect">
            <a:avLst/>
          </a:prstGeom>
          <a:noFill/>
          <a:ln/>
        </p:spPr>
        <p:txBody>
          <a:bodyPr wrap="square" lIns="0" tIns="0" rIns="0" bIns="0" rtlCol="0" anchor="ctr">
            <a:normAutofit/>
          </a:bodyPr>
          <a:lstStyle/>
          <a:p>
            <a:pPr marL="0" indent="0">
              <a:buNone/>
            </a:pPr>
            <a:r>
              <a:rPr lang="en-US" sz="1340" dirty="0">
                <a:solidFill>
                  <a:srgbClr val="D6E0EA"/>
                </a:solidFill>
              </a:rPr>
              <a:t>Contains the application code</a:t>
            </a:r>
            <a:endParaRPr lang="en-US" sz="1340" dirty="0"/>
          </a:p>
        </p:txBody>
      </p:sp>
      <p:sp>
        <p:nvSpPr>
          <p:cNvPr id="17" name="Shape 15"/>
          <p:cNvSpPr/>
          <p:nvPr/>
        </p:nvSpPr>
        <p:spPr>
          <a:xfrm>
            <a:off x="6172200" y="3511296"/>
            <a:ext cx="164592" cy="164592"/>
          </a:xfrm>
          <a:prstGeom prst="ellipse">
            <a:avLst/>
          </a:prstGeom>
          <a:solidFill>
            <a:srgbClr val="FBBF24"/>
          </a:solidFill>
          <a:ln w="12700">
            <a:solidFill>
              <a:srgbClr val="FBBF24"/>
            </a:solidFill>
            <a:prstDash val="solid"/>
          </a:ln>
        </p:spPr>
        <p:txBody>
          <a:bodyPr/>
          <a:lstStyle/>
          <a:p>
            <a:endParaRPr lang="en-US"/>
          </a:p>
        </p:txBody>
      </p:sp>
      <p:sp>
        <p:nvSpPr>
          <p:cNvPr id="18" name="Text 16"/>
          <p:cNvSpPr/>
          <p:nvPr/>
        </p:nvSpPr>
        <p:spPr>
          <a:xfrm>
            <a:off x="6510528" y="3474720"/>
            <a:ext cx="1280160" cy="201168"/>
          </a:xfrm>
          <a:prstGeom prst="rect">
            <a:avLst/>
          </a:prstGeom>
          <a:noFill/>
          <a:ln/>
        </p:spPr>
        <p:txBody>
          <a:bodyPr wrap="square" lIns="0" tIns="0" rIns="0" bIns="0" rtlCol="0" anchor="ctr"/>
          <a:lstStyle/>
          <a:p>
            <a:pPr marL="0" indent="0">
              <a:buNone/>
            </a:pPr>
            <a:r>
              <a:rPr lang="en-US" sz="1450" b="1" dirty="0">
                <a:solidFill>
                  <a:srgbClr val="F7FAFC"/>
                </a:solidFill>
              </a:rPr>
              <a:t>public/</a:t>
            </a:r>
            <a:endParaRPr lang="en-US" sz="1450" dirty="0"/>
          </a:p>
        </p:txBody>
      </p:sp>
      <p:sp>
        <p:nvSpPr>
          <p:cNvPr id="19" name="Text 17"/>
          <p:cNvSpPr/>
          <p:nvPr/>
        </p:nvSpPr>
        <p:spPr>
          <a:xfrm>
            <a:off x="7845552" y="3474720"/>
            <a:ext cx="3063240" cy="347472"/>
          </a:xfrm>
          <a:prstGeom prst="rect">
            <a:avLst/>
          </a:prstGeom>
          <a:noFill/>
          <a:ln/>
        </p:spPr>
        <p:txBody>
          <a:bodyPr wrap="square" lIns="0" tIns="0" rIns="0" bIns="0" rtlCol="0" anchor="ctr">
            <a:normAutofit fontScale="92500"/>
          </a:bodyPr>
          <a:lstStyle/>
          <a:p>
            <a:pPr marL="0" indent="0">
              <a:buNone/>
            </a:pPr>
            <a:r>
              <a:rPr lang="en-US" sz="1340" dirty="0">
                <a:solidFill>
                  <a:srgbClr val="D6E0EA"/>
                </a:solidFill>
              </a:rPr>
              <a:t>Stores logos, images and other static assets</a:t>
            </a:r>
            <a:endParaRPr lang="en-US" sz="1340" dirty="0"/>
          </a:p>
        </p:txBody>
      </p:sp>
      <p:sp>
        <p:nvSpPr>
          <p:cNvPr id="20" name="Shape 18"/>
          <p:cNvSpPr/>
          <p:nvPr/>
        </p:nvSpPr>
        <p:spPr>
          <a:xfrm>
            <a:off x="6172200" y="4297680"/>
            <a:ext cx="164592" cy="164592"/>
          </a:xfrm>
          <a:prstGeom prst="ellipse">
            <a:avLst/>
          </a:prstGeom>
          <a:solidFill>
            <a:srgbClr val="60A5FA"/>
          </a:solidFill>
          <a:ln w="12700">
            <a:solidFill>
              <a:srgbClr val="60A5FA"/>
            </a:solidFill>
            <a:prstDash val="solid"/>
          </a:ln>
        </p:spPr>
        <p:txBody>
          <a:bodyPr/>
          <a:lstStyle/>
          <a:p>
            <a:endParaRPr lang="en-US"/>
          </a:p>
        </p:txBody>
      </p:sp>
      <p:sp>
        <p:nvSpPr>
          <p:cNvPr id="21" name="Text 19"/>
          <p:cNvSpPr/>
          <p:nvPr/>
        </p:nvSpPr>
        <p:spPr>
          <a:xfrm>
            <a:off x="6510528" y="4261104"/>
            <a:ext cx="1280160" cy="201168"/>
          </a:xfrm>
          <a:prstGeom prst="rect">
            <a:avLst/>
          </a:prstGeom>
          <a:noFill/>
          <a:ln/>
        </p:spPr>
        <p:txBody>
          <a:bodyPr wrap="square" lIns="0" tIns="0" rIns="0" bIns="0" rtlCol="0" anchor="ctr"/>
          <a:lstStyle/>
          <a:p>
            <a:pPr marL="0" indent="0">
              <a:buNone/>
            </a:pPr>
            <a:r>
              <a:rPr lang="en-US" sz="1450" b="1" dirty="0">
                <a:solidFill>
                  <a:srgbClr val="F7FAFC"/>
                </a:solidFill>
              </a:rPr>
              <a:t>examples/</a:t>
            </a:r>
            <a:endParaRPr lang="en-US" sz="1450" dirty="0"/>
          </a:p>
        </p:txBody>
      </p:sp>
      <p:sp>
        <p:nvSpPr>
          <p:cNvPr id="22" name="Text 20"/>
          <p:cNvSpPr/>
          <p:nvPr/>
        </p:nvSpPr>
        <p:spPr>
          <a:xfrm>
            <a:off x="7845552" y="4261104"/>
            <a:ext cx="3063240" cy="347472"/>
          </a:xfrm>
          <a:prstGeom prst="rect">
            <a:avLst/>
          </a:prstGeom>
          <a:noFill/>
          <a:ln/>
        </p:spPr>
        <p:txBody>
          <a:bodyPr wrap="square" lIns="0" tIns="0" rIns="0" bIns="0" rtlCol="0" anchor="ctr">
            <a:normAutofit fontScale="92500"/>
          </a:bodyPr>
          <a:lstStyle/>
          <a:p>
            <a:pPr marL="0" indent="0">
              <a:buNone/>
            </a:pPr>
            <a:r>
              <a:rPr lang="en-US" sz="1340" dirty="0">
                <a:solidFill>
                  <a:srgbClr val="D6E0EA"/>
                </a:solidFill>
              </a:rPr>
              <a:t>Provides realistic sample inputs for testing</a:t>
            </a:r>
            <a:endParaRPr lang="en-US" sz="1340" dirty="0"/>
          </a:p>
        </p:txBody>
      </p:sp>
      <p:sp>
        <p:nvSpPr>
          <p:cNvPr id="23" name="Shape 21"/>
          <p:cNvSpPr/>
          <p:nvPr/>
        </p:nvSpPr>
        <p:spPr>
          <a:xfrm>
            <a:off x="6172200" y="5084064"/>
            <a:ext cx="164592" cy="164592"/>
          </a:xfrm>
          <a:prstGeom prst="ellipse">
            <a:avLst/>
          </a:prstGeom>
          <a:solidFill>
            <a:srgbClr val="A3E635"/>
          </a:solidFill>
          <a:ln w="12700">
            <a:solidFill>
              <a:srgbClr val="A3E635"/>
            </a:solidFill>
            <a:prstDash val="solid"/>
          </a:ln>
        </p:spPr>
        <p:txBody>
          <a:bodyPr/>
          <a:lstStyle/>
          <a:p>
            <a:endParaRPr lang="en-US"/>
          </a:p>
        </p:txBody>
      </p:sp>
      <p:sp>
        <p:nvSpPr>
          <p:cNvPr id="24" name="Text 22"/>
          <p:cNvSpPr/>
          <p:nvPr/>
        </p:nvSpPr>
        <p:spPr>
          <a:xfrm>
            <a:off x="6510528" y="5047488"/>
            <a:ext cx="1280160" cy="201168"/>
          </a:xfrm>
          <a:prstGeom prst="rect">
            <a:avLst/>
          </a:prstGeom>
          <a:noFill/>
          <a:ln/>
        </p:spPr>
        <p:txBody>
          <a:bodyPr wrap="square" lIns="0" tIns="0" rIns="0" bIns="0" rtlCol="0" anchor="ctr"/>
          <a:lstStyle/>
          <a:p>
            <a:pPr marL="0" indent="0">
              <a:buNone/>
            </a:pPr>
            <a:r>
              <a:rPr lang="en-US" sz="1450" b="1" dirty="0">
                <a:solidFill>
                  <a:srgbClr val="F7FAFC"/>
                </a:solidFill>
              </a:rPr>
              <a:t>tests/</a:t>
            </a:r>
            <a:endParaRPr lang="en-US" sz="1450" dirty="0"/>
          </a:p>
        </p:txBody>
      </p:sp>
      <p:sp>
        <p:nvSpPr>
          <p:cNvPr id="25" name="Text 23"/>
          <p:cNvSpPr/>
          <p:nvPr/>
        </p:nvSpPr>
        <p:spPr>
          <a:xfrm>
            <a:off x="7845552" y="5047488"/>
            <a:ext cx="3063240" cy="347472"/>
          </a:xfrm>
          <a:prstGeom prst="rect">
            <a:avLst/>
          </a:prstGeom>
          <a:noFill/>
          <a:ln/>
        </p:spPr>
        <p:txBody>
          <a:bodyPr wrap="square" lIns="0" tIns="0" rIns="0" bIns="0" rtlCol="0" anchor="ctr">
            <a:normAutofit fontScale="92500" lnSpcReduction="10000"/>
          </a:bodyPr>
          <a:lstStyle/>
          <a:p>
            <a:pPr marL="0" indent="0">
              <a:buNone/>
            </a:pPr>
            <a:r>
              <a:rPr lang="en-US" sz="1340" dirty="0">
                <a:solidFill>
                  <a:srgbClr val="D6E0EA"/>
                </a:solidFill>
              </a:rPr>
              <a:t>Checks whether expected behaviour still works</a:t>
            </a:r>
            <a:endParaRPr lang="en-US" sz="1340" dirty="0"/>
          </a:p>
        </p:txBody>
      </p:sp>
      <p:sp>
        <p:nvSpPr>
          <p:cNvPr id="26" name="Text 24"/>
          <p:cNvSpPr/>
          <p:nvPr/>
        </p:nvSpPr>
        <p:spPr>
          <a:xfrm>
            <a:off x="6291072" y="5623560"/>
            <a:ext cx="4572000" cy="347472"/>
          </a:xfrm>
          <a:prstGeom prst="rect">
            <a:avLst/>
          </a:prstGeom>
          <a:noFill/>
          <a:ln/>
        </p:spPr>
        <p:txBody>
          <a:bodyPr wrap="square" lIns="0" tIns="0" rIns="0" bIns="0" rtlCol="0" anchor="ctr"/>
          <a:lstStyle/>
          <a:p>
            <a:pPr marL="0" indent="0" algn="ctr">
              <a:buNone/>
            </a:pPr>
            <a:r>
              <a:rPr lang="en-US" sz="1430" b="1" dirty="0">
                <a:solidFill>
                  <a:srgbClr val="5DE2E7"/>
                </a:solidFill>
              </a:rPr>
              <a:t>You do not need to memorise this. Ask Codex to create and explain the structure.</a:t>
            </a:r>
            <a:endParaRPr lang="en-US" sz="1430" dirty="0"/>
          </a:p>
        </p:txBody>
      </p:sp>
      <p:sp>
        <p:nvSpPr>
          <p:cNvPr id="27"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PROMPTING CODEX</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A strong build task has seven ingredients</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The agent should understand the job, the boundary and how success will be checked.</a:t>
            </a:r>
            <a:endParaRPr lang="en-US" sz="1300" dirty="0"/>
          </a:p>
        </p:txBody>
      </p:sp>
      <p:sp>
        <p:nvSpPr>
          <p:cNvPr id="5" name="Shape 3"/>
          <p:cNvSpPr/>
          <p:nvPr/>
        </p:nvSpPr>
        <p:spPr>
          <a:xfrm>
            <a:off x="685800" y="1664208"/>
            <a:ext cx="5257800" cy="749808"/>
          </a:xfrm>
          <a:prstGeom prst="roundRect">
            <a:avLst>
              <a:gd name="adj" fmla="val 9756"/>
            </a:avLst>
          </a:prstGeom>
          <a:solidFill>
            <a:srgbClr val="0D1A2B"/>
          </a:solidFill>
          <a:ln w="10160">
            <a:solidFill>
              <a:srgbClr val="29425F"/>
            </a:solidFill>
            <a:prstDash val="solid"/>
          </a:ln>
        </p:spPr>
        <p:txBody>
          <a:bodyPr/>
          <a:lstStyle/>
          <a:p>
            <a:endParaRPr lang="en-US"/>
          </a:p>
        </p:txBody>
      </p:sp>
      <p:sp>
        <p:nvSpPr>
          <p:cNvPr id="6" name="Text 4"/>
          <p:cNvSpPr/>
          <p:nvPr/>
        </p:nvSpPr>
        <p:spPr>
          <a:xfrm>
            <a:off x="905256" y="1892808"/>
            <a:ext cx="1024128" cy="182880"/>
          </a:xfrm>
          <a:prstGeom prst="rect">
            <a:avLst/>
          </a:prstGeom>
          <a:noFill/>
          <a:ln/>
        </p:spPr>
        <p:txBody>
          <a:bodyPr wrap="square" lIns="0" tIns="0" rIns="0" bIns="0" rtlCol="0" anchor="ctr"/>
          <a:lstStyle/>
          <a:p>
            <a:pPr marL="0" indent="0">
              <a:buNone/>
            </a:pPr>
            <a:r>
              <a:rPr lang="en-US" sz="1150" b="1" dirty="0">
                <a:solidFill>
                  <a:srgbClr val="5DE2E7"/>
                </a:solidFill>
              </a:rPr>
              <a:t>ROLE</a:t>
            </a:r>
            <a:endParaRPr lang="en-US" sz="1150" dirty="0"/>
          </a:p>
        </p:txBody>
      </p:sp>
      <p:sp>
        <p:nvSpPr>
          <p:cNvPr id="7" name="Text 5"/>
          <p:cNvSpPr/>
          <p:nvPr/>
        </p:nvSpPr>
        <p:spPr>
          <a:xfrm>
            <a:off x="2039112" y="1856232"/>
            <a:ext cx="3520440" cy="274320"/>
          </a:xfrm>
          <a:prstGeom prst="rect">
            <a:avLst/>
          </a:prstGeom>
          <a:noFill/>
          <a:ln/>
        </p:spPr>
        <p:txBody>
          <a:bodyPr wrap="square" lIns="0" tIns="0" rIns="0" bIns="0" rtlCol="0" anchor="ctr">
            <a:normAutofit/>
          </a:bodyPr>
          <a:lstStyle/>
          <a:p>
            <a:pPr marL="0" indent="0">
              <a:buNone/>
            </a:pPr>
            <a:r>
              <a:rPr lang="en-US" sz="1420" dirty="0">
                <a:solidFill>
                  <a:srgbClr val="F7FAFC"/>
                </a:solidFill>
              </a:rPr>
              <a:t>Act as a senior frontend developer</a:t>
            </a:r>
            <a:endParaRPr lang="en-US" sz="1420" dirty="0"/>
          </a:p>
        </p:txBody>
      </p:sp>
      <p:sp>
        <p:nvSpPr>
          <p:cNvPr id="8" name="Shape 6"/>
          <p:cNvSpPr/>
          <p:nvPr/>
        </p:nvSpPr>
        <p:spPr>
          <a:xfrm>
            <a:off x="685800" y="2633472"/>
            <a:ext cx="5257800" cy="749808"/>
          </a:xfrm>
          <a:prstGeom prst="roundRect">
            <a:avLst>
              <a:gd name="adj" fmla="val 9756"/>
            </a:avLst>
          </a:prstGeom>
          <a:solidFill>
            <a:srgbClr val="112238"/>
          </a:solidFill>
          <a:ln w="10160">
            <a:solidFill>
              <a:srgbClr val="29425F"/>
            </a:solidFill>
            <a:prstDash val="solid"/>
          </a:ln>
        </p:spPr>
        <p:txBody>
          <a:bodyPr/>
          <a:lstStyle/>
          <a:p>
            <a:endParaRPr lang="en-US"/>
          </a:p>
        </p:txBody>
      </p:sp>
      <p:sp>
        <p:nvSpPr>
          <p:cNvPr id="9" name="Text 7"/>
          <p:cNvSpPr/>
          <p:nvPr/>
        </p:nvSpPr>
        <p:spPr>
          <a:xfrm>
            <a:off x="905256" y="2862072"/>
            <a:ext cx="1024128" cy="182880"/>
          </a:xfrm>
          <a:prstGeom prst="rect">
            <a:avLst/>
          </a:prstGeom>
          <a:noFill/>
          <a:ln/>
        </p:spPr>
        <p:txBody>
          <a:bodyPr wrap="square" lIns="0" tIns="0" rIns="0" bIns="0" rtlCol="0" anchor="ctr"/>
          <a:lstStyle/>
          <a:p>
            <a:pPr marL="0" indent="0">
              <a:buNone/>
            </a:pPr>
            <a:r>
              <a:rPr lang="en-US" sz="1150" b="1" dirty="0">
                <a:solidFill>
                  <a:srgbClr val="A78BFA"/>
                </a:solidFill>
              </a:rPr>
              <a:t>GOAL</a:t>
            </a:r>
            <a:endParaRPr lang="en-US" sz="1150" dirty="0"/>
          </a:p>
        </p:txBody>
      </p:sp>
      <p:sp>
        <p:nvSpPr>
          <p:cNvPr id="10" name="Text 8"/>
          <p:cNvSpPr/>
          <p:nvPr/>
        </p:nvSpPr>
        <p:spPr>
          <a:xfrm>
            <a:off x="2039112" y="2825496"/>
            <a:ext cx="3520440" cy="274320"/>
          </a:xfrm>
          <a:prstGeom prst="rect">
            <a:avLst/>
          </a:prstGeom>
          <a:noFill/>
          <a:ln/>
        </p:spPr>
        <p:txBody>
          <a:bodyPr wrap="square" lIns="0" tIns="0" rIns="0" bIns="0" rtlCol="0" anchor="ctr">
            <a:normAutofit/>
          </a:bodyPr>
          <a:lstStyle/>
          <a:p>
            <a:pPr marL="0" indent="0">
              <a:buNone/>
            </a:pPr>
            <a:r>
              <a:rPr lang="en-US" sz="1420" dirty="0">
                <a:solidFill>
                  <a:srgbClr val="F7FAFC"/>
                </a:solidFill>
              </a:rPr>
              <a:t>Build a PPT outline generator</a:t>
            </a:r>
            <a:endParaRPr lang="en-US" sz="1420" dirty="0"/>
          </a:p>
        </p:txBody>
      </p:sp>
      <p:sp>
        <p:nvSpPr>
          <p:cNvPr id="11" name="Shape 9"/>
          <p:cNvSpPr/>
          <p:nvPr/>
        </p:nvSpPr>
        <p:spPr>
          <a:xfrm>
            <a:off x="685800" y="3602736"/>
            <a:ext cx="5257800" cy="749808"/>
          </a:xfrm>
          <a:prstGeom prst="roundRect">
            <a:avLst>
              <a:gd name="adj" fmla="val 9756"/>
            </a:avLst>
          </a:prstGeom>
          <a:solidFill>
            <a:srgbClr val="0D1A2B"/>
          </a:solidFill>
          <a:ln w="10160">
            <a:solidFill>
              <a:srgbClr val="29425F"/>
            </a:solidFill>
            <a:prstDash val="solid"/>
          </a:ln>
        </p:spPr>
        <p:txBody>
          <a:bodyPr/>
          <a:lstStyle/>
          <a:p>
            <a:endParaRPr lang="en-US"/>
          </a:p>
        </p:txBody>
      </p:sp>
      <p:sp>
        <p:nvSpPr>
          <p:cNvPr id="12" name="Text 10"/>
          <p:cNvSpPr/>
          <p:nvPr/>
        </p:nvSpPr>
        <p:spPr>
          <a:xfrm>
            <a:off x="905256" y="3831336"/>
            <a:ext cx="1024128" cy="182880"/>
          </a:xfrm>
          <a:prstGeom prst="rect">
            <a:avLst/>
          </a:prstGeom>
          <a:noFill/>
          <a:ln/>
        </p:spPr>
        <p:txBody>
          <a:bodyPr wrap="square" lIns="0" tIns="0" rIns="0" bIns="0" rtlCol="0" anchor="ctr"/>
          <a:lstStyle/>
          <a:p>
            <a:pPr marL="0" indent="0">
              <a:buNone/>
            </a:pPr>
            <a:r>
              <a:rPr lang="en-US" sz="1150" b="1" dirty="0">
                <a:solidFill>
                  <a:srgbClr val="FBBF24"/>
                </a:solidFill>
              </a:rPr>
              <a:t>CONTEXT</a:t>
            </a:r>
            <a:endParaRPr lang="en-US" sz="1150" dirty="0"/>
          </a:p>
        </p:txBody>
      </p:sp>
      <p:sp>
        <p:nvSpPr>
          <p:cNvPr id="13" name="Text 11"/>
          <p:cNvSpPr/>
          <p:nvPr/>
        </p:nvSpPr>
        <p:spPr>
          <a:xfrm>
            <a:off x="2039112" y="3794760"/>
            <a:ext cx="3520440" cy="274320"/>
          </a:xfrm>
          <a:prstGeom prst="rect">
            <a:avLst/>
          </a:prstGeom>
          <a:noFill/>
          <a:ln/>
        </p:spPr>
        <p:txBody>
          <a:bodyPr wrap="square" lIns="0" tIns="0" rIns="0" bIns="0" rtlCol="0" anchor="ctr">
            <a:normAutofit/>
          </a:bodyPr>
          <a:lstStyle/>
          <a:p>
            <a:pPr marL="0" indent="0">
              <a:buNone/>
            </a:pPr>
            <a:r>
              <a:rPr lang="en-US" sz="1420" dirty="0">
                <a:solidFill>
                  <a:srgbClr val="F7FAFC"/>
                </a:solidFill>
              </a:rPr>
              <a:t>Read DESIGN.md and examples</a:t>
            </a:r>
            <a:endParaRPr lang="en-US" sz="1420" dirty="0"/>
          </a:p>
        </p:txBody>
      </p:sp>
      <p:sp>
        <p:nvSpPr>
          <p:cNvPr id="14" name="Shape 12"/>
          <p:cNvSpPr/>
          <p:nvPr/>
        </p:nvSpPr>
        <p:spPr>
          <a:xfrm>
            <a:off x="685800" y="4572000"/>
            <a:ext cx="5257800" cy="749808"/>
          </a:xfrm>
          <a:prstGeom prst="roundRect">
            <a:avLst>
              <a:gd name="adj" fmla="val 9756"/>
            </a:avLst>
          </a:prstGeom>
          <a:solidFill>
            <a:srgbClr val="112238"/>
          </a:solidFill>
          <a:ln w="10160">
            <a:solidFill>
              <a:srgbClr val="29425F"/>
            </a:solidFill>
            <a:prstDash val="solid"/>
          </a:ln>
        </p:spPr>
        <p:txBody>
          <a:bodyPr/>
          <a:lstStyle/>
          <a:p>
            <a:endParaRPr lang="en-US"/>
          </a:p>
        </p:txBody>
      </p:sp>
      <p:sp>
        <p:nvSpPr>
          <p:cNvPr id="15" name="Text 13"/>
          <p:cNvSpPr/>
          <p:nvPr/>
        </p:nvSpPr>
        <p:spPr>
          <a:xfrm>
            <a:off x="905256" y="4800600"/>
            <a:ext cx="1024128" cy="182880"/>
          </a:xfrm>
          <a:prstGeom prst="rect">
            <a:avLst/>
          </a:prstGeom>
          <a:noFill/>
          <a:ln/>
        </p:spPr>
        <p:txBody>
          <a:bodyPr wrap="square" lIns="0" tIns="0" rIns="0" bIns="0" rtlCol="0" anchor="ctr"/>
          <a:lstStyle/>
          <a:p>
            <a:pPr marL="0" indent="0">
              <a:buNone/>
            </a:pPr>
            <a:r>
              <a:rPr lang="en-US" sz="1150" b="1" dirty="0">
                <a:solidFill>
                  <a:srgbClr val="60A5FA"/>
                </a:solidFill>
              </a:rPr>
              <a:t>SCOPE</a:t>
            </a:r>
            <a:endParaRPr lang="en-US" sz="1150" dirty="0"/>
          </a:p>
        </p:txBody>
      </p:sp>
      <p:sp>
        <p:nvSpPr>
          <p:cNvPr id="16" name="Text 14"/>
          <p:cNvSpPr/>
          <p:nvPr/>
        </p:nvSpPr>
        <p:spPr>
          <a:xfrm>
            <a:off x="2039112" y="4764024"/>
            <a:ext cx="3520440" cy="274320"/>
          </a:xfrm>
          <a:prstGeom prst="rect">
            <a:avLst/>
          </a:prstGeom>
          <a:noFill/>
          <a:ln/>
        </p:spPr>
        <p:txBody>
          <a:bodyPr wrap="square" lIns="0" tIns="0" rIns="0" bIns="0" rtlCol="0" anchor="ctr">
            <a:normAutofit/>
          </a:bodyPr>
          <a:lstStyle/>
          <a:p>
            <a:pPr marL="0" indent="0">
              <a:buNone/>
            </a:pPr>
            <a:r>
              <a:rPr lang="en-US" sz="1420" dirty="0">
                <a:solidFill>
                  <a:srgbClr val="F7FAFC"/>
                </a:solidFill>
              </a:rPr>
              <a:t>Implement only the first milestone</a:t>
            </a:r>
            <a:endParaRPr lang="en-US" sz="1420" dirty="0"/>
          </a:p>
        </p:txBody>
      </p:sp>
      <p:sp>
        <p:nvSpPr>
          <p:cNvPr id="17" name="Shape 15"/>
          <p:cNvSpPr/>
          <p:nvPr/>
        </p:nvSpPr>
        <p:spPr>
          <a:xfrm>
            <a:off x="6199632" y="1664208"/>
            <a:ext cx="5257800" cy="749808"/>
          </a:xfrm>
          <a:prstGeom prst="roundRect">
            <a:avLst>
              <a:gd name="adj" fmla="val 9756"/>
            </a:avLst>
          </a:prstGeom>
          <a:solidFill>
            <a:srgbClr val="0D1A2B"/>
          </a:solidFill>
          <a:ln w="10160">
            <a:solidFill>
              <a:srgbClr val="29425F"/>
            </a:solidFill>
            <a:prstDash val="solid"/>
          </a:ln>
        </p:spPr>
        <p:txBody>
          <a:bodyPr/>
          <a:lstStyle/>
          <a:p>
            <a:endParaRPr lang="en-US"/>
          </a:p>
        </p:txBody>
      </p:sp>
      <p:sp>
        <p:nvSpPr>
          <p:cNvPr id="18" name="Text 16"/>
          <p:cNvSpPr/>
          <p:nvPr/>
        </p:nvSpPr>
        <p:spPr>
          <a:xfrm>
            <a:off x="6419088" y="1892808"/>
            <a:ext cx="1024128" cy="182880"/>
          </a:xfrm>
          <a:prstGeom prst="rect">
            <a:avLst/>
          </a:prstGeom>
          <a:noFill/>
          <a:ln/>
        </p:spPr>
        <p:txBody>
          <a:bodyPr wrap="square" lIns="0" tIns="0" rIns="0" bIns="0" rtlCol="0" anchor="ctr"/>
          <a:lstStyle/>
          <a:p>
            <a:pPr marL="0" indent="0">
              <a:buNone/>
            </a:pPr>
            <a:r>
              <a:rPr lang="en-US" sz="1150" b="1" dirty="0">
                <a:solidFill>
                  <a:srgbClr val="FB7185"/>
                </a:solidFill>
              </a:rPr>
              <a:t>CONSTRAINTS</a:t>
            </a:r>
            <a:endParaRPr lang="en-US" sz="1150" dirty="0"/>
          </a:p>
        </p:txBody>
      </p:sp>
      <p:sp>
        <p:nvSpPr>
          <p:cNvPr id="19" name="Text 17"/>
          <p:cNvSpPr/>
          <p:nvPr/>
        </p:nvSpPr>
        <p:spPr>
          <a:xfrm>
            <a:off x="7552944" y="1856232"/>
            <a:ext cx="3520440" cy="274320"/>
          </a:xfrm>
          <a:prstGeom prst="rect">
            <a:avLst/>
          </a:prstGeom>
          <a:noFill/>
          <a:ln/>
        </p:spPr>
        <p:txBody>
          <a:bodyPr wrap="square" lIns="0" tIns="0" rIns="0" bIns="0" rtlCol="0" anchor="ctr">
            <a:normAutofit/>
          </a:bodyPr>
          <a:lstStyle/>
          <a:p>
            <a:pPr marL="0" indent="0">
              <a:buNone/>
            </a:pPr>
            <a:r>
              <a:rPr lang="en-US" sz="1420" dirty="0">
                <a:solidFill>
                  <a:srgbClr val="F7FAFC"/>
                </a:solidFill>
              </a:rPr>
              <a:t>No login or database</a:t>
            </a:r>
            <a:endParaRPr lang="en-US" sz="1420" dirty="0"/>
          </a:p>
        </p:txBody>
      </p:sp>
      <p:sp>
        <p:nvSpPr>
          <p:cNvPr id="20" name="Shape 18"/>
          <p:cNvSpPr/>
          <p:nvPr/>
        </p:nvSpPr>
        <p:spPr>
          <a:xfrm>
            <a:off x="6199632" y="2633472"/>
            <a:ext cx="5257800" cy="749808"/>
          </a:xfrm>
          <a:prstGeom prst="roundRect">
            <a:avLst>
              <a:gd name="adj" fmla="val 9756"/>
            </a:avLst>
          </a:prstGeom>
          <a:solidFill>
            <a:srgbClr val="112238"/>
          </a:solidFill>
          <a:ln w="10160">
            <a:solidFill>
              <a:srgbClr val="29425F"/>
            </a:solidFill>
            <a:prstDash val="solid"/>
          </a:ln>
        </p:spPr>
        <p:txBody>
          <a:bodyPr/>
          <a:lstStyle/>
          <a:p>
            <a:endParaRPr lang="en-US"/>
          </a:p>
        </p:txBody>
      </p:sp>
      <p:sp>
        <p:nvSpPr>
          <p:cNvPr id="21" name="Text 19"/>
          <p:cNvSpPr/>
          <p:nvPr/>
        </p:nvSpPr>
        <p:spPr>
          <a:xfrm>
            <a:off x="6419088" y="2862072"/>
            <a:ext cx="1024128" cy="182880"/>
          </a:xfrm>
          <a:prstGeom prst="rect">
            <a:avLst/>
          </a:prstGeom>
          <a:noFill/>
          <a:ln/>
        </p:spPr>
        <p:txBody>
          <a:bodyPr wrap="square" lIns="0" tIns="0" rIns="0" bIns="0" rtlCol="0" anchor="ctr"/>
          <a:lstStyle/>
          <a:p>
            <a:pPr marL="0" indent="0">
              <a:buNone/>
            </a:pPr>
            <a:r>
              <a:rPr lang="en-US" sz="1150" b="1" dirty="0">
                <a:solidFill>
                  <a:srgbClr val="A3E635"/>
                </a:solidFill>
              </a:rPr>
              <a:t>ACCEPTANCE</a:t>
            </a:r>
            <a:endParaRPr lang="en-US" sz="1150" dirty="0"/>
          </a:p>
        </p:txBody>
      </p:sp>
      <p:sp>
        <p:nvSpPr>
          <p:cNvPr id="22" name="Text 20"/>
          <p:cNvSpPr/>
          <p:nvPr/>
        </p:nvSpPr>
        <p:spPr>
          <a:xfrm>
            <a:off x="7552944" y="2825496"/>
            <a:ext cx="3520440" cy="274320"/>
          </a:xfrm>
          <a:prstGeom prst="rect">
            <a:avLst/>
          </a:prstGeom>
          <a:noFill/>
          <a:ln/>
        </p:spPr>
        <p:txBody>
          <a:bodyPr wrap="square" lIns="0" tIns="0" rIns="0" bIns="0" rtlCol="0" anchor="ctr">
            <a:normAutofit/>
          </a:bodyPr>
          <a:lstStyle/>
          <a:p>
            <a:pPr marL="0" indent="0">
              <a:buNone/>
            </a:pPr>
            <a:r>
              <a:rPr lang="en-US" sz="1420" dirty="0">
                <a:solidFill>
                  <a:srgbClr val="F7FAFC"/>
                </a:solidFill>
              </a:rPr>
              <a:t>Meet the observable criteria</a:t>
            </a:r>
            <a:endParaRPr lang="en-US" sz="1420" dirty="0"/>
          </a:p>
        </p:txBody>
      </p:sp>
      <p:sp>
        <p:nvSpPr>
          <p:cNvPr id="23" name="Shape 21"/>
          <p:cNvSpPr/>
          <p:nvPr/>
        </p:nvSpPr>
        <p:spPr>
          <a:xfrm>
            <a:off x="6199632" y="3602736"/>
            <a:ext cx="5257800" cy="749808"/>
          </a:xfrm>
          <a:prstGeom prst="roundRect">
            <a:avLst>
              <a:gd name="adj" fmla="val 9756"/>
            </a:avLst>
          </a:prstGeom>
          <a:solidFill>
            <a:srgbClr val="0D1A2B"/>
          </a:solidFill>
          <a:ln w="10160">
            <a:solidFill>
              <a:srgbClr val="29425F"/>
            </a:solidFill>
            <a:prstDash val="solid"/>
          </a:ln>
        </p:spPr>
        <p:txBody>
          <a:bodyPr/>
          <a:lstStyle/>
          <a:p>
            <a:endParaRPr lang="en-US"/>
          </a:p>
        </p:txBody>
      </p:sp>
      <p:sp>
        <p:nvSpPr>
          <p:cNvPr id="24" name="Text 22"/>
          <p:cNvSpPr/>
          <p:nvPr/>
        </p:nvSpPr>
        <p:spPr>
          <a:xfrm>
            <a:off x="6419088" y="3831336"/>
            <a:ext cx="1024128" cy="182880"/>
          </a:xfrm>
          <a:prstGeom prst="rect">
            <a:avLst/>
          </a:prstGeom>
          <a:noFill/>
          <a:ln/>
        </p:spPr>
        <p:txBody>
          <a:bodyPr wrap="square" lIns="0" tIns="0" rIns="0" bIns="0" rtlCol="0" anchor="ctr"/>
          <a:lstStyle/>
          <a:p>
            <a:pPr marL="0" indent="0">
              <a:buNone/>
            </a:pPr>
            <a:r>
              <a:rPr lang="en-US" sz="1150" b="1" dirty="0">
                <a:solidFill>
                  <a:srgbClr val="34D399"/>
                </a:solidFill>
              </a:rPr>
              <a:t>EVIDENCE</a:t>
            </a:r>
            <a:endParaRPr lang="en-US" sz="1150" dirty="0"/>
          </a:p>
        </p:txBody>
      </p:sp>
      <p:sp>
        <p:nvSpPr>
          <p:cNvPr id="25" name="Text 23"/>
          <p:cNvSpPr/>
          <p:nvPr/>
        </p:nvSpPr>
        <p:spPr>
          <a:xfrm>
            <a:off x="7552944" y="3794760"/>
            <a:ext cx="3520440" cy="274320"/>
          </a:xfrm>
          <a:prstGeom prst="rect">
            <a:avLst/>
          </a:prstGeom>
          <a:noFill/>
          <a:ln/>
        </p:spPr>
        <p:txBody>
          <a:bodyPr wrap="square" lIns="0" tIns="0" rIns="0" bIns="0" rtlCol="0" anchor="ctr">
            <a:normAutofit/>
          </a:bodyPr>
          <a:lstStyle/>
          <a:p>
            <a:pPr marL="0" indent="0">
              <a:buNone/>
            </a:pPr>
            <a:r>
              <a:rPr lang="en-US" sz="1420" dirty="0">
                <a:solidFill>
                  <a:srgbClr val="F7FAFC"/>
                </a:solidFill>
              </a:rPr>
              <a:t>Run tests and summarise changes</a:t>
            </a:r>
            <a:endParaRPr lang="en-US" sz="1420" dirty="0"/>
          </a:p>
        </p:txBody>
      </p:sp>
      <p:sp>
        <p:nvSpPr>
          <p:cNvPr id="26" name="Shape 24"/>
          <p:cNvSpPr/>
          <p:nvPr/>
        </p:nvSpPr>
        <p:spPr>
          <a:xfrm>
            <a:off x="6199632" y="4709160"/>
            <a:ext cx="5257800" cy="1444752"/>
          </a:xfrm>
          <a:prstGeom prst="roundRect">
            <a:avLst>
              <a:gd name="adj" fmla="val 4430"/>
            </a:avLst>
          </a:prstGeom>
          <a:solidFill>
            <a:srgbClr val="5DE2E7">
              <a:alpha val="9000"/>
            </a:srgbClr>
          </a:solidFill>
          <a:ln w="12700">
            <a:solidFill>
              <a:srgbClr val="5DE2E7">
                <a:alpha val="60000"/>
              </a:srgbClr>
            </a:solidFill>
            <a:prstDash val="solid"/>
          </a:ln>
        </p:spPr>
        <p:txBody>
          <a:bodyPr/>
          <a:lstStyle/>
          <a:p>
            <a:endParaRPr lang="en-US"/>
          </a:p>
        </p:txBody>
      </p:sp>
      <p:sp>
        <p:nvSpPr>
          <p:cNvPr id="27" name="Text 25"/>
          <p:cNvSpPr/>
          <p:nvPr/>
        </p:nvSpPr>
        <p:spPr>
          <a:xfrm>
            <a:off x="6437376" y="4956048"/>
            <a:ext cx="1417320" cy="201168"/>
          </a:xfrm>
          <a:prstGeom prst="rect">
            <a:avLst/>
          </a:prstGeom>
          <a:noFill/>
          <a:ln/>
        </p:spPr>
        <p:txBody>
          <a:bodyPr wrap="square" lIns="0" tIns="0" rIns="0" bIns="0" rtlCol="0" anchor="ctr"/>
          <a:lstStyle/>
          <a:p>
            <a:pPr marL="0" indent="0">
              <a:buNone/>
            </a:pPr>
            <a:r>
              <a:rPr lang="en-US" sz="1200" b="1" dirty="0">
                <a:solidFill>
                  <a:srgbClr val="5DE2E7"/>
                </a:solidFill>
              </a:rPr>
              <a:t>Beginner shortcut</a:t>
            </a:r>
            <a:endParaRPr lang="en-US" sz="1200" dirty="0"/>
          </a:p>
        </p:txBody>
      </p:sp>
      <p:sp>
        <p:nvSpPr>
          <p:cNvPr id="28" name="Text 26"/>
          <p:cNvSpPr/>
          <p:nvPr/>
        </p:nvSpPr>
        <p:spPr>
          <a:xfrm>
            <a:off x="6428232" y="5321808"/>
            <a:ext cx="4572000" cy="475488"/>
          </a:xfrm>
          <a:prstGeom prst="rect">
            <a:avLst/>
          </a:prstGeom>
          <a:noFill/>
          <a:ln/>
        </p:spPr>
        <p:txBody>
          <a:bodyPr wrap="square" lIns="0" tIns="0" rIns="0" bIns="0" rtlCol="0" anchor="ctr">
            <a:normAutofit fontScale="92500"/>
          </a:bodyPr>
          <a:lstStyle/>
          <a:p>
            <a:pPr marL="0" indent="0">
              <a:buNone/>
            </a:pPr>
            <a:r>
              <a:rPr lang="en-US" sz="1420" b="1" dirty="0">
                <a:solidFill>
                  <a:srgbClr val="F7FAFC"/>
                </a:solidFill>
              </a:rPr>
              <a:t>Ask Codex: “Before coding, restate the goal, list assumptions and propose a small implementation plan.”</a:t>
            </a:r>
            <a:endParaRPr lang="en-US" sz="1420" dirty="0"/>
          </a:p>
        </p:txBody>
      </p:sp>
      <p:sp>
        <p:nvSpPr>
          <p:cNvPr id="29"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HANDOVER</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The ChatGPT → Codex handover package</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Do the thinking and scoping before asking Codex to write many files.</a:t>
            </a:r>
            <a:endParaRPr lang="en-US" sz="1300" dirty="0"/>
          </a:p>
        </p:txBody>
      </p:sp>
      <p:sp>
        <p:nvSpPr>
          <p:cNvPr id="5" name="Shape 3"/>
          <p:cNvSpPr/>
          <p:nvPr/>
        </p:nvSpPr>
        <p:spPr>
          <a:xfrm>
            <a:off x="713232" y="1719072"/>
            <a:ext cx="4709160" cy="4407408"/>
          </a:xfrm>
          <a:prstGeom prst="roundRect">
            <a:avLst>
              <a:gd name="adj" fmla="val 1660"/>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6" name="Shape 4"/>
          <p:cNvSpPr/>
          <p:nvPr/>
        </p:nvSpPr>
        <p:spPr>
          <a:xfrm>
            <a:off x="987552" y="1975104"/>
            <a:ext cx="2514600" cy="310896"/>
          </a:xfrm>
          <a:prstGeom prst="roundRect">
            <a:avLst>
              <a:gd name="adj" fmla="val 23529"/>
            </a:avLst>
          </a:prstGeom>
          <a:solidFill>
            <a:srgbClr val="5DE2E7">
              <a:alpha val="17000"/>
            </a:srgbClr>
          </a:solidFill>
          <a:ln w="10160">
            <a:solidFill>
              <a:srgbClr val="5DE2E7">
                <a:alpha val="80000"/>
              </a:srgbClr>
            </a:solidFill>
            <a:prstDash val="solid"/>
          </a:ln>
        </p:spPr>
        <p:txBody>
          <a:bodyPr/>
          <a:lstStyle/>
          <a:p>
            <a:endParaRPr lang="en-US"/>
          </a:p>
        </p:txBody>
      </p:sp>
      <p:sp>
        <p:nvSpPr>
          <p:cNvPr id="7" name="Text 5"/>
          <p:cNvSpPr/>
          <p:nvPr/>
        </p:nvSpPr>
        <p:spPr>
          <a:xfrm>
            <a:off x="1060704" y="2043684"/>
            <a:ext cx="2368296" cy="146304"/>
          </a:xfrm>
          <a:prstGeom prst="rect">
            <a:avLst/>
          </a:prstGeom>
          <a:noFill/>
          <a:ln/>
        </p:spPr>
        <p:txBody>
          <a:bodyPr wrap="square" lIns="0" tIns="0" rIns="0" bIns="0" rtlCol="0" anchor="ctr"/>
          <a:lstStyle/>
          <a:p>
            <a:pPr marL="0" indent="0" algn="ctr">
              <a:buNone/>
            </a:pPr>
            <a:r>
              <a:rPr lang="en-US" sz="900" b="1" dirty="0">
                <a:solidFill>
                  <a:srgbClr val="5DE2E7"/>
                </a:solidFill>
                <a:latin typeface="Arial" pitchFamily="34" charset="0"/>
                <a:ea typeface="Arial" pitchFamily="34" charset="-122"/>
                <a:cs typeface="Arial" pitchFamily="34" charset="-120"/>
              </a:rPr>
              <a:t>PREPARE IN CHATGPT / WORK</a:t>
            </a:r>
            <a:endParaRPr lang="en-US" sz="900" dirty="0"/>
          </a:p>
        </p:txBody>
      </p:sp>
      <p:pic>
        <p:nvPicPr>
          <p:cNvPr id="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7552" y="2697480"/>
            <a:ext cx="201168" cy="201168"/>
          </a:xfrm>
          <a:prstGeom prst="rect">
            <a:avLst/>
          </a:prstGeom>
        </p:spPr>
      </p:pic>
      <p:sp>
        <p:nvSpPr>
          <p:cNvPr id="9" name="Text 6"/>
          <p:cNvSpPr/>
          <p:nvPr/>
        </p:nvSpPr>
        <p:spPr>
          <a:xfrm>
            <a:off x="1335024" y="2688336"/>
            <a:ext cx="3520440" cy="246888"/>
          </a:xfrm>
          <a:prstGeom prst="rect">
            <a:avLst/>
          </a:prstGeom>
          <a:noFill/>
          <a:ln/>
        </p:spPr>
        <p:txBody>
          <a:bodyPr wrap="square" lIns="0" tIns="0" rIns="0" bIns="0" rtlCol="0" anchor="ctr"/>
          <a:lstStyle/>
          <a:p>
            <a:pPr marL="0" indent="0">
              <a:buNone/>
            </a:pPr>
            <a:r>
              <a:rPr lang="en-US" sz="1530" dirty="0">
                <a:solidFill>
                  <a:srgbClr val="D6E0EA"/>
                </a:solidFill>
              </a:rPr>
              <a:t>Problem statement</a:t>
            </a:r>
            <a:endParaRPr lang="en-US" sz="1530" dirty="0"/>
          </a:p>
        </p:txBody>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7552" y="3300984"/>
            <a:ext cx="201168" cy="201168"/>
          </a:xfrm>
          <a:prstGeom prst="rect">
            <a:avLst/>
          </a:prstGeom>
        </p:spPr>
      </p:pic>
      <p:sp>
        <p:nvSpPr>
          <p:cNvPr id="11" name="Text 7"/>
          <p:cNvSpPr/>
          <p:nvPr/>
        </p:nvSpPr>
        <p:spPr>
          <a:xfrm>
            <a:off x="1335024" y="3291840"/>
            <a:ext cx="3520440" cy="246888"/>
          </a:xfrm>
          <a:prstGeom prst="rect">
            <a:avLst/>
          </a:prstGeom>
          <a:noFill/>
          <a:ln/>
        </p:spPr>
        <p:txBody>
          <a:bodyPr wrap="square" lIns="0" tIns="0" rIns="0" bIns="0" rtlCol="0" anchor="ctr"/>
          <a:lstStyle/>
          <a:p>
            <a:pPr marL="0" indent="0">
              <a:buNone/>
            </a:pPr>
            <a:r>
              <a:rPr lang="en-US" sz="1530" dirty="0">
                <a:solidFill>
                  <a:srgbClr val="D6E0EA"/>
                </a:solidFill>
              </a:rPr>
              <a:t>DESIGN.md</a:t>
            </a:r>
            <a:endParaRPr lang="en-US" sz="153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7552" y="3904488"/>
            <a:ext cx="201168" cy="201168"/>
          </a:xfrm>
          <a:prstGeom prst="rect">
            <a:avLst/>
          </a:prstGeom>
        </p:spPr>
      </p:pic>
      <p:sp>
        <p:nvSpPr>
          <p:cNvPr id="13" name="Text 8"/>
          <p:cNvSpPr/>
          <p:nvPr/>
        </p:nvSpPr>
        <p:spPr>
          <a:xfrm>
            <a:off x="1335024" y="3895344"/>
            <a:ext cx="3520440" cy="246888"/>
          </a:xfrm>
          <a:prstGeom prst="rect">
            <a:avLst/>
          </a:prstGeom>
          <a:noFill/>
          <a:ln/>
        </p:spPr>
        <p:txBody>
          <a:bodyPr wrap="square" lIns="0" tIns="0" rIns="0" bIns="0" rtlCol="0" anchor="ctr"/>
          <a:lstStyle/>
          <a:p>
            <a:pPr marL="0" indent="0">
              <a:buNone/>
            </a:pPr>
            <a:r>
              <a:rPr lang="en-US" sz="1530" dirty="0">
                <a:solidFill>
                  <a:srgbClr val="D6E0EA"/>
                </a:solidFill>
              </a:rPr>
              <a:t>Sample input and expected output</a:t>
            </a:r>
            <a:endParaRPr lang="en-US" sz="153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87552" y="4507992"/>
            <a:ext cx="201168" cy="201168"/>
          </a:xfrm>
          <a:prstGeom prst="rect">
            <a:avLst/>
          </a:prstGeom>
        </p:spPr>
      </p:pic>
      <p:sp>
        <p:nvSpPr>
          <p:cNvPr id="15" name="Text 9"/>
          <p:cNvSpPr/>
          <p:nvPr/>
        </p:nvSpPr>
        <p:spPr>
          <a:xfrm>
            <a:off x="1335024" y="4498848"/>
            <a:ext cx="3520440" cy="246888"/>
          </a:xfrm>
          <a:prstGeom prst="rect">
            <a:avLst/>
          </a:prstGeom>
          <a:noFill/>
          <a:ln/>
        </p:spPr>
        <p:txBody>
          <a:bodyPr wrap="square" lIns="0" tIns="0" rIns="0" bIns="0" rtlCol="0" anchor="ctr"/>
          <a:lstStyle/>
          <a:p>
            <a:pPr marL="0" indent="0">
              <a:buNone/>
            </a:pPr>
            <a:r>
              <a:rPr lang="en-US" sz="1530" dirty="0">
                <a:solidFill>
                  <a:srgbClr val="D6E0EA"/>
                </a:solidFill>
              </a:rPr>
              <a:t>Brand assets or visual references</a:t>
            </a:r>
            <a:endParaRPr lang="en-US" sz="153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87552" y="5111496"/>
            <a:ext cx="201168" cy="201168"/>
          </a:xfrm>
          <a:prstGeom prst="rect">
            <a:avLst/>
          </a:prstGeom>
        </p:spPr>
      </p:pic>
      <p:sp>
        <p:nvSpPr>
          <p:cNvPr id="17" name="Text 10"/>
          <p:cNvSpPr/>
          <p:nvPr/>
        </p:nvSpPr>
        <p:spPr>
          <a:xfrm>
            <a:off x="1335024" y="5102352"/>
            <a:ext cx="3520440" cy="246888"/>
          </a:xfrm>
          <a:prstGeom prst="rect">
            <a:avLst/>
          </a:prstGeom>
          <a:noFill/>
          <a:ln/>
        </p:spPr>
        <p:txBody>
          <a:bodyPr wrap="square" lIns="0" tIns="0" rIns="0" bIns="0" rtlCol="0" anchor="ctr"/>
          <a:lstStyle/>
          <a:p>
            <a:pPr marL="0" indent="0">
              <a:buNone/>
            </a:pPr>
            <a:r>
              <a:rPr lang="en-US" sz="1530" dirty="0">
                <a:solidFill>
                  <a:srgbClr val="D6E0EA"/>
                </a:solidFill>
              </a:rPr>
              <a:t>Acceptance and test checklist</a:t>
            </a:r>
            <a:endParaRPr lang="en-US" sz="1530" dirty="0"/>
          </a:p>
        </p:txBody>
      </p:sp>
      <p:sp>
        <p:nvSpPr>
          <p:cNvPr id="18" name="Shape 11"/>
          <p:cNvSpPr/>
          <p:nvPr/>
        </p:nvSpPr>
        <p:spPr>
          <a:xfrm>
            <a:off x="5614416" y="3913632"/>
            <a:ext cx="740664" cy="0"/>
          </a:xfrm>
          <a:prstGeom prst="line">
            <a:avLst/>
          </a:prstGeom>
          <a:noFill/>
          <a:ln w="27940">
            <a:solidFill>
              <a:srgbClr val="5DE2E7"/>
            </a:solidFill>
            <a:prstDash val="solid"/>
            <a:headEnd type="none"/>
            <a:tailEnd type="triangle"/>
          </a:ln>
        </p:spPr>
        <p:txBody>
          <a:bodyPr/>
          <a:lstStyle/>
          <a:p>
            <a:endParaRPr lang="en-US"/>
          </a:p>
        </p:txBody>
      </p:sp>
      <p:sp>
        <p:nvSpPr>
          <p:cNvPr id="19" name="Shape 12"/>
          <p:cNvSpPr/>
          <p:nvPr/>
        </p:nvSpPr>
        <p:spPr>
          <a:xfrm>
            <a:off x="6583680" y="1719072"/>
            <a:ext cx="4892040" cy="4407408"/>
          </a:xfrm>
          <a:prstGeom prst="roundRect">
            <a:avLst>
              <a:gd name="adj" fmla="val 1660"/>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20" name="Shape 13"/>
          <p:cNvSpPr/>
          <p:nvPr/>
        </p:nvSpPr>
        <p:spPr>
          <a:xfrm>
            <a:off x="6858000" y="1975104"/>
            <a:ext cx="1737360" cy="310896"/>
          </a:xfrm>
          <a:prstGeom prst="roundRect">
            <a:avLst>
              <a:gd name="adj" fmla="val 23529"/>
            </a:avLst>
          </a:prstGeom>
          <a:solidFill>
            <a:srgbClr val="A3E635">
              <a:alpha val="17000"/>
            </a:srgbClr>
          </a:solidFill>
          <a:ln w="10160">
            <a:solidFill>
              <a:srgbClr val="A3E635">
                <a:alpha val="80000"/>
              </a:srgbClr>
            </a:solidFill>
            <a:prstDash val="solid"/>
          </a:ln>
        </p:spPr>
        <p:txBody>
          <a:bodyPr/>
          <a:lstStyle/>
          <a:p>
            <a:endParaRPr lang="en-US"/>
          </a:p>
        </p:txBody>
      </p:sp>
      <p:sp>
        <p:nvSpPr>
          <p:cNvPr id="21" name="Text 14"/>
          <p:cNvSpPr/>
          <p:nvPr/>
        </p:nvSpPr>
        <p:spPr>
          <a:xfrm>
            <a:off x="6931152" y="2043684"/>
            <a:ext cx="1591056" cy="146304"/>
          </a:xfrm>
          <a:prstGeom prst="rect">
            <a:avLst/>
          </a:prstGeom>
          <a:noFill/>
          <a:ln/>
        </p:spPr>
        <p:txBody>
          <a:bodyPr wrap="square" lIns="0" tIns="0" rIns="0" bIns="0" rtlCol="0" anchor="ctr"/>
          <a:lstStyle/>
          <a:p>
            <a:pPr marL="0" indent="0" algn="ctr">
              <a:buNone/>
            </a:pPr>
            <a:r>
              <a:rPr lang="en-US" sz="900" b="1" dirty="0">
                <a:solidFill>
                  <a:srgbClr val="A3E635"/>
                </a:solidFill>
                <a:latin typeface="Arial" pitchFamily="34" charset="0"/>
                <a:ea typeface="Arial" pitchFamily="34" charset="-122"/>
                <a:cs typeface="Arial" pitchFamily="34" charset="-120"/>
              </a:rPr>
              <a:t>HAND TO CODEX</a:t>
            </a:r>
            <a:endParaRPr lang="en-US" sz="900" dirty="0"/>
          </a:p>
        </p:txBody>
      </p:sp>
      <p:sp>
        <p:nvSpPr>
          <p:cNvPr id="22" name="Text 15"/>
          <p:cNvSpPr/>
          <p:nvPr/>
        </p:nvSpPr>
        <p:spPr>
          <a:xfrm>
            <a:off x="6903720" y="2697480"/>
            <a:ext cx="256032" cy="219456"/>
          </a:xfrm>
          <a:prstGeom prst="rect">
            <a:avLst/>
          </a:prstGeom>
          <a:solidFill>
            <a:srgbClr val="A3E635"/>
          </a:solidFill>
          <a:ln/>
        </p:spPr>
        <p:txBody>
          <a:bodyPr wrap="square" lIns="0" tIns="0" rIns="0" bIns="0" rtlCol="0" anchor="ctr"/>
          <a:lstStyle/>
          <a:p>
            <a:pPr marL="0" indent="0" algn="ctr">
              <a:buNone/>
            </a:pPr>
            <a:r>
              <a:rPr lang="en-US" sz="1100" b="1" dirty="0">
                <a:solidFill>
                  <a:srgbClr val="07111F"/>
                </a:solidFill>
              </a:rPr>
              <a:t>1</a:t>
            </a:r>
            <a:endParaRPr lang="en-US" sz="1100" dirty="0"/>
          </a:p>
        </p:txBody>
      </p:sp>
      <p:sp>
        <p:nvSpPr>
          <p:cNvPr id="23" name="Text 16"/>
          <p:cNvSpPr/>
          <p:nvPr/>
        </p:nvSpPr>
        <p:spPr>
          <a:xfrm>
            <a:off x="7360920" y="2688336"/>
            <a:ext cx="3566160" cy="246888"/>
          </a:xfrm>
          <a:prstGeom prst="rect">
            <a:avLst/>
          </a:prstGeom>
          <a:noFill/>
          <a:ln/>
        </p:spPr>
        <p:txBody>
          <a:bodyPr wrap="square" lIns="0" tIns="0" rIns="0" bIns="0" rtlCol="0" anchor="ctr"/>
          <a:lstStyle/>
          <a:p>
            <a:pPr marL="0" indent="0">
              <a:buNone/>
            </a:pPr>
            <a:r>
              <a:rPr lang="en-US" sz="1530" dirty="0">
                <a:solidFill>
                  <a:srgbClr val="D6E0EA"/>
                </a:solidFill>
              </a:rPr>
              <a:t>Read the project documents</a:t>
            </a:r>
            <a:endParaRPr lang="en-US" sz="1530" dirty="0"/>
          </a:p>
        </p:txBody>
      </p:sp>
      <p:sp>
        <p:nvSpPr>
          <p:cNvPr id="24" name="Text 17"/>
          <p:cNvSpPr/>
          <p:nvPr/>
        </p:nvSpPr>
        <p:spPr>
          <a:xfrm>
            <a:off x="6903720" y="3300984"/>
            <a:ext cx="256032" cy="219456"/>
          </a:xfrm>
          <a:prstGeom prst="rect">
            <a:avLst/>
          </a:prstGeom>
          <a:solidFill>
            <a:srgbClr val="A3E635"/>
          </a:solidFill>
          <a:ln/>
        </p:spPr>
        <p:txBody>
          <a:bodyPr wrap="square" lIns="0" tIns="0" rIns="0" bIns="0" rtlCol="0" anchor="ctr"/>
          <a:lstStyle/>
          <a:p>
            <a:pPr marL="0" indent="0" algn="ctr">
              <a:buNone/>
            </a:pPr>
            <a:r>
              <a:rPr lang="en-US" sz="1100" b="1" dirty="0">
                <a:solidFill>
                  <a:srgbClr val="07111F"/>
                </a:solidFill>
              </a:rPr>
              <a:t>2</a:t>
            </a:r>
            <a:endParaRPr lang="en-US" sz="1100" dirty="0"/>
          </a:p>
        </p:txBody>
      </p:sp>
      <p:sp>
        <p:nvSpPr>
          <p:cNvPr id="25" name="Text 18"/>
          <p:cNvSpPr/>
          <p:nvPr/>
        </p:nvSpPr>
        <p:spPr>
          <a:xfrm>
            <a:off x="7360920" y="3291840"/>
            <a:ext cx="3566160" cy="246888"/>
          </a:xfrm>
          <a:prstGeom prst="rect">
            <a:avLst/>
          </a:prstGeom>
          <a:noFill/>
          <a:ln/>
        </p:spPr>
        <p:txBody>
          <a:bodyPr wrap="square" lIns="0" tIns="0" rIns="0" bIns="0" rtlCol="0" anchor="ctr"/>
          <a:lstStyle/>
          <a:p>
            <a:pPr marL="0" indent="0">
              <a:buNone/>
            </a:pPr>
            <a:r>
              <a:rPr lang="en-US" sz="1530" dirty="0">
                <a:solidFill>
                  <a:srgbClr val="D6E0EA"/>
                </a:solidFill>
              </a:rPr>
              <a:t>Propose a small implementation plan</a:t>
            </a:r>
            <a:endParaRPr lang="en-US" sz="1530" dirty="0"/>
          </a:p>
        </p:txBody>
      </p:sp>
      <p:sp>
        <p:nvSpPr>
          <p:cNvPr id="26" name="Text 19"/>
          <p:cNvSpPr/>
          <p:nvPr/>
        </p:nvSpPr>
        <p:spPr>
          <a:xfrm>
            <a:off x="6903720" y="3904488"/>
            <a:ext cx="256032" cy="219456"/>
          </a:xfrm>
          <a:prstGeom prst="rect">
            <a:avLst/>
          </a:prstGeom>
          <a:solidFill>
            <a:srgbClr val="A3E635"/>
          </a:solidFill>
          <a:ln/>
        </p:spPr>
        <p:txBody>
          <a:bodyPr wrap="square" lIns="0" tIns="0" rIns="0" bIns="0" rtlCol="0" anchor="ctr"/>
          <a:lstStyle/>
          <a:p>
            <a:pPr marL="0" indent="0" algn="ctr">
              <a:buNone/>
            </a:pPr>
            <a:r>
              <a:rPr lang="en-US" sz="1100" b="1" dirty="0">
                <a:solidFill>
                  <a:srgbClr val="07111F"/>
                </a:solidFill>
              </a:rPr>
              <a:t>3</a:t>
            </a:r>
            <a:endParaRPr lang="en-US" sz="1100" dirty="0"/>
          </a:p>
        </p:txBody>
      </p:sp>
      <p:sp>
        <p:nvSpPr>
          <p:cNvPr id="27" name="Text 20"/>
          <p:cNvSpPr/>
          <p:nvPr/>
        </p:nvSpPr>
        <p:spPr>
          <a:xfrm>
            <a:off x="7360920" y="3895344"/>
            <a:ext cx="3566160" cy="246888"/>
          </a:xfrm>
          <a:prstGeom prst="rect">
            <a:avLst/>
          </a:prstGeom>
          <a:noFill/>
          <a:ln/>
        </p:spPr>
        <p:txBody>
          <a:bodyPr wrap="square" lIns="0" tIns="0" rIns="0" bIns="0" rtlCol="0" anchor="ctr"/>
          <a:lstStyle/>
          <a:p>
            <a:pPr marL="0" indent="0">
              <a:buNone/>
            </a:pPr>
            <a:r>
              <a:rPr lang="en-US" sz="1530" dirty="0">
                <a:solidFill>
                  <a:srgbClr val="D6E0EA"/>
                </a:solidFill>
              </a:rPr>
              <a:t>Build the first milestone</a:t>
            </a:r>
            <a:endParaRPr lang="en-US" sz="1530" dirty="0"/>
          </a:p>
        </p:txBody>
      </p:sp>
      <p:sp>
        <p:nvSpPr>
          <p:cNvPr id="28" name="Text 21"/>
          <p:cNvSpPr/>
          <p:nvPr/>
        </p:nvSpPr>
        <p:spPr>
          <a:xfrm>
            <a:off x="6903720" y="4507992"/>
            <a:ext cx="256032" cy="219456"/>
          </a:xfrm>
          <a:prstGeom prst="rect">
            <a:avLst/>
          </a:prstGeom>
          <a:solidFill>
            <a:srgbClr val="A3E635"/>
          </a:solidFill>
          <a:ln/>
        </p:spPr>
        <p:txBody>
          <a:bodyPr wrap="square" lIns="0" tIns="0" rIns="0" bIns="0" rtlCol="0" anchor="ctr"/>
          <a:lstStyle/>
          <a:p>
            <a:pPr marL="0" indent="0" algn="ctr">
              <a:buNone/>
            </a:pPr>
            <a:r>
              <a:rPr lang="en-US" sz="1100" b="1" dirty="0">
                <a:solidFill>
                  <a:srgbClr val="07111F"/>
                </a:solidFill>
              </a:rPr>
              <a:t>4</a:t>
            </a:r>
            <a:endParaRPr lang="en-US" sz="1100" dirty="0"/>
          </a:p>
        </p:txBody>
      </p:sp>
      <p:sp>
        <p:nvSpPr>
          <p:cNvPr id="29" name="Text 22"/>
          <p:cNvSpPr/>
          <p:nvPr/>
        </p:nvSpPr>
        <p:spPr>
          <a:xfrm>
            <a:off x="7360920" y="4498848"/>
            <a:ext cx="3566160" cy="246888"/>
          </a:xfrm>
          <a:prstGeom prst="rect">
            <a:avLst/>
          </a:prstGeom>
          <a:noFill/>
          <a:ln/>
        </p:spPr>
        <p:txBody>
          <a:bodyPr wrap="square" lIns="0" tIns="0" rIns="0" bIns="0" rtlCol="0" anchor="ctr"/>
          <a:lstStyle/>
          <a:p>
            <a:pPr marL="0" indent="0">
              <a:buNone/>
            </a:pPr>
            <a:r>
              <a:rPr lang="en-US" sz="1530" dirty="0">
                <a:solidFill>
                  <a:srgbClr val="D6E0EA"/>
                </a:solidFill>
              </a:rPr>
              <a:t>Run the app and automated checks</a:t>
            </a:r>
            <a:endParaRPr lang="en-US" sz="1530" dirty="0"/>
          </a:p>
        </p:txBody>
      </p:sp>
      <p:sp>
        <p:nvSpPr>
          <p:cNvPr id="30" name="Text 23"/>
          <p:cNvSpPr/>
          <p:nvPr/>
        </p:nvSpPr>
        <p:spPr>
          <a:xfrm>
            <a:off x="6903720" y="5111496"/>
            <a:ext cx="256032" cy="219456"/>
          </a:xfrm>
          <a:prstGeom prst="rect">
            <a:avLst/>
          </a:prstGeom>
          <a:solidFill>
            <a:srgbClr val="A3E635"/>
          </a:solidFill>
          <a:ln/>
        </p:spPr>
        <p:txBody>
          <a:bodyPr wrap="square" lIns="0" tIns="0" rIns="0" bIns="0" rtlCol="0" anchor="ctr"/>
          <a:lstStyle/>
          <a:p>
            <a:pPr marL="0" indent="0" algn="ctr">
              <a:buNone/>
            </a:pPr>
            <a:r>
              <a:rPr lang="en-US" sz="1100" b="1" dirty="0">
                <a:solidFill>
                  <a:srgbClr val="07111F"/>
                </a:solidFill>
              </a:rPr>
              <a:t>5</a:t>
            </a:r>
            <a:endParaRPr lang="en-US" sz="1100" dirty="0"/>
          </a:p>
        </p:txBody>
      </p:sp>
      <p:sp>
        <p:nvSpPr>
          <p:cNvPr id="31" name="Text 24"/>
          <p:cNvSpPr/>
          <p:nvPr/>
        </p:nvSpPr>
        <p:spPr>
          <a:xfrm>
            <a:off x="7360920" y="5102352"/>
            <a:ext cx="3566160" cy="246888"/>
          </a:xfrm>
          <a:prstGeom prst="rect">
            <a:avLst/>
          </a:prstGeom>
          <a:noFill/>
          <a:ln/>
        </p:spPr>
        <p:txBody>
          <a:bodyPr wrap="square" lIns="0" tIns="0" rIns="0" bIns="0" rtlCol="0" anchor="ctr"/>
          <a:lstStyle/>
          <a:p>
            <a:pPr marL="0" indent="0">
              <a:buNone/>
            </a:pPr>
            <a:r>
              <a:rPr lang="en-US" sz="1530" dirty="0">
                <a:solidFill>
                  <a:srgbClr val="D6E0EA"/>
                </a:solidFill>
              </a:rPr>
              <a:t>Summarise changes, risks and next steps</a:t>
            </a:r>
            <a:endParaRPr lang="en-US" sz="1530" dirty="0"/>
          </a:p>
        </p:txBody>
      </p:sp>
      <p:sp>
        <p:nvSpPr>
          <p:cNvPr id="32" name="Text 25"/>
          <p:cNvSpPr/>
          <p:nvPr/>
        </p:nvSpPr>
        <p:spPr>
          <a:xfrm>
            <a:off x="1508760" y="6199632"/>
            <a:ext cx="9144000" cy="256032"/>
          </a:xfrm>
          <a:prstGeom prst="rect">
            <a:avLst/>
          </a:prstGeom>
          <a:noFill/>
          <a:ln/>
        </p:spPr>
        <p:txBody>
          <a:bodyPr wrap="square" lIns="0" tIns="0" rIns="0" bIns="0" rtlCol="0" anchor="ctr"/>
          <a:lstStyle/>
          <a:p>
            <a:pPr marL="0" indent="0" algn="ctr">
              <a:buNone/>
            </a:pPr>
            <a:r>
              <a:rPr lang="en-US" sz="1480" b="1" dirty="0">
                <a:solidFill>
                  <a:srgbClr val="5DE2E7"/>
                </a:solidFill>
              </a:rPr>
              <a:t>A good handover reduces rework, hallucinated requirements and random design decisions.</a:t>
            </a:r>
            <a:endParaRPr lang="en-US" sz="1480" dirty="0"/>
          </a:p>
        </p:txBody>
      </p:sp>
      <p:sp>
        <p:nvSpPr>
          <p:cNvPr id="33"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GETTING STARTED</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Your first Codex workflow</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Codex can be used from the ChatGPT/Codex app, an IDE extension, the CLI or cloud workflows—depending on access.</a:t>
            </a:r>
            <a:endParaRPr lang="en-US" sz="1300" dirty="0"/>
          </a:p>
        </p:txBody>
      </p:sp>
      <p:sp>
        <p:nvSpPr>
          <p:cNvPr id="5" name="Shape 3"/>
          <p:cNvSpPr/>
          <p:nvPr/>
        </p:nvSpPr>
        <p:spPr>
          <a:xfrm>
            <a:off x="658368" y="1691640"/>
            <a:ext cx="3401568" cy="1737360"/>
          </a:xfrm>
          <a:prstGeom prst="roundRect">
            <a:avLst>
              <a:gd name="adj" fmla="val 421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6" name="Shape 4"/>
          <p:cNvSpPr/>
          <p:nvPr/>
        </p:nvSpPr>
        <p:spPr>
          <a:xfrm>
            <a:off x="868680" y="1956816"/>
            <a:ext cx="530352" cy="530352"/>
          </a:xfrm>
          <a:prstGeom prst="ellipse">
            <a:avLst/>
          </a:prstGeom>
          <a:solidFill>
            <a:srgbClr val="5DE2E7">
              <a:alpha val="90000"/>
            </a:srgbClr>
          </a:solidFill>
          <a:ln w="12700">
            <a:solidFill>
              <a:srgbClr val="5DE2E7"/>
            </a:solidFill>
            <a:prstDash val="solid"/>
          </a:ln>
        </p:spPr>
        <p:txBody>
          <a:bodyPr/>
          <a:lstStyle/>
          <a:p>
            <a:endParaRPr lang="en-US"/>
          </a:p>
        </p:txBody>
      </p:sp>
      <p:sp>
        <p:nvSpPr>
          <p:cNvPr id="7" name="Text 5"/>
          <p:cNvSpPr/>
          <p:nvPr/>
        </p:nvSpPr>
        <p:spPr>
          <a:xfrm>
            <a:off x="868680" y="2121408"/>
            <a:ext cx="530352" cy="164592"/>
          </a:xfrm>
          <a:prstGeom prst="rect">
            <a:avLst/>
          </a:prstGeom>
          <a:noFill/>
          <a:ln/>
        </p:spPr>
        <p:txBody>
          <a:bodyPr wrap="square" lIns="0" tIns="0" rIns="0" bIns="0" rtlCol="0" anchor="ctr"/>
          <a:lstStyle/>
          <a:p>
            <a:pPr marL="0" indent="0" algn="ctr">
              <a:buNone/>
            </a:pPr>
            <a:r>
              <a:rPr lang="en-US" sz="1200" b="1" dirty="0">
                <a:solidFill>
                  <a:srgbClr val="07111F"/>
                </a:solidFill>
              </a:rPr>
              <a:t>1</a:t>
            </a:r>
            <a:endParaRPr lang="en-US" sz="1200" dirty="0"/>
          </a:p>
        </p:txBody>
      </p:sp>
      <p:pic>
        <p:nvPicPr>
          <p:cNvPr id="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28416" y="1929384"/>
            <a:ext cx="384048" cy="384048"/>
          </a:xfrm>
          <a:prstGeom prst="rect">
            <a:avLst/>
          </a:prstGeom>
        </p:spPr>
      </p:pic>
      <p:sp>
        <p:nvSpPr>
          <p:cNvPr id="9" name="Text 6"/>
          <p:cNvSpPr/>
          <p:nvPr/>
        </p:nvSpPr>
        <p:spPr>
          <a:xfrm>
            <a:off x="1554480" y="1975104"/>
            <a:ext cx="1508760" cy="256032"/>
          </a:xfrm>
          <a:prstGeom prst="rect">
            <a:avLst/>
          </a:prstGeom>
          <a:noFill/>
          <a:ln/>
        </p:spPr>
        <p:txBody>
          <a:bodyPr wrap="square" lIns="0" tIns="0" rIns="0" bIns="0" rtlCol="0" anchor="ctr"/>
          <a:lstStyle/>
          <a:p>
            <a:pPr marL="0" indent="0">
              <a:buNone/>
            </a:pPr>
            <a:r>
              <a:rPr lang="en-US" sz="1650" b="1" dirty="0">
                <a:solidFill>
                  <a:srgbClr val="F7FAFC"/>
                </a:solidFill>
              </a:rPr>
              <a:t>OPEN</a:t>
            </a:r>
            <a:endParaRPr lang="en-US" sz="1650" dirty="0"/>
          </a:p>
        </p:txBody>
      </p:sp>
      <p:sp>
        <p:nvSpPr>
          <p:cNvPr id="10" name="Text 7"/>
          <p:cNvSpPr/>
          <p:nvPr/>
        </p:nvSpPr>
        <p:spPr>
          <a:xfrm>
            <a:off x="1554480" y="2459736"/>
            <a:ext cx="1965960" cy="548640"/>
          </a:xfrm>
          <a:prstGeom prst="rect">
            <a:avLst/>
          </a:prstGeom>
          <a:noFill/>
          <a:ln/>
        </p:spPr>
        <p:txBody>
          <a:bodyPr wrap="square" lIns="0" tIns="0" rIns="0" bIns="0" rtlCol="0" anchor="ctr">
            <a:normAutofit/>
          </a:bodyPr>
          <a:lstStyle/>
          <a:p>
            <a:pPr marL="0" indent="0">
              <a:buNone/>
            </a:pPr>
            <a:r>
              <a:rPr lang="en-US" sz="1340" dirty="0">
                <a:solidFill>
                  <a:srgbClr val="D6E0EA"/>
                </a:solidFill>
              </a:rPr>
              <a:t>Open Codex and select a new or existing project</a:t>
            </a:r>
            <a:endParaRPr lang="en-US" sz="1340" dirty="0"/>
          </a:p>
        </p:txBody>
      </p:sp>
      <p:sp>
        <p:nvSpPr>
          <p:cNvPr id="11" name="Shape 8"/>
          <p:cNvSpPr/>
          <p:nvPr/>
        </p:nvSpPr>
        <p:spPr>
          <a:xfrm>
            <a:off x="4480560" y="1691640"/>
            <a:ext cx="3401568" cy="1737360"/>
          </a:xfrm>
          <a:prstGeom prst="roundRect">
            <a:avLst>
              <a:gd name="adj" fmla="val 421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2" name="Shape 9"/>
          <p:cNvSpPr/>
          <p:nvPr/>
        </p:nvSpPr>
        <p:spPr>
          <a:xfrm>
            <a:off x="4690872" y="1956816"/>
            <a:ext cx="530352" cy="530352"/>
          </a:xfrm>
          <a:prstGeom prst="ellipse">
            <a:avLst/>
          </a:prstGeom>
          <a:solidFill>
            <a:srgbClr val="A78BFA">
              <a:alpha val="90000"/>
            </a:srgbClr>
          </a:solidFill>
          <a:ln w="12700">
            <a:solidFill>
              <a:srgbClr val="A78BFA"/>
            </a:solidFill>
            <a:prstDash val="solid"/>
          </a:ln>
        </p:spPr>
        <p:txBody>
          <a:bodyPr/>
          <a:lstStyle/>
          <a:p>
            <a:endParaRPr lang="en-US"/>
          </a:p>
        </p:txBody>
      </p:sp>
      <p:sp>
        <p:nvSpPr>
          <p:cNvPr id="13" name="Text 10"/>
          <p:cNvSpPr/>
          <p:nvPr/>
        </p:nvSpPr>
        <p:spPr>
          <a:xfrm>
            <a:off x="4690872" y="2121408"/>
            <a:ext cx="530352" cy="164592"/>
          </a:xfrm>
          <a:prstGeom prst="rect">
            <a:avLst/>
          </a:prstGeom>
          <a:noFill/>
          <a:ln/>
        </p:spPr>
        <p:txBody>
          <a:bodyPr wrap="square" lIns="0" tIns="0" rIns="0" bIns="0" rtlCol="0" anchor="ctr"/>
          <a:lstStyle/>
          <a:p>
            <a:pPr marL="0" indent="0" algn="ctr">
              <a:buNone/>
            </a:pPr>
            <a:r>
              <a:rPr lang="en-US" sz="1200" b="1" dirty="0">
                <a:solidFill>
                  <a:srgbClr val="07111F"/>
                </a:solidFill>
              </a:rPr>
              <a:t>2</a:t>
            </a:r>
            <a:endParaRPr lang="en-US" sz="1200" dirty="0"/>
          </a:p>
        </p:txBody>
      </p:sp>
      <p:pic>
        <p:nvPicPr>
          <p:cNvPr id="1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50608" y="1929384"/>
            <a:ext cx="384048" cy="384048"/>
          </a:xfrm>
          <a:prstGeom prst="rect">
            <a:avLst/>
          </a:prstGeom>
        </p:spPr>
      </p:pic>
      <p:sp>
        <p:nvSpPr>
          <p:cNvPr id="15" name="Text 11"/>
          <p:cNvSpPr/>
          <p:nvPr/>
        </p:nvSpPr>
        <p:spPr>
          <a:xfrm>
            <a:off x="5376672" y="1975104"/>
            <a:ext cx="1508760" cy="256032"/>
          </a:xfrm>
          <a:prstGeom prst="rect">
            <a:avLst/>
          </a:prstGeom>
          <a:noFill/>
          <a:ln/>
        </p:spPr>
        <p:txBody>
          <a:bodyPr wrap="square" lIns="0" tIns="0" rIns="0" bIns="0" rtlCol="0" anchor="ctr"/>
          <a:lstStyle/>
          <a:p>
            <a:pPr marL="0" indent="0">
              <a:buNone/>
            </a:pPr>
            <a:r>
              <a:rPr lang="en-US" sz="1650" b="1" dirty="0">
                <a:solidFill>
                  <a:srgbClr val="F7FAFC"/>
                </a:solidFill>
              </a:rPr>
              <a:t>CONNECT</a:t>
            </a:r>
            <a:endParaRPr lang="en-US" sz="1650" dirty="0"/>
          </a:p>
        </p:txBody>
      </p:sp>
      <p:sp>
        <p:nvSpPr>
          <p:cNvPr id="16" name="Text 12"/>
          <p:cNvSpPr/>
          <p:nvPr/>
        </p:nvSpPr>
        <p:spPr>
          <a:xfrm>
            <a:off x="5376672" y="2459736"/>
            <a:ext cx="1965960" cy="548640"/>
          </a:xfrm>
          <a:prstGeom prst="rect">
            <a:avLst/>
          </a:prstGeom>
          <a:noFill/>
          <a:ln/>
        </p:spPr>
        <p:txBody>
          <a:bodyPr wrap="square" lIns="0" tIns="0" rIns="0" bIns="0" rtlCol="0" anchor="ctr">
            <a:normAutofit/>
          </a:bodyPr>
          <a:lstStyle/>
          <a:p>
            <a:pPr marL="0" indent="0">
              <a:buNone/>
            </a:pPr>
            <a:r>
              <a:rPr lang="en-US" sz="1340" dirty="0">
                <a:solidFill>
                  <a:srgbClr val="D6E0EA"/>
                </a:solidFill>
              </a:rPr>
              <a:t>Open the local folder or repository</a:t>
            </a:r>
            <a:endParaRPr lang="en-US" sz="1340" dirty="0"/>
          </a:p>
        </p:txBody>
      </p:sp>
      <p:sp>
        <p:nvSpPr>
          <p:cNvPr id="17" name="Shape 13"/>
          <p:cNvSpPr/>
          <p:nvPr/>
        </p:nvSpPr>
        <p:spPr>
          <a:xfrm>
            <a:off x="8302752" y="1691640"/>
            <a:ext cx="3401568" cy="1737360"/>
          </a:xfrm>
          <a:prstGeom prst="roundRect">
            <a:avLst>
              <a:gd name="adj" fmla="val 421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8" name="Shape 14"/>
          <p:cNvSpPr/>
          <p:nvPr/>
        </p:nvSpPr>
        <p:spPr>
          <a:xfrm>
            <a:off x="8513064" y="1956816"/>
            <a:ext cx="530352" cy="530352"/>
          </a:xfrm>
          <a:prstGeom prst="ellipse">
            <a:avLst/>
          </a:prstGeom>
          <a:solidFill>
            <a:srgbClr val="FBBF24">
              <a:alpha val="90000"/>
            </a:srgbClr>
          </a:solidFill>
          <a:ln w="12700">
            <a:solidFill>
              <a:srgbClr val="FBBF24"/>
            </a:solidFill>
            <a:prstDash val="solid"/>
          </a:ln>
        </p:spPr>
        <p:txBody>
          <a:bodyPr/>
          <a:lstStyle/>
          <a:p>
            <a:endParaRPr lang="en-US"/>
          </a:p>
        </p:txBody>
      </p:sp>
      <p:sp>
        <p:nvSpPr>
          <p:cNvPr id="19" name="Text 15"/>
          <p:cNvSpPr/>
          <p:nvPr/>
        </p:nvSpPr>
        <p:spPr>
          <a:xfrm>
            <a:off x="8513064" y="2121408"/>
            <a:ext cx="530352" cy="164592"/>
          </a:xfrm>
          <a:prstGeom prst="rect">
            <a:avLst/>
          </a:prstGeom>
          <a:noFill/>
          <a:ln/>
        </p:spPr>
        <p:txBody>
          <a:bodyPr wrap="square" lIns="0" tIns="0" rIns="0" bIns="0" rtlCol="0" anchor="ctr"/>
          <a:lstStyle/>
          <a:p>
            <a:pPr marL="0" indent="0" algn="ctr">
              <a:buNone/>
            </a:pPr>
            <a:r>
              <a:rPr lang="en-US" sz="1200" b="1" dirty="0">
                <a:solidFill>
                  <a:srgbClr val="07111F"/>
                </a:solidFill>
              </a:rPr>
              <a:t>3</a:t>
            </a:r>
            <a:endParaRPr lang="en-US" sz="1200" dirty="0"/>
          </a:p>
        </p:txBody>
      </p:sp>
      <p:pic>
        <p:nvPicPr>
          <p:cNvPr id="2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72800" y="1929384"/>
            <a:ext cx="384048" cy="384048"/>
          </a:xfrm>
          <a:prstGeom prst="rect">
            <a:avLst/>
          </a:prstGeom>
        </p:spPr>
      </p:pic>
      <p:sp>
        <p:nvSpPr>
          <p:cNvPr id="21" name="Text 16"/>
          <p:cNvSpPr/>
          <p:nvPr/>
        </p:nvSpPr>
        <p:spPr>
          <a:xfrm>
            <a:off x="9198864" y="1975104"/>
            <a:ext cx="1508760" cy="256032"/>
          </a:xfrm>
          <a:prstGeom prst="rect">
            <a:avLst/>
          </a:prstGeom>
          <a:noFill/>
          <a:ln/>
        </p:spPr>
        <p:txBody>
          <a:bodyPr wrap="square" lIns="0" tIns="0" rIns="0" bIns="0" rtlCol="0" anchor="ctr"/>
          <a:lstStyle/>
          <a:p>
            <a:pPr marL="0" indent="0">
              <a:buNone/>
            </a:pPr>
            <a:r>
              <a:rPr lang="en-US" sz="1650" b="1" dirty="0">
                <a:solidFill>
                  <a:srgbClr val="F7FAFC"/>
                </a:solidFill>
              </a:rPr>
              <a:t>ORIENT</a:t>
            </a:r>
            <a:endParaRPr lang="en-US" sz="1650" dirty="0"/>
          </a:p>
        </p:txBody>
      </p:sp>
      <p:sp>
        <p:nvSpPr>
          <p:cNvPr id="22" name="Text 17"/>
          <p:cNvSpPr/>
          <p:nvPr/>
        </p:nvSpPr>
        <p:spPr>
          <a:xfrm>
            <a:off x="9198864" y="2459736"/>
            <a:ext cx="1965960" cy="548640"/>
          </a:xfrm>
          <a:prstGeom prst="rect">
            <a:avLst/>
          </a:prstGeom>
          <a:noFill/>
          <a:ln/>
        </p:spPr>
        <p:txBody>
          <a:bodyPr wrap="square" lIns="0" tIns="0" rIns="0" bIns="0" rtlCol="0" anchor="ctr">
            <a:normAutofit fontScale="92500"/>
          </a:bodyPr>
          <a:lstStyle/>
          <a:p>
            <a:pPr marL="0" indent="0">
              <a:buNone/>
            </a:pPr>
            <a:r>
              <a:rPr lang="en-US" sz="1340" dirty="0">
                <a:solidFill>
                  <a:srgbClr val="D6E0EA"/>
                </a:solidFill>
              </a:rPr>
              <a:t>Ask Codex to read the docs and explain the project</a:t>
            </a:r>
            <a:endParaRPr lang="en-US" sz="1340" dirty="0"/>
          </a:p>
        </p:txBody>
      </p:sp>
      <p:sp>
        <p:nvSpPr>
          <p:cNvPr id="23" name="Shape 18"/>
          <p:cNvSpPr/>
          <p:nvPr/>
        </p:nvSpPr>
        <p:spPr>
          <a:xfrm>
            <a:off x="658368" y="3813048"/>
            <a:ext cx="3401568" cy="1737360"/>
          </a:xfrm>
          <a:prstGeom prst="roundRect">
            <a:avLst>
              <a:gd name="adj" fmla="val 421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24" name="Shape 19"/>
          <p:cNvSpPr/>
          <p:nvPr/>
        </p:nvSpPr>
        <p:spPr>
          <a:xfrm>
            <a:off x="868680" y="4078224"/>
            <a:ext cx="530352" cy="530352"/>
          </a:xfrm>
          <a:prstGeom prst="ellipse">
            <a:avLst/>
          </a:prstGeom>
          <a:solidFill>
            <a:srgbClr val="60A5FA">
              <a:alpha val="90000"/>
            </a:srgbClr>
          </a:solidFill>
          <a:ln w="12700">
            <a:solidFill>
              <a:srgbClr val="60A5FA"/>
            </a:solidFill>
            <a:prstDash val="solid"/>
          </a:ln>
        </p:spPr>
        <p:txBody>
          <a:bodyPr/>
          <a:lstStyle/>
          <a:p>
            <a:endParaRPr lang="en-US"/>
          </a:p>
        </p:txBody>
      </p:sp>
      <p:sp>
        <p:nvSpPr>
          <p:cNvPr id="25" name="Text 20"/>
          <p:cNvSpPr/>
          <p:nvPr/>
        </p:nvSpPr>
        <p:spPr>
          <a:xfrm>
            <a:off x="868680" y="4242816"/>
            <a:ext cx="530352" cy="164592"/>
          </a:xfrm>
          <a:prstGeom prst="rect">
            <a:avLst/>
          </a:prstGeom>
          <a:noFill/>
          <a:ln/>
        </p:spPr>
        <p:txBody>
          <a:bodyPr wrap="square" lIns="0" tIns="0" rIns="0" bIns="0" rtlCol="0" anchor="ctr"/>
          <a:lstStyle/>
          <a:p>
            <a:pPr marL="0" indent="0" algn="ctr">
              <a:buNone/>
            </a:pPr>
            <a:r>
              <a:rPr lang="en-US" sz="1200" b="1" dirty="0">
                <a:solidFill>
                  <a:srgbClr val="07111F"/>
                </a:solidFill>
              </a:rPr>
              <a:t>4</a:t>
            </a:r>
            <a:endParaRPr lang="en-US" sz="1200" dirty="0"/>
          </a:p>
        </p:txBody>
      </p:sp>
      <p:pic>
        <p:nvPicPr>
          <p:cNvPr id="26"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28416" y="4050792"/>
            <a:ext cx="384048" cy="384048"/>
          </a:xfrm>
          <a:prstGeom prst="rect">
            <a:avLst/>
          </a:prstGeom>
        </p:spPr>
      </p:pic>
      <p:sp>
        <p:nvSpPr>
          <p:cNvPr id="27" name="Text 21"/>
          <p:cNvSpPr/>
          <p:nvPr/>
        </p:nvSpPr>
        <p:spPr>
          <a:xfrm>
            <a:off x="1554480" y="4096512"/>
            <a:ext cx="1508760" cy="256032"/>
          </a:xfrm>
          <a:prstGeom prst="rect">
            <a:avLst/>
          </a:prstGeom>
          <a:noFill/>
          <a:ln/>
        </p:spPr>
        <p:txBody>
          <a:bodyPr wrap="square" lIns="0" tIns="0" rIns="0" bIns="0" rtlCol="0" anchor="ctr"/>
          <a:lstStyle/>
          <a:p>
            <a:pPr marL="0" indent="0">
              <a:buNone/>
            </a:pPr>
            <a:r>
              <a:rPr lang="en-US" sz="1650" b="1" dirty="0">
                <a:solidFill>
                  <a:srgbClr val="F7FAFC"/>
                </a:solidFill>
              </a:rPr>
              <a:t>PLAN</a:t>
            </a:r>
            <a:endParaRPr lang="en-US" sz="1650" dirty="0"/>
          </a:p>
        </p:txBody>
      </p:sp>
      <p:sp>
        <p:nvSpPr>
          <p:cNvPr id="28" name="Text 22"/>
          <p:cNvSpPr/>
          <p:nvPr/>
        </p:nvSpPr>
        <p:spPr>
          <a:xfrm>
            <a:off x="1554480" y="4581144"/>
            <a:ext cx="1965960" cy="548640"/>
          </a:xfrm>
          <a:prstGeom prst="rect">
            <a:avLst/>
          </a:prstGeom>
          <a:noFill/>
          <a:ln/>
        </p:spPr>
        <p:txBody>
          <a:bodyPr wrap="square" lIns="0" tIns="0" rIns="0" bIns="0" rtlCol="0" anchor="ctr">
            <a:normAutofit/>
          </a:bodyPr>
          <a:lstStyle/>
          <a:p>
            <a:pPr marL="0" indent="0">
              <a:buNone/>
            </a:pPr>
            <a:r>
              <a:rPr lang="en-US" sz="1340" dirty="0">
                <a:solidFill>
                  <a:srgbClr val="D6E0EA"/>
                </a:solidFill>
              </a:rPr>
              <a:t>Request a small plan before code changes</a:t>
            </a:r>
            <a:endParaRPr lang="en-US" sz="1340" dirty="0"/>
          </a:p>
        </p:txBody>
      </p:sp>
      <p:sp>
        <p:nvSpPr>
          <p:cNvPr id="29" name="Shape 23"/>
          <p:cNvSpPr/>
          <p:nvPr/>
        </p:nvSpPr>
        <p:spPr>
          <a:xfrm>
            <a:off x="4480560" y="3813048"/>
            <a:ext cx="3401568" cy="1737360"/>
          </a:xfrm>
          <a:prstGeom prst="roundRect">
            <a:avLst>
              <a:gd name="adj" fmla="val 421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30" name="Shape 24"/>
          <p:cNvSpPr/>
          <p:nvPr/>
        </p:nvSpPr>
        <p:spPr>
          <a:xfrm>
            <a:off x="4690872" y="4078224"/>
            <a:ext cx="530352" cy="530352"/>
          </a:xfrm>
          <a:prstGeom prst="ellipse">
            <a:avLst/>
          </a:prstGeom>
          <a:solidFill>
            <a:srgbClr val="A3E635">
              <a:alpha val="90000"/>
            </a:srgbClr>
          </a:solidFill>
          <a:ln w="12700">
            <a:solidFill>
              <a:srgbClr val="A3E635"/>
            </a:solidFill>
            <a:prstDash val="solid"/>
          </a:ln>
        </p:spPr>
        <p:txBody>
          <a:bodyPr/>
          <a:lstStyle/>
          <a:p>
            <a:endParaRPr lang="en-US"/>
          </a:p>
        </p:txBody>
      </p:sp>
      <p:sp>
        <p:nvSpPr>
          <p:cNvPr id="31" name="Text 25"/>
          <p:cNvSpPr/>
          <p:nvPr/>
        </p:nvSpPr>
        <p:spPr>
          <a:xfrm>
            <a:off x="4690872" y="4242816"/>
            <a:ext cx="530352" cy="164592"/>
          </a:xfrm>
          <a:prstGeom prst="rect">
            <a:avLst/>
          </a:prstGeom>
          <a:noFill/>
          <a:ln/>
        </p:spPr>
        <p:txBody>
          <a:bodyPr wrap="square" lIns="0" tIns="0" rIns="0" bIns="0" rtlCol="0" anchor="ctr"/>
          <a:lstStyle/>
          <a:p>
            <a:pPr marL="0" indent="0" algn="ctr">
              <a:buNone/>
            </a:pPr>
            <a:r>
              <a:rPr lang="en-US" sz="1200" b="1" dirty="0">
                <a:solidFill>
                  <a:srgbClr val="07111F"/>
                </a:solidFill>
              </a:rPr>
              <a:t>5</a:t>
            </a:r>
            <a:endParaRPr lang="en-US" sz="1200" dirty="0"/>
          </a:p>
        </p:txBody>
      </p:sp>
      <p:pic>
        <p:nvPicPr>
          <p:cNvPr id="32"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50608" y="4050792"/>
            <a:ext cx="384048" cy="384048"/>
          </a:xfrm>
          <a:prstGeom prst="rect">
            <a:avLst/>
          </a:prstGeom>
        </p:spPr>
      </p:pic>
      <p:sp>
        <p:nvSpPr>
          <p:cNvPr id="33" name="Text 26"/>
          <p:cNvSpPr/>
          <p:nvPr/>
        </p:nvSpPr>
        <p:spPr>
          <a:xfrm>
            <a:off x="5376672" y="4096512"/>
            <a:ext cx="1508760" cy="256032"/>
          </a:xfrm>
          <a:prstGeom prst="rect">
            <a:avLst/>
          </a:prstGeom>
          <a:noFill/>
          <a:ln/>
        </p:spPr>
        <p:txBody>
          <a:bodyPr wrap="square" lIns="0" tIns="0" rIns="0" bIns="0" rtlCol="0" anchor="ctr"/>
          <a:lstStyle/>
          <a:p>
            <a:pPr marL="0" indent="0">
              <a:buNone/>
            </a:pPr>
            <a:r>
              <a:rPr lang="en-US" sz="1650" b="1" dirty="0">
                <a:solidFill>
                  <a:srgbClr val="F7FAFC"/>
                </a:solidFill>
              </a:rPr>
              <a:t>BUILD</a:t>
            </a:r>
            <a:endParaRPr lang="en-US" sz="1650" dirty="0"/>
          </a:p>
        </p:txBody>
      </p:sp>
      <p:sp>
        <p:nvSpPr>
          <p:cNvPr id="34" name="Text 27"/>
          <p:cNvSpPr/>
          <p:nvPr/>
        </p:nvSpPr>
        <p:spPr>
          <a:xfrm>
            <a:off x="5376672" y="4581144"/>
            <a:ext cx="1965960" cy="548640"/>
          </a:xfrm>
          <a:prstGeom prst="rect">
            <a:avLst/>
          </a:prstGeom>
          <a:noFill/>
          <a:ln/>
        </p:spPr>
        <p:txBody>
          <a:bodyPr wrap="square" lIns="0" tIns="0" rIns="0" bIns="0" rtlCol="0" anchor="ctr">
            <a:normAutofit fontScale="92500"/>
          </a:bodyPr>
          <a:lstStyle/>
          <a:p>
            <a:pPr marL="0" indent="0">
              <a:buNone/>
            </a:pPr>
            <a:r>
              <a:rPr lang="en-US" sz="1340" dirty="0">
                <a:solidFill>
                  <a:srgbClr val="D6E0EA"/>
                </a:solidFill>
              </a:rPr>
              <a:t>Approve the first milestone and watch progress</a:t>
            </a:r>
            <a:endParaRPr lang="en-US" sz="1340" dirty="0"/>
          </a:p>
        </p:txBody>
      </p:sp>
      <p:sp>
        <p:nvSpPr>
          <p:cNvPr id="35" name="Shape 28"/>
          <p:cNvSpPr/>
          <p:nvPr/>
        </p:nvSpPr>
        <p:spPr>
          <a:xfrm>
            <a:off x="8302752" y="3813048"/>
            <a:ext cx="3401568" cy="1737360"/>
          </a:xfrm>
          <a:prstGeom prst="roundRect">
            <a:avLst>
              <a:gd name="adj" fmla="val 421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36" name="Shape 29"/>
          <p:cNvSpPr/>
          <p:nvPr/>
        </p:nvSpPr>
        <p:spPr>
          <a:xfrm>
            <a:off x="8513064" y="4078224"/>
            <a:ext cx="530352" cy="530352"/>
          </a:xfrm>
          <a:prstGeom prst="ellipse">
            <a:avLst/>
          </a:prstGeom>
          <a:solidFill>
            <a:srgbClr val="FB7185">
              <a:alpha val="90000"/>
            </a:srgbClr>
          </a:solidFill>
          <a:ln w="12700">
            <a:solidFill>
              <a:srgbClr val="FB7185"/>
            </a:solidFill>
            <a:prstDash val="solid"/>
          </a:ln>
        </p:spPr>
        <p:txBody>
          <a:bodyPr/>
          <a:lstStyle/>
          <a:p>
            <a:endParaRPr lang="en-US"/>
          </a:p>
        </p:txBody>
      </p:sp>
      <p:sp>
        <p:nvSpPr>
          <p:cNvPr id="37" name="Text 30"/>
          <p:cNvSpPr/>
          <p:nvPr/>
        </p:nvSpPr>
        <p:spPr>
          <a:xfrm>
            <a:off x="8513064" y="4242816"/>
            <a:ext cx="530352" cy="164592"/>
          </a:xfrm>
          <a:prstGeom prst="rect">
            <a:avLst/>
          </a:prstGeom>
          <a:noFill/>
          <a:ln/>
        </p:spPr>
        <p:txBody>
          <a:bodyPr wrap="square" lIns="0" tIns="0" rIns="0" bIns="0" rtlCol="0" anchor="ctr"/>
          <a:lstStyle/>
          <a:p>
            <a:pPr marL="0" indent="0" algn="ctr">
              <a:buNone/>
            </a:pPr>
            <a:r>
              <a:rPr lang="en-US" sz="1200" b="1" dirty="0">
                <a:solidFill>
                  <a:srgbClr val="07111F"/>
                </a:solidFill>
              </a:rPr>
              <a:t>6</a:t>
            </a:r>
            <a:endParaRPr lang="en-US" sz="1200" dirty="0"/>
          </a:p>
        </p:txBody>
      </p:sp>
      <p:pic>
        <p:nvPicPr>
          <p:cNvPr id="38"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972800" y="4050792"/>
            <a:ext cx="384048" cy="384048"/>
          </a:xfrm>
          <a:prstGeom prst="rect">
            <a:avLst/>
          </a:prstGeom>
        </p:spPr>
      </p:pic>
      <p:sp>
        <p:nvSpPr>
          <p:cNvPr id="39" name="Text 31"/>
          <p:cNvSpPr/>
          <p:nvPr/>
        </p:nvSpPr>
        <p:spPr>
          <a:xfrm>
            <a:off x="9198864" y="4096512"/>
            <a:ext cx="1508760" cy="256032"/>
          </a:xfrm>
          <a:prstGeom prst="rect">
            <a:avLst/>
          </a:prstGeom>
          <a:noFill/>
          <a:ln/>
        </p:spPr>
        <p:txBody>
          <a:bodyPr wrap="square" lIns="0" tIns="0" rIns="0" bIns="0" rtlCol="0" anchor="ctr"/>
          <a:lstStyle/>
          <a:p>
            <a:pPr marL="0" indent="0">
              <a:buNone/>
            </a:pPr>
            <a:r>
              <a:rPr lang="en-US" sz="1650" b="1" dirty="0">
                <a:solidFill>
                  <a:srgbClr val="F7FAFC"/>
                </a:solidFill>
              </a:rPr>
              <a:t>REVIEW</a:t>
            </a:r>
            <a:endParaRPr lang="en-US" sz="1650" dirty="0"/>
          </a:p>
        </p:txBody>
      </p:sp>
      <p:sp>
        <p:nvSpPr>
          <p:cNvPr id="40" name="Text 32"/>
          <p:cNvSpPr/>
          <p:nvPr/>
        </p:nvSpPr>
        <p:spPr>
          <a:xfrm>
            <a:off x="9198864" y="4581144"/>
            <a:ext cx="1965960" cy="548640"/>
          </a:xfrm>
          <a:prstGeom prst="rect">
            <a:avLst/>
          </a:prstGeom>
          <a:noFill/>
          <a:ln/>
        </p:spPr>
        <p:txBody>
          <a:bodyPr wrap="square" lIns="0" tIns="0" rIns="0" bIns="0" rtlCol="0" anchor="ctr">
            <a:normAutofit/>
          </a:bodyPr>
          <a:lstStyle/>
          <a:p>
            <a:pPr marL="0" indent="0">
              <a:buNone/>
            </a:pPr>
            <a:r>
              <a:rPr lang="en-US" sz="1340" dirty="0">
                <a:solidFill>
                  <a:srgbClr val="D6E0EA"/>
                </a:solidFill>
              </a:rPr>
              <a:t>Inspect preview, diff, tests and summary</a:t>
            </a:r>
            <a:endParaRPr lang="en-US" sz="1340" dirty="0"/>
          </a:p>
        </p:txBody>
      </p:sp>
      <p:sp>
        <p:nvSpPr>
          <p:cNvPr id="41" name="Text 33"/>
          <p:cNvSpPr/>
          <p:nvPr/>
        </p:nvSpPr>
        <p:spPr>
          <a:xfrm>
            <a:off x="1005840" y="6080760"/>
            <a:ext cx="10149840" cy="365760"/>
          </a:xfrm>
          <a:prstGeom prst="rect">
            <a:avLst/>
          </a:prstGeom>
          <a:noFill/>
          <a:ln/>
        </p:spPr>
        <p:txBody>
          <a:bodyPr wrap="square" lIns="0" tIns="0" rIns="0" bIns="0" rtlCol="0" anchor="ctr">
            <a:normAutofit fontScale="92500"/>
          </a:bodyPr>
          <a:lstStyle/>
          <a:p>
            <a:pPr marL="0" indent="0" algn="ctr">
              <a:buNone/>
            </a:pPr>
            <a:r>
              <a:rPr lang="en-US" sz="1340" b="1" dirty="0">
                <a:solidFill>
                  <a:srgbClr val="5DE2E7"/>
                </a:solidFill>
              </a:rPr>
              <a:t>First prompt: “Read README.md, DESIGN.md and AGENTS.md. Do not change files yet. Explain the project and propose the smallest useful first milestone.”</a:t>
            </a:r>
            <a:endParaRPr lang="en-US" sz="1340" dirty="0"/>
          </a:p>
        </p:txBody>
      </p:sp>
      <p:sp>
        <p:nvSpPr>
          <p:cNvPr id="42" name="Text 34"/>
          <p:cNvSpPr/>
          <p:nvPr/>
        </p:nvSpPr>
        <p:spPr>
          <a:xfrm>
            <a:off x="5577840" y="6547104"/>
            <a:ext cx="5577840" cy="137160"/>
          </a:xfrm>
          <a:prstGeom prst="rect">
            <a:avLst/>
          </a:prstGeom>
          <a:noFill/>
          <a:ln/>
        </p:spPr>
        <p:txBody>
          <a:bodyPr wrap="square" lIns="0" tIns="0" rIns="0" bIns="0" rtlCol="0" anchor="ctr"/>
          <a:lstStyle/>
          <a:p>
            <a:pPr marL="0" indent="0" algn="r">
              <a:buNone/>
            </a:pPr>
            <a:r>
              <a:rPr lang="en-US" sz="660" i="1" dirty="0">
                <a:solidFill>
                  <a:srgbClr val="6F8093"/>
                </a:solidFill>
                <a:latin typeface="Arial" pitchFamily="34" charset="0"/>
                <a:ea typeface="Arial" pitchFamily="34" charset="-122"/>
                <a:cs typeface="Arial" pitchFamily="34" charset="-120"/>
              </a:rPr>
              <a:t>Sources: OpenAI Codex Help Center, Codex app and developer guidance</a:t>
            </a:r>
            <a:endParaRPr lang="en-US" sz="660" dirty="0"/>
          </a:p>
        </p:txBody>
      </p:sp>
      <p:sp>
        <p:nvSpPr>
          <p:cNvPr id="43"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GIT FOUNDATION</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Git = version history for your code</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Beginners can safely experiment because every useful checkpoint can be saved.</a:t>
            </a:r>
            <a:endParaRPr lang="en-US" sz="1300" dirty="0"/>
          </a:p>
        </p:txBody>
      </p:sp>
      <p:sp>
        <p:nvSpPr>
          <p:cNvPr id="5" name="Shape 3"/>
          <p:cNvSpPr/>
          <p:nvPr/>
        </p:nvSpPr>
        <p:spPr>
          <a:xfrm>
            <a:off x="658368" y="1700784"/>
            <a:ext cx="4892040" cy="4187952"/>
          </a:xfrm>
          <a:prstGeom prst="roundRect">
            <a:avLst>
              <a:gd name="adj" fmla="val 1747"/>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8408" y="2057400"/>
            <a:ext cx="685800" cy="685800"/>
          </a:xfrm>
          <a:prstGeom prst="rect">
            <a:avLst/>
          </a:prstGeom>
        </p:spPr>
      </p:pic>
      <p:sp>
        <p:nvSpPr>
          <p:cNvPr id="7" name="Text 4"/>
          <p:cNvSpPr/>
          <p:nvPr/>
        </p:nvSpPr>
        <p:spPr>
          <a:xfrm>
            <a:off x="1920240" y="2057400"/>
            <a:ext cx="3017520" cy="694944"/>
          </a:xfrm>
          <a:prstGeom prst="rect">
            <a:avLst/>
          </a:prstGeom>
          <a:noFill/>
          <a:ln/>
        </p:spPr>
        <p:txBody>
          <a:bodyPr wrap="square" lIns="0" tIns="0" rIns="0" bIns="0" rtlCol="0" anchor="ctr">
            <a:normAutofit fontScale="85000" lnSpcReduction="20000"/>
          </a:bodyPr>
          <a:lstStyle/>
          <a:p>
            <a:pPr marL="0" indent="0">
              <a:buNone/>
            </a:pPr>
            <a:r>
              <a:rPr lang="en-US" sz="2200" b="1" dirty="0">
                <a:solidFill>
                  <a:srgbClr val="F7FAFC"/>
                </a:solidFill>
              </a:rPr>
              <a:t>Think of Git as Track Changes for a web app project.</a:t>
            </a:r>
            <a:endParaRPr lang="en-US" sz="2200" dirty="0"/>
          </a:p>
        </p:txBody>
      </p:sp>
      <p:sp>
        <p:nvSpPr>
          <p:cNvPr id="8" name="Shape 5"/>
          <p:cNvSpPr/>
          <p:nvPr/>
        </p:nvSpPr>
        <p:spPr>
          <a:xfrm>
            <a:off x="960120" y="2980944"/>
            <a:ext cx="4160520" cy="0"/>
          </a:xfrm>
          <a:prstGeom prst="line">
            <a:avLst/>
          </a:prstGeom>
          <a:noFill/>
          <a:ln w="13970">
            <a:solidFill>
              <a:srgbClr val="29425F"/>
            </a:solidFill>
            <a:prstDash val="solid"/>
          </a:ln>
        </p:spPr>
        <p:txBody>
          <a:bodyPr/>
          <a:lstStyle/>
          <a:p>
            <a:endParaRPr lang="en-US"/>
          </a:p>
        </p:txBody>
      </p:sp>
      <p:sp>
        <p:nvSpPr>
          <p:cNvPr id="9" name="Text 6"/>
          <p:cNvSpPr/>
          <p:nvPr/>
        </p:nvSpPr>
        <p:spPr>
          <a:xfrm>
            <a:off x="950976" y="3310128"/>
            <a:ext cx="4206240" cy="1737360"/>
          </a:xfrm>
          <a:prstGeom prst="rect">
            <a:avLst/>
          </a:prstGeom>
          <a:noFill/>
          <a:ln/>
        </p:spPr>
        <p:txBody>
          <a:bodyPr wrap="square" lIns="635" tIns="635" rIns="635" bIns="635" rtlCol="0" anchor="t">
            <a:normAutofit/>
          </a:bodyPr>
          <a:lstStyle/>
          <a:p>
            <a:pPr marL="177800" indent="-177800">
              <a:buSzPct val="100000"/>
              <a:buChar char="•"/>
            </a:pPr>
            <a:r>
              <a:rPr lang="en-US" sz="1620" dirty="0">
                <a:solidFill>
                  <a:srgbClr val="D6E0EA"/>
                </a:solidFill>
                <a:latin typeface="Arial" pitchFamily="34" charset="0"/>
                <a:ea typeface="Arial" pitchFamily="34" charset="-122"/>
                <a:cs typeface="Arial" pitchFamily="34" charset="-120"/>
              </a:rPr>
              <a:t>Tracks every meaningful change</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Lets you go back if Codex breaks something</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Makes teamwork safer</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Creates a clean record of what changed</a:t>
            </a:r>
            <a:endParaRPr lang="en-US" sz="1620" dirty="0"/>
          </a:p>
        </p:txBody>
      </p:sp>
      <p:sp>
        <p:nvSpPr>
          <p:cNvPr id="10" name="Shape 7"/>
          <p:cNvSpPr/>
          <p:nvPr/>
        </p:nvSpPr>
        <p:spPr>
          <a:xfrm>
            <a:off x="5961888" y="1700784"/>
            <a:ext cx="5532120" cy="4187952"/>
          </a:xfrm>
          <a:prstGeom prst="roundRect">
            <a:avLst>
              <a:gd name="adj" fmla="val 1747"/>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1" name="Text 8"/>
          <p:cNvSpPr/>
          <p:nvPr/>
        </p:nvSpPr>
        <p:spPr>
          <a:xfrm>
            <a:off x="6309360" y="2048256"/>
            <a:ext cx="1645920" cy="256032"/>
          </a:xfrm>
          <a:prstGeom prst="rect">
            <a:avLst/>
          </a:prstGeom>
          <a:noFill/>
          <a:ln/>
        </p:spPr>
        <p:txBody>
          <a:bodyPr wrap="square" lIns="0" tIns="0" rIns="0" bIns="0" rtlCol="0" anchor="ctr"/>
          <a:lstStyle/>
          <a:p>
            <a:pPr marL="0" indent="0">
              <a:buNone/>
            </a:pPr>
            <a:r>
              <a:rPr lang="en-US" sz="1700" b="1" dirty="0">
                <a:solidFill>
                  <a:srgbClr val="FB7185"/>
                </a:solidFill>
              </a:rPr>
              <a:t>Without Git</a:t>
            </a:r>
            <a:endParaRPr lang="en-US" sz="1700" dirty="0"/>
          </a:p>
        </p:txBody>
      </p:sp>
      <p:sp>
        <p:nvSpPr>
          <p:cNvPr id="12" name="Text 9"/>
          <p:cNvSpPr/>
          <p:nvPr/>
        </p:nvSpPr>
        <p:spPr>
          <a:xfrm>
            <a:off x="6355080" y="2596896"/>
            <a:ext cx="1920240" cy="2011680"/>
          </a:xfrm>
          <a:prstGeom prst="rect">
            <a:avLst/>
          </a:prstGeom>
          <a:noFill/>
          <a:ln/>
        </p:spPr>
        <p:txBody>
          <a:bodyPr wrap="square" lIns="0" tIns="0" rIns="0" bIns="0" rtlCol="0" anchor="ctr">
            <a:normAutofit/>
          </a:bodyPr>
          <a:lstStyle/>
          <a:p>
            <a:pPr marL="0" indent="0">
              <a:buNone/>
            </a:pPr>
            <a:r>
              <a:rPr lang="en-US" sz="1550" dirty="0">
                <a:solidFill>
                  <a:srgbClr val="D6E0EA"/>
                </a:solidFill>
                <a:latin typeface="Courier New" pitchFamily="34" charset="0"/>
                <a:ea typeface="Courier New" pitchFamily="34" charset="-122"/>
                <a:cs typeface="Courier New" pitchFamily="34" charset="-120"/>
              </a:rPr>
              <a:t>final.pptx</a:t>
            </a:r>
            <a:endParaRPr lang="en-US" sz="1550" dirty="0"/>
          </a:p>
          <a:p>
            <a:pPr marL="0" indent="0">
              <a:buNone/>
            </a:pPr>
            <a:r>
              <a:rPr lang="en-US" sz="1550" dirty="0">
                <a:solidFill>
                  <a:srgbClr val="D6E0EA"/>
                </a:solidFill>
                <a:latin typeface="Courier New" pitchFamily="34" charset="0"/>
                <a:ea typeface="Courier New" pitchFamily="34" charset="-122"/>
                <a:cs typeface="Courier New" pitchFamily="34" charset="-120"/>
              </a:rPr>
              <a:t>final-v2.pptx</a:t>
            </a:r>
            <a:endParaRPr lang="en-US" sz="1550" dirty="0"/>
          </a:p>
          <a:p>
            <a:pPr marL="0" indent="0">
              <a:buNone/>
            </a:pPr>
            <a:r>
              <a:rPr lang="en-US" sz="1550" dirty="0">
                <a:solidFill>
                  <a:srgbClr val="D6E0EA"/>
                </a:solidFill>
                <a:latin typeface="Courier New" pitchFamily="34" charset="0"/>
                <a:ea typeface="Courier New" pitchFamily="34" charset="-122"/>
                <a:cs typeface="Courier New" pitchFamily="34" charset="-120"/>
              </a:rPr>
              <a:t>final-REAL.pptx</a:t>
            </a:r>
            <a:endParaRPr lang="en-US" sz="1550" dirty="0"/>
          </a:p>
          <a:p>
            <a:pPr marL="0" indent="0">
              <a:buNone/>
            </a:pPr>
            <a:r>
              <a:rPr lang="en-US" sz="1550" dirty="0">
                <a:solidFill>
                  <a:srgbClr val="D6E0EA"/>
                </a:solidFill>
                <a:latin typeface="Courier New" pitchFamily="34" charset="0"/>
                <a:ea typeface="Courier New" pitchFamily="34" charset="-122"/>
                <a:cs typeface="Courier New" pitchFamily="34" charset="-120"/>
              </a:rPr>
              <a:t>broken.zip</a:t>
            </a:r>
            <a:endParaRPr lang="en-US" sz="1550" dirty="0"/>
          </a:p>
        </p:txBody>
      </p:sp>
      <p:sp>
        <p:nvSpPr>
          <p:cNvPr id="13" name="Shape 10"/>
          <p:cNvSpPr/>
          <p:nvPr/>
        </p:nvSpPr>
        <p:spPr>
          <a:xfrm>
            <a:off x="8321040" y="3127248"/>
            <a:ext cx="704088" cy="0"/>
          </a:xfrm>
          <a:prstGeom prst="line">
            <a:avLst/>
          </a:prstGeom>
          <a:noFill/>
          <a:ln w="27940">
            <a:solidFill>
              <a:srgbClr val="5DE2E7"/>
            </a:solidFill>
            <a:prstDash val="solid"/>
            <a:headEnd type="none"/>
            <a:tailEnd type="triangle"/>
          </a:ln>
        </p:spPr>
        <p:txBody>
          <a:bodyPr/>
          <a:lstStyle/>
          <a:p>
            <a:endParaRPr lang="en-US"/>
          </a:p>
        </p:txBody>
      </p:sp>
      <p:sp>
        <p:nvSpPr>
          <p:cNvPr id="14" name="Text 11"/>
          <p:cNvSpPr/>
          <p:nvPr/>
        </p:nvSpPr>
        <p:spPr>
          <a:xfrm>
            <a:off x="9189720" y="2048256"/>
            <a:ext cx="1645920" cy="256032"/>
          </a:xfrm>
          <a:prstGeom prst="rect">
            <a:avLst/>
          </a:prstGeom>
          <a:noFill/>
          <a:ln/>
        </p:spPr>
        <p:txBody>
          <a:bodyPr wrap="square" lIns="0" tIns="0" rIns="0" bIns="0" rtlCol="0" anchor="ctr"/>
          <a:lstStyle/>
          <a:p>
            <a:pPr marL="0" indent="0">
              <a:buNone/>
            </a:pPr>
            <a:r>
              <a:rPr lang="en-US" sz="1700" b="1" dirty="0">
                <a:solidFill>
                  <a:srgbClr val="A3E635"/>
                </a:solidFill>
              </a:rPr>
              <a:t>With Git</a:t>
            </a:r>
            <a:endParaRPr lang="en-US" sz="1700" dirty="0"/>
          </a:p>
        </p:txBody>
      </p:sp>
      <p:sp>
        <p:nvSpPr>
          <p:cNvPr id="15" name="Text 12"/>
          <p:cNvSpPr/>
          <p:nvPr/>
        </p:nvSpPr>
        <p:spPr>
          <a:xfrm>
            <a:off x="9235440" y="2596896"/>
            <a:ext cx="1920240" cy="2011680"/>
          </a:xfrm>
          <a:prstGeom prst="rect">
            <a:avLst/>
          </a:prstGeom>
          <a:noFill/>
          <a:ln/>
        </p:spPr>
        <p:txBody>
          <a:bodyPr wrap="square" lIns="0" tIns="0" rIns="0" bIns="0" rtlCol="0" anchor="ctr">
            <a:normAutofit/>
          </a:bodyPr>
          <a:lstStyle/>
          <a:p>
            <a:pPr marL="0" indent="0">
              <a:buNone/>
            </a:pPr>
            <a:r>
              <a:rPr lang="en-US" sz="1550" dirty="0">
                <a:solidFill>
                  <a:srgbClr val="D6E0EA"/>
                </a:solidFill>
                <a:latin typeface="Courier New" pitchFamily="34" charset="0"/>
                <a:ea typeface="Courier New" pitchFamily="34" charset="-122"/>
                <a:cs typeface="Courier New" pitchFamily="34" charset="-120"/>
              </a:rPr>
              <a:t>commit 1: UI</a:t>
            </a:r>
            <a:endParaRPr lang="en-US" sz="1550" dirty="0"/>
          </a:p>
          <a:p>
            <a:pPr marL="0" indent="0">
              <a:buNone/>
            </a:pPr>
            <a:r>
              <a:rPr lang="en-US" sz="1550" dirty="0">
                <a:solidFill>
                  <a:srgbClr val="D6E0EA"/>
                </a:solidFill>
                <a:latin typeface="Courier New" pitchFamily="34" charset="0"/>
                <a:ea typeface="Courier New" pitchFamily="34" charset="-122"/>
                <a:cs typeface="Courier New" pitchFamily="34" charset="-120"/>
              </a:rPr>
              <a:t>commit 2: export</a:t>
            </a:r>
            <a:endParaRPr lang="en-US" sz="1550" dirty="0"/>
          </a:p>
          <a:p>
            <a:pPr marL="0" indent="0">
              <a:buNone/>
            </a:pPr>
            <a:r>
              <a:rPr lang="en-US" sz="1550" dirty="0">
                <a:solidFill>
                  <a:srgbClr val="D6E0EA"/>
                </a:solidFill>
                <a:latin typeface="Courier New" pitchFamily="34" charset="0"/>
                <a:ea typeface="Courier New" pitchFamily="34" charset="-122"/>
                <a:cs typeface="Courier New" pitchFamily="34" charset="-120"/>
              </a:rPr>
              <a:t>commit 3: bug</a:t>
            </a:r>
            <a:endParaRPr lang="en-US" sz="1550" dirty="0"/>
          </a:p>
          <a:p>
            <a:pPr marL="0" indent="0">
              <a:buNone/>
            </a:pPr>
            <a:r>
              <a:rPr lang="en-US" sz="1550" dirty="0">
                <a:solidFill>
                  <a:srgbClr val="D6E0EA"/>
                </a:solidFill>
                <a:latin typeface="Courier New" pitchFamily="34" charset="0"/>
                <a:ea typeface="Courier New" pitchFamily="34" charset="-122"/>
                <a:cs typeface="Courier New" pitchFamily="34" charset="-120"/>
              </a:rPr>
              <a:t>rollback anytime</a:t>
            </a:r>
            <a:endParaRPr lang="en-US" sz="1550" dirty="0"/>
          </a:p>
        </p:txBody>
      </p:sp>
      <p:sp>
        <p:nvSpPr>
          <p:cNvPr id="16" name="Shape 13"/>
          <p:cNvSpPr/>
          <p:nvPr/>
        </p:nvSpPr>
        <p:spPr>
          <a:xfrm>
            <a:off x="6446520" y="5074920"/>
            <a:ext cx="4526280" cy="384048"/>
          </a:xfrm>
          <a:prstGeom prst="roundRect">
            <a:avLst>
              <a:gd name="adj" fmla="val 11905"/>
            </a:avLst>
          </a:prstGeom>
          <a:solidFill>
            <a:srgbClr val="5DE2E7">
              <a:alpha val="12000"/>
            </a:srgbClr>
          </a:solidFill>
          <a:ln w="12700">
            <a:solidFill>
              <a:srgbClr val="5DE2E7">
                <a:alpha val="65000"/>
              </a:srgbClr>
            </a:solidFill>
            <a:prstDash val="solid"/>
          </a:ln>
        </p:spPr>
        <p:txBody>
          <a:bodyPr/>
          <a:lstStyle/>
          <a:p>
            <a:endParaRPr lang="en-US"/>
          </a:p>
        </p:txBody>
      </p:sp>
      <p:sp>
        <p:nvSpPr>
          <p:cNvPr id="17" name="Text 14"/>
          <p:cNvSpPr/>
          <p:nvPr/>
        </p:nvSpPr>
        <p:spPr>
          <a:xfrm>
            <a:off x="6629400" y="5184648"/>
            <a:ext cx="4160520" cy="146304"/>
          </a:xfrm>
          <a:prstGeom prst="rect">
            <a:avLst/>
          </a:prstGeom>
          <a:noFill/>
          <a:ln/>
        </p:spPr>
        <p:txBody>
          <a:bodyPr wrap="square" lIns="0" tIns="0" rIns="0" bIns="0" rtlCol="0" anchor="ctr"/>
          <a:lstStyle/>
          <a:p>
            <a:pPr marL="0" indent="0" algn="ctr">
              <a:buNone/>
            </a:pPr>
            <a:r>
              <a:rPr lang="en-US" sz="1250" b="1" dirty="0">
                <a:solidFill>
                  <a:srgbClr val="5DE2E7"/>
                </a:solidFill>
              </a:rPr>
              <a:t>Git makes Codex experimentation reversible.</a:t>
            </a:r>
            <a:endParaRPr lang="en-US" sz="1250" dirty="0"/>
          </a:p>
        </p:txBody>
      </p:sp>
      <p:sp>
        <p:nvSpPr>
          <p:cNvPr id="18" name="Text 15"/>
          <p:cNvSpPr/>
          <p:nvPr/>
        </p:nvSpPr>
        <p:spPr>
          <a:xfrm>
            <a:off x="5577840" y="6547104"/>
            <a:ext cx="5577840" cy="137160"/>
          </a:xfrm>
          <a:prstGeom prst="rect">
            <a:avLst/>
          </a:prstGeom>
          <a:noFill/>
          <a:ln/>
        </p:spPr>
        <p:txBody>
          <a:bodyPr wrap="square" lIns="0" tIns="0" rIns="0" bIns="0" rtlCol="0" anchor="ctr"/>
          <a:lstStyle/>
          <a:p>
            <a:pPr marL="0" indent="0" algn="r">
              <a:buNone/>
            </a:pPr>
            <a:r>
              <a:rPr lang="en-US" sz="660" i="1" dirty="0">
                <a:solidFill>
                  <a:srgbClr val="6F8093"/>
                </a:solidFill>
                <a:latin typeface="Arial" pitchFamily="34" charset="0"/>
                <a:ea typeface="Arial" pitchFamily="34" charset="-122"/>
                <a:cs typeface="Arial" pitchFamily="34" charset="-120"/>
              </a:rPr>
              <a:t>Reference: git-scm.com/book — About Version Control</a:t>
            </a:r>
            <a:endParaRPr lang="en-US" sz="66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VOCABULARY</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Git is the tool. GitHub is the cloud home.</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Separate the local version-control habit from the online collaboration platform.</a:t>
            </a:r>
            <a:endParaRPr lang="en-US" sz="1300" dirty="0"/>
          </a:p>
        </p:txBody>
      </p:sp>
      <p:sp>
        <p:nvSpPr>
          <p:cNvPr id="5" name="Shape 3"/>
          <p:cNvSpPr/>
          <p:nvPr/>
        </p:nvSpPr>
        <p:spPr>
          <a:xfrm>
            <a:off x="658368" y="1664208"/>
            <a:ext cx="5257800" cy="4370832"/>
          </a:xfrm>
          <a:prstGeom prst="roundRect">
            <a:avLst>
              <a:gd name="adj" fmla="val 167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0120" y="1947672"/>
            <a:ext cx="585216" cy="585216"/>
          </a:xfrm>
          <a:prstGeom prst="rect">
            <a:avLst/>
          </a:prstGeom>
        </p:spPr>
      </p:pic>
      <p:sp>
        <p:nvSpPr>
          <p:cNvPr id="7" name="Text 4"/>
          <p:cNvSpPr/>
          <p:nvPr/>
        </p:nvSpPr>
        <p:spPr>
          <a:xfrm>
            <a:off x="1719072" y="2029968"/>
            <a:ext cx="2011680" cy="365760"/>
          </a:xfrm>
          <a:prstGeom prst="rect">
            <a:avLst/>
          </a:prstGeom>
          <a:noFill/>
          <a:ln/>
        </p:spPr>
        <p:txBody>
          <a:bodyPr wrap="square" lIns="0" tIns="0" rIns="0" bIns="0" rtlCol="0" anchor="ctr"/>
          <a:lstStyle/>
          <a:p>
            <a:pPr marL="0" indent="0">
              <a:buNone/>
            </a:pPr>
            <a:r>
              <a:rPr lang="en-US" sz="2400" b="1" dirty="0">
                <a:solidFill>
                  <a:srgbClr val="F7FAFC"/>
                </a:solidFill>
              </a:rPr>
              <a:t>Git</a:t>
            </a:r>
            <a:endParaRPr lang="en-US" sz="24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4128" y="2770632"/>
            <a:ext cx="146304" cy="146304"/>
          </a:xfrm>
          <a:prstGeom prst="rect">
            <a:avLst/>
          </a:prstGeom>
        </p:spPr>
      </p:pic>
      <p:sp>
        <p:nvSpPr>
          <p:cNvPr id="9" name="Text 5"/>
          <p:cNvSpPr/>
          <p:nvPr/>
        </p:nvSpPr>
        <p:spPr>
          <a:xfrm>
            <a:off x="1325880" y="2743200"/>
            <a:ext cx="3840480" cy="201168"/>
          </a:xfrm>
          <a:prstGeom prst="rect">
            <a:avLst/>
          </a:prstGeom>
          <a:noFill/>
          <a:ln/>
        </p:spPr>
        <p:txBody>
          <a:bodyPr wrap="square" lIns="0" tIns="0" rIns="0" bIns="0" rtlCol="0" anchor="ctr"/>
          <a:lstStyle/>
          <a:p>
            <a:pPr marL="0" indent="0">
              <a:buNone/>
            </a:pPr>
            <a:r>
              <a:rPr lang="en-US" sz="1480" dirty="0">
                <a:solidFill>
                  <a:srgbClr val="D6E0EA"/>
                </a:solidFill>
              </a:rPr>
              <a:t>Installed on your computer</a:t>
            </a:r>
            <a:endParaRPr lang="en-US" sz="148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4128" y="3300984"/>
            <a:ext cx="146304" cy="146304"/>
          </a:xfrm>
          <a:prstGeom prst="rect">
            <a:avLst/>
          </a:prstGeom>
        </p:spPr>
      </p:pic>
      <p:sp>
        <p:nvSpPr>
          <p:cNvPr id="11" name="Text 6"/>
          <p:cNvSpPr/>
          <p:nvPr/>
        </p:nvSpPr>
        <p:spPr>
          <a:xfrm>
            <a:off x="1325880" y="3273552"/>
            <a:ext cx="3840480" cy="201168"/>
          </a:xfrm>
          <a:prstGeom prst="rect">
            <a:avLst/>
          </a:prstGeom>
          <a:noFill/>
          <a:ln/>
        </p:spPr>
        <p:txBody>
          <a:bodyPr wrap="square" lIns="0" tIns="0" rIns="0" bIns="0" rtlCol="0" anchor="ctr"/>
          <a:lstStyle/>
          <a:p>
            <a:pPr marL="0" indent="0">
              <a:buNone/>
            </a:pPr>
            <a:r>
              <a:rPr lang="en-US" sz="1480" dirty="0">
                <a:solidFill>
                  <a:srgbClr val="D6E0EA"/>
                </a:solidFill>
              </a:rPr>
              <a:t>Saves local version history</a:t>
            </a:r>
            <a:endParaRPr lang="en-US" sz="148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4128" y="3831336"/>
            <a:ext cx="146304" cy="146304"/>
          </a:xfrm>
          <a:prstGeom prst="rect">
            <a:avLst/>
          </a:prstGeom>
        </p:spPr>
      </p:pic>
      <p:sp>
        <p:nvSpPr>
          <p:cNvPr id="13" name="Text 7"/>
          <p:cNvSpPr/>
          <p:nvPr/>
        </p:nvSpPr>
        <p:spPr>
          <a:xfrm>
            <a:off x="1325880" y="3803904"/>
            <a:ext cx="3840480" cy="201168"/>
          </a:xfrm>
          <a:prstGeom prst="rect">
            <a:avLst/>
          </a:prstGeom>
          <a:noFill/>
          <a:ln/>
        </p:spPr>
        <p:txBody>
          <a:bodyPr wrap="square" lIns="0" tIns="0" rIns="0" bIns="0" rtlCol="0" anchor="ctr"/>
          <a:lstStyle/>
          <a:p>
            <a:pPr marL="0" indent="0">
              <a:buNone/>
            </a:pPr>
            <a:r>
              <a:rPr lang="en-US" sz="1480" dirty="0">
                <a:solidFill>
                  <a:srgbClr val="D6E0EA"/>
                </a:solidFill>
              </a:rPr>
              <a:t>Works offline</a:t>
            </a:r>
            <a:endParaRPr lang="en-US" sz="1480" dirty="0"/>
          </a:p>
        </p:txBody>
      </p:sp>
      <p:pic>
        <p:nvPicPr>
          <p:cNvPr id="14"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4128" y="4361688"/>
            <a:ext cx="146304" cy="146304"/>
          </a:xfrm>
          <a:prstGeom prst="rect">
            <a:avLst/>
          </a:prstGeom>
        </p:spPr>
      </p:pic>
      <p:sp>
        <p:nvSpPr>
          <p:cNvPr id="15" name="Text 8"/>
          <p:cNvSpPr/>
          <p:nvPr/>
        </p:nvSpPr>
        <p:spPr>
          <a:xfrm>
            <a:off x="1325880" y="4334256"/>
            <a:ext cx="3840480" cy="201168"/>
          </a:xfrm>
          <a:prstGeom prst="rect">
            <a:avLst/>
          </a:prstGeom>
          <a:noFill/>
          <a:ln/>
        </p:spPr>
        <p:txBody>
          <a:bodyPr wrap="square" lIns="0" tIns="0" rIns="0" bIns="0" rtlCol="0" anchor="ctr"/>
          <a:lstStyle/>
          <a:p>
            <a:pPr marL="0" indent="0">
              <a:buNone/>
            </a:pPr>
            <a:r>
              <a:rPr lang="en-US" sz="1480" dirty="0">
                <a:solidFill>
                  <a:srgbClr val="D6E0EA"/>
                </a:solidFill>
              </a:rPr>
              <a:t>Uses commits and branches</a:t>
            </a:r>
            <a:endParaRPr lang="en-US" sz="1480" dirty="0"/>
          </a:p>
        </p:txBody>
      </p:sp>
      <p:sp>
        <p:nvSpPr>
          <p:cNvPr id="16" name="Text 9"/>
          <p:cNvSpPr/>
          <p:nvPr/>
        </p:nvSpPr>
        <p:spPr>
          <a:xfrm>
            <a:off x="1005840" y="5257800"/>
            <a:ext cx="4389120" cy="228600"/>
          </a:xfrm>
          <a:prstGeom prst="rect">
            <a:avLst/>
          </a:prstGeom>
          <a:noFill/>
          <a:ln/>
        </p:spPr>
        <p:txBody>
          <a:bodyPr wrap="square" lIns="0" tIns="0" rIns="0" bIns="0" rtlCol="0" anchor="ctr"/>
          <a:lstStyle/>
          <a:p>
            <a:pPr marL="0" indent="0" algn="ctr">
              <a:buNone/>
            </a:pPr>
            <a:r>
              <a:rPr lang="en-US" sz="1250" i="1" dirty="0">
                <a:solidFill>
                  <a:srgbClr val="91A0B2"/>
                </a:solidFill>
              </a:rPr>
              <a:t>Beginner analogy: the save-history engine.</a:t>
            </a:r>
            <a:endParaRPr lang="en-US" sz="1250" dirty="0"/>
          </a:p>
        </p:txBody>
      </p:sp>
      <p:sp>
        <p:nvSpPr>
          <p:cNvPr id="17" name="Shape 10"/>
          <p:cNvSpPr/>
          <p:nvPr/>
        </p:nvSpPr>
        <p:spPr>
          <a:xfrm>
            <a:off x="6291072" y="1664208"/>
            <a:ext cx="5257800" cy="4370832"/>
          </a:xfrm>
          <a:prstGeom prst="roundRect">
            <a:avLst>
              <a:gd name="adj" fmla="val 1674"/>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8" name="Image 5"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83680" y="1947672"/>
            <a:ext cx="585216" cy="585216"/>
          </a:xfrm>
          <a:prstGeom prst="rect">
            <a:avLst/>
          </a:prstGeom>
        </p:spPr>
      </p:pic>
      <p:sp>
        <p:nvSpPr>
          <p:cNvPr id="19" name="Text 11"/>
          <p:cNvSpPr/>
          <p:nvPr/>
        </p:nvSpPr>
        <p:spPr>
          <a:xfrm>
            <a:off x="7351776" y="2029968"/>
            <a:ext cx="2194560" cy="365760"/>
          </a:xfrm>
          <a:prstGeom prst="rect">
            <a:avLst/>
          </a:prstGeom>
          <a:noFill/>
          <a:ln/>
        </p:spPr>
        <p:txBody>
          <a:bodyPr wrap="square" lIns="0" tIns="0" rIns="0" bIns="0" rtlCol="0" anchor="ctr"/>
          <a:lstStyle/>
          <a:p>
            <a:pPr marL="0" indent="0">
              <a:buNone/>
            </a:pPr>
            <a:r>
              <a:rPr lang="en-US" sz="2400" b="1" dirty="0">
                <a:solidFill>
                  <a:srgbClr val="F7FAFC"/>
                </a:solidFill>
              </a:rPr>
              <a:t>GitHub</a:t>
            </a:r>
            <a:endParaRPr lang="en-US" sz="2400" dirty="0"/>
          </a:p>
        </p:txBody>
      </p:sp>
      <p:pic>
        <p:nvPicPr>
          <p:cNvPr id="20" name="Image 6"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56832" y="2770632"/>
            <a:ext cx="146304" cy="146304"/>
          </a:xfrm>
          <a:prstGeom prst="rect">
            <a:avLst/>
          </a:prstGeom>
        </p:spPr>
      </p:pic>
      <p:sp>
        <p:nvSpPr>
          <p:cNvPr id="21" name="Text 12"/>
          <p:cNvSpPr/>
          <p:nvPr/>
        </p:nvSpPr>
        <p:spPr>
          <a:xfrm>
            <a:off x="6949440" y="2743200"/>
            <a:ext cx="3931920" cy="201168"/>
          </a:xfrm>
          <a:prstGeom prst="rect">
            <a:avLst/>
          </a:prstGeom>
          <a:noFill/>
          <a:ln/>
        </p:spPr>
        <p:txBody>
          <a:bodyPr wrap="square" lIns="0" tIns="0" rIns="0" bIns="0" rtlCol="0" anchor="ctr"/>
          <a:lstStyle/>
          <a:p>
            <a:pPr marL="0" indent="0">
              <a:buNone/>
            </a:pPr>
            <a:r>
              <a:rPr lang="en-US" sz="1480" dirty="0">
                <a:solidFill>
                  <a:srgbClr val="D6E0EA"/>
                </a:solidFill>
              </a:rPr>
              <a:t>Website / cloud platform</a:t>
            </a:r>
            <a:endParaRPr lang="en-US" sz="1480" dirty="0"/>
          </a:p>
        </p:txBody>
      </p:sp>
      <p:pic>
        <p:nvPicPr>
          <p:cNvPr id="22" name="Image 7"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56832" y="3300984"/>
            <a:ext cx="146304" cy="146304"/>
          </a:xfrm>
          <a:prstGeom prst="rect">
            <a:avLst/>
          </a:prstGeom>
        </p:spPr>
      </p:pic>
      <p:sp>
        <p:nvSpPr>
          <p:cNvPr id="23" name="Text 13"/>
          <p:cNvSpPr/>
          <p:nvPr/>
        </p:nvSpPr>
        <p:spPr>
          <a:xfrm>
            <a:off x="6949440" y="3273552"/>
            <a:ext cx="3931920" cy="201168"/>
          </a:xfrm>
          <a:prstGeom prst="rect">
            <a:avLst/>
          </a:prstGeom>
          <a:noFill/>
          <a:ln/>
        </p:spPr>
        <p:txBody>
          <a:bodyPr wrap="square" lIns="0" tIns="0" rIns="0" bIns="0" rtlCol="0" anchor="ctr"/>
          <a:lstStyle/>
          <a:p>
            <a:pPr marL="0" indent="0">
              <a:buNone/>
            </a:pPr>
            <a:r>
              <a:rPr lang="en-US" sz="1480" dirty="0">
                <a:solidFill>
                  <a:srgbClr val="D6E0EA"/>
                </a:solidFill>
              </a:rPr>
              <a:t>Stores and shares repositories</a:t>
            </a:r>
            <a:endParaRPr lang="en-US" sz="1480" dirty="0"/>
          </a:p>
        </p:txBody>
      </p:sp>
      <p:pic>
        <p:nvPicPr>
          <p:cNvPr id="24" name="Image 8"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56832" y="3831336"/>
            <a:ext cx="146304" cy="146304"/>
          </a:xfrm>
          <a:prstGeom prst="rect">
            <a:avLst/>
          </a:prstGeom>
        </p:spPr>
      </p:pic>
      <p:sp>
        <p:nvSpPr>
          <p:cNvPr id="25" name="Text 14"/>
          <p:cNvSpPr/>
          <p:nvPr/>
        </p:nvSpPr>
        <p:spPr>
          <a:xfrm>
            <a:off x="6949440" y="3803904"/>
            <a:ext cx="3931920" cy="201168"/>
          </a:xfrm>
          <a:prstGeom prst="rect">
            <a:avLst/>
          </a:prstGeom>
          <a:noFill/>
          <a:ln/>
        </p:spPr>
        <p:txBody>
          <a:bodyPr wrap="square" lIns="0" tIns="0" rIns="0" bIns="0" rtlCol="0" anchor="ctr"/>
          <a:lstStyle/>
          <a:p>
            <a:pPr marL="0" indent="0">
              <a:buNone/>
            </a:pPr>
            <a:r>
              <a:rPr lang="en-US" sz="1480" dirty="0">
                <a:solidFill>
                  <a:srgbClr val="D6E0EA"/>
                </a:solidFill>
              </a:rPr>
              <a:t>Supports collaboration</a:t>
            </a:r>
            <a:endParaRPr lang="en-US" sz="1480" dirty="0"/>
          </a:p>
        </p:txBody>
      </p:sp>
      <p:pic>
        <p:nvPicPr>
          <p:cNvPr id="26" name="Image 9"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56832" y="4361688"/>
            <a:ext cx="146304" cy="146304"/>
          </a:xfrm>
          <a:prstGeom prst="rect">
            <a:avLst/>
          </a:prstGeom>
        </p:spPr>
      </p:pic>
      <p:sp>
        <p:nvSpPr>
          <p:cNvPr id="27" name="Text 15"/>
          <p:cNvSpPr/>
          <p:nvPr/>
        </p:nvSpPr>
        <p:spPr>
          <a:xfrm>
            <a:off x="6949440" y="4334256"/>
            <a:ext cx="3931920" cy="201168"/>
          </a:xfrm>
          <a:prstGeom prst="rect">
            <a:avLst/>
          </a:prstGeom>
          <a:noFill/>
          <a:ln/>
        </p:spPr>
        <p:txBody>
          <a:bodyPr wrap="square" lIns="0" tIns="0" rIns="0" bIns="0" rtlCol="0" anchor="ctr"/>
          <a:lstStyle/>
          <a:p>
            <a:pPr marL="0" indent="0">
              <a:buNone/>
            </a:pPr>
            <a:r>
              <a:rPr lang="en-US" sz="1480" dirty="0">
                <a:solidFill>
                  <a:srgbClr val="D6E0EA"/>
                </a:solidFill>
              </a:rPr>
              <a:t>Uses pull requests, issues, reviews</a:t>
            </a:r>
            <a:endParaRPr lang="en-US" sz="1480" dirty="0"/>
          </a:p>
        </p:txBody>
      </p:sp>
      <p:sp>
        <p:nvSpPr>
          <p:cNvPr id="28" name="Text 16"/>
          <p:cNvSpPr/>
          <p:nvPr/>
        </p:nvSpPr>
        <p:spPr>
          <a:xfrm>
            <a:off x="6629400" y="5257800"/>
            <a:ext cx="4389120" cy="228600"/>
          </a:xfrm>
          <a:prstGeom prst="rect">
            <a:avLst/>
          </a:prstGeom>
          <a:noFill/>
          <a:ln/>
        </p:spPr>
        <p:txBody>
          <a:bodyPr wrap="square" lIns="0" tIns="0" rIns="0" bIns="0" rtlCol="0" anchor="ctr"/>
          <a:lstStyle/>
          <a:p>
            <a:pPr marL="0" indent="0" algn="ctr">
              <a:buNone/>
            </a:pPr>
            <a:r>
              <a:rPr lang="en-US" sz="1250" i="1" dirty="0">
                <a:solidFill>
                  <a:srgbClr val="91A0B2"/>
                </a:solidFill>
              </a:rPr>
              <a:t>Beginner analogy: the shared project room.</a:t>
            </a:r>
            <a:endParaRPr lang="en-US" sz="1250" dirty="0"/>
          </a:p>
        </p:txBody>
      </p:sp>
      <p:sp>
        <p:nvSpPr>
          <p:cNvPr id="29" name="Shape 17"/>
          <p:cNvSpPr/>
          <p:nvPr/>
        </p:nvSpPr>
        <p:spPr>
          <a:xfrm>
            <a:off x="5815584" y="3794760"/>
            <a:ext cx="365760" cy="0"/>
          </a:xfrm>
          <a:prstGeom prst="line">
            <a:avLst/>
          </a:prstGeom>
          <a:noFill/>
          <a:ln w="25400">
            <a:solidFill>
              <a:srgbClr val="5DE2E7"/>
            </a:solidFill>
            <a:prstDash val="solid"/>
            <a:headEnd type="none"/>
            <a:tailEnd type="triangle"/>
          </a:ln>
        </p:spPr>
        <p:txBody>
          <a:bodyPr/>
          <a:lstStyle/>
          <a:p>
            <a:endParaRPr lang="en-US"/>
          </a:p>
        </p:txBody>
      </p:sp>
      <p:sp>
        <p:nvSpPr>
          <p:cNvPr id="30" name="Text 18"/>
          <p:cNvSpPr/>
          <p:nvPr/>
        </p:nvSpPr>
        <p:spPr>
          <a:xfrm>
            <a:off x="5577840" y="6547104"/>
            <a:ext cx="5577840" cy="137160"/>
          </a:xfrm>
          <a:prstGeom prst="rect">
            <a:avLst/>
          </a:prstGeom>
          <a:noFill/>
          <a:ln/>
        </p:spPr>
        <p:txBody>
          <a:bodyPr wrap="square" lIns="0" tIns="0" rIns="0" bIns="0" rtlCol="0" anchor="ctr"/>
          <a:lstStyle/>
          <a:p>
            <a:pPr marL="0" indent="0" algn="r">
              <a:buNone/>
            </a:pPr>
            <a:r>
              <a:rPr lang="en-US" sz="660" i="1" dirty="0">
                <a:solidFill>
                  <a:srgbClr val="6F8093"/>
                </a:solidFill>
                <a:latin typeface="Arial" pitchFamily="34" charset="0"/>
                <a:ea typeface="Arial" pitchFamily="34" charset="-122"/>
                <a:cs typeface="Arial" pitchFamily="34" charset="-120"/>
              </a:rPr>
              <a:t>References: git-scm.com and docs.github.com</a:t>
            </a:r>
            <a:endParaRPr lang="en-US" sz="660" dirty="0"/>
          </a:p>
        </p:txBody>
      </p:sp>
      <p:sp>
        <p:nvSpPr>
          <p:cNvPr id="31"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WORKSHOP MAP</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What we will achieve in 60 minutes</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By the end, everyone should be able to start one small internal web-tool project.</a:t>
            </a:r>
            <a:endParaRPr lang="en-US" sz="1300" dirty="0"/>
          </a:p>
        </p:txBody>
      </p:sp>
      <p:sp>
        <p:nvSpPr>
          <p:cNvPr id="5" name="Shape 3"/>
          <p:cNvSpPr/>
          <p:nvPr/>
        </p:nvSpPr>
        <p:spPr>
          <a:xfrm>
            <a:off x="658368" y="1828800"/>
            <a:ext cx="1993392" cy="3611880"/>
          </a:xfrm>
          <a:prstGeom prst="roundRect">
            <a:avLst>
              <a:gd name="adj" fmla="val 3670"/>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2960" y="2057400"/>
            <a:ext cx="347472" cy="347472"/>
          </a:xfrm>
          <a:prstGeom prst="rect">
            <a:avLst/>
          </a:prstGeom>
        </p:spPr>
      </p:pic>
      <p:sp>
        <p:nvSpPr>
          <p:cNvPr id="7" name="Text 4"/>
          <p:cNvSpPr/>
          <p:nvPr/>
        </p:nvSpPr>
        <p:spPr>
          <a:xfrm>
            <a:off x="1261872" y="2103120"/>
            <a:ext cx="1143000" cy="182880"/>
          </a:xfrm>
          <a:prstGeom prst="rect">
            <a:avLst/>
          </a:prstGeom>
          <a:noFill/>
          <a:ln/>
        </p:spPr>
        <p:txBody>
          <a:bodyPr wrap="square" lIns="0" tIns="0" rIns="0" bIns="0" rtlCol="0" anchor="ctr"/>
          <a:lstStyle/>
          <a:p>
            <a:pPr marL="0" indent="0" algn="r">
              <a:buNone/>
            </a:pPr>
            <a:r>
              <a:rPr lang="en-US" sz="1000" b="1" dirty="0">
                <a:solidFill>
                  <a:srgbClr val="5DE2E7"/>
                </a:solidFill>
              </a:rPr>
              <a:t>0–15 min</a:t>
            </a:r>
            <a:endParaRPr lang="en-US" sz="1000" dirty="0"/>
          </a:p>
        </p:txBody>
      </p:sp>
      <p:sp>
        <p:nvSpPr>
          <p:cNvPr id="8" name="Text 5"/>
          <p:cNvSpPr/>
          <p:nvPr/>
        </p:nvSpPr>
        <p:spPr>
          <a:xfrm>
            <a:off x="822960" y="2816352"/>
            <a:ext cx="1600200" cy="411480"/>
          </a:xfrm>
          <a:prstGeom prst="rect">
            <a:avLst/>
          </a:prstGeom>
          <a:noFill/>
          <a:ln/>
        </p:spPr>
        <p:txBody>
          <a:bodyPr wrap="square" lIns="0" tIns="0" rIns="0" bIns="0" rtlCol="0" anchor="ctr">
            <a:normAutofit/>
          </a:bodyPr>
          <a:lstStyle/>
          <a:p>
            <a:pPr marL="0" indent="0">
              <a:buNone/>
            </a:pPr>
            <a:r>
              <a:rPr lang="en-US" sz="2000" b="1" dirty="0">
                <a:solidFill>
                  <a:srgbClr val="F7FAFC"/>
                </a:solidFill>
              </a:rPr>
              <a:t>Understand</a:t>
            </a:r>
            <a:endParaRPr lang="en-US" sz="2000" dirty="0"/>
          </a:p>
        </p:txBody>
      </p:sp>
      <p:sp>
        <p:nvSpPr>
          <p:cNvPr id="9" name="Text 6"/>
          <p:cNvSpPr/>
          <p:nvPr/>
        </p:nvSpPr>
        <p:spPr>
          <a:xfrm>
            <a:off x="822960" y="3383280"/>
            <a:ext cx="1627632" cy="1051560"/>
          </a:xfrm>
          <a:prstGeom prst="rect">
            <a:avLst/>
          </a:prstGeom>
          <a:noFill/>
          <a:ln/>
        </p:spPr>
        <p:txBody>
          <a:bodyPr wrap="square" lIns="0" tIns="0" rIns="0" bIns="0" rtlCol="0" anchor="t">
            <a:normAutofit/>
          </a:bodyPr>
          <a:lstStyle/>
          <a:p>
            <a:pPr marL="0" indent="0">
              <a:buNone/>
            </a:pPr>
            <a:r>
              <a:rPr lang="en-US" sz="1350" dirty="0">
                <a:solidFill>
                  <a:srgbClr val="D6E0EA"/>
                </a:solidFill>
              </a:rPr>
              <a:t>LLMs, ChatGPT, Work and Codex</a:t>
            </a:r>
            <a:endParaRPr lang="en-US" sz="1350" dirty="0"/>
          </a:p>
        </p:txBody>
      </p:sp>
      <p:sp>
        <p:nvSpPr>
          <p:cNvPr id="10" name="Shape 7"/>
          <p:cNvSpPr/>
          <p:nvPr/>
        </p:nvSpPr>
        <p:spPr>
          <a:xfrm>
            <a:off x="822960" y="4892040"/>
            <a:ext cx="1591056" cy="0"/>
          </a:xfrm>
          <a:prstGeom prst="line">
            <a:avLst/>
          </a:prstGeom>
          <a:noFill/>
          <a:ln w="25400">
            <a:solidFill>
              <a:srgbClr val="5DE2E7"/>
            </a:solidFill>
            <a:prstDash val="solid"/>
          </a:ln>
        </p:spPr>
        <p:txBody>
          <a:bodyPr/>
          <a:lstStyle/>
          <a:p>
            <a:endParaRPr lang="en-US"/>
          </a:p>
        </p:txBody>
      </p:sp>
      <p:sp>
        <p:nvSpPr>
          <p:cNvPr id="11" name="Shape 8"/>
          <p:cNvSpPr/>
          <p:nvPr/>
        </p:nvSpPr>
        <p:spPr>
          <a:xfrm>
            <a:off x="2926080" y="1828800"/>
            <a:ext cx="1993392" cy="3611880"/>
          </a:xfrm>
          <a:prstGeom prst="roundRect">
            <a:avLst>
              <a:gd name="adj" fmla="val 3670"/>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90672" y="2057400"/>
            <a:ext cx="347472" cy="347472"/>
          </a:xfrm>
          <a:prstGeom prst="rect">
            <a:avLst/>
          </a:prstGeom>
        </p:spPr>
      </p:pic>
      <p:sp>
        <p:nvSpPr>
          <p:cNvPr id="13" name="Text 9"/>
          <p:cNvSpPr/>
          <p:nvPr/>
        </p:nvSpPr>
        <p:spPr>
          <a:xfrm>
            <a:off x="3529584" y="2103120"/>
            <a:ext cx="1143000" cy="182880"/>
          </a:xfrm>
          <a:prstGeom prst="rect">
            <a:avLst/>
          </a:prstGeom>
          <a:noFill/>
          <a:ln/>
        </p:spPr>
        <p:txBody>
          <a:bodyPr wrap="square" lIns="0" tIns="0" rIns="0" bIns="0" rtlCol="0" anchor="ctr"/>
          <a:lstStyle/>
          <a:p>
            <a:pPr marL="0" indent="0" algn="r">
              <a:buNone/>
            </a:pPr>
            <a:r>
              <a:rPr lang="en-US" sz="1000" b="1" dirty="0">
                <a:solidFill>
                  <a:srgbClr val="A78BFA"/>
                </a:solidFill>
              </a:rPr>
              <a:t>15–30 min</a:t>
            </a:r>
            <a:endParaRPr lang="en-US" sz="1000" dirty="0"/>
          </a:p>
        </p:txBody>
      </p:sp>
      <p:sp>
        <p:nvSpPr>
          <p:cNvPr id="14" name="Text 10"/>
          <p:cNvSpPr/>
          <p:nvPr/>
        </p:nvSpPr>
        <p:spPr>
          <a:xfrm>
            <a:off x="3090672" y="2816352"/>
            <a:ext cx="1600200" cy="411480"/>
          </a:xfrm>
          <a:prstGeom prst="rect">
            <a:avLst/>
          </a:prstGeom>
          <a:noFill/>
          <a:ln/>
        </p:spPr>
        <p:txBody>
          <a:bodyPr wrap="square" lIns="0" tIns="0" rIns="0" bIns="0" rtlCol="0" anchor="ctr">
            <a:normAutofit/>
          </a:bodyPr>
          <a:lstStyle/>
          <a:p>
            <a:pPr marL="0" indent="0">
              <a:buNone/>
            </a:pPr>
            <a:r>
              <a:rPr lang="en-US" sz="2000" b="1" dirty="0">
                <a:solidFill>
                  <a:srgbClr val="F7FAFC"/>
                </a:solidFill>
              </a:rPr>
              <a:t>Frame</a:t>
            </a:r>
            <a:endParaRPr lang="en-US" sz="2000" dirty="0"/>
          </a:p>
        </p:txBody>
      </p:sp>
      <p:sp>
        <p:nvSpPr>
          <p:cNvPr id="15" name="Text 11"/>
          <p:cNvSpPr/>
          <p:nvPr/>
        </p:nvSpPr>
        <p:spPr>
          <a:xfrm>
            <a:off x="3090672" y="3383280"/>
            <a:ext cx="1627632" cy="1051560"/>
          </a:xfrm>
          <a:prstGeom prst="rect">
            <a:avLst/>
          </a:prstGeom>
          <a:noFill/>
          <a:ln/>
        </p:spPr>
        <p:txBody>
          <a:bodyPr wrap="square" lIns="0" tIns="0" rIns="0" bIns="0" rtlCol="0" anchor="t">
            <a:normAutofit/>
          </a:bodyPr>
          <a:lstStyle/>
          <a:p>
            <a:pPr marL="0" indent="0">
              <a:buNone/>
            </a:pPr>
            <a:r>
              <a:rPr lang="en-US" sz="1350" dirty="0">
                <a:solidFill>
                  <a:srgbClr val="D6E0EA"/>
                </a:solidFill>
              </a:rPr>
              <a:t>Vibe coding, plugins, apps and skills</a:t>
            </a:r>
            <a:endParaRPr lang="en-US" sz="1350" dirty="0"/>
          </a:p>
        </p:txBody>
      </p:sp>
      <p:sp>
        <p:nvSpPr>
          <p:cNvPr id="16" name="Shape 12"/>
          <p:cNvSpPr/>
          <p:nvPr/>
        </p:nvSpPr>
        <p:spPr>
          <a:xfrm>
            <a:off x="3090672" y="4892040"/>
            <a:ext cx="1591056" cy="0"/>
          </a:xfrm>
          <a:prstGeom prst="line">
            <a:avLst/>
          </a:prstGeom>
          <a:noFill/>
          <a:ln w="25400">
            <a:solidFill>
              <a:srgbClr val="A78BFA"/>
            </a:solidFill>
            <a:prstDash val="solid"/>
          </a:ln>
        </p:spPr>
        <p:txBody>
          <a:bodyPr/>
          <a:lstStyle/>
          <a:p>
            <a:endParaRPr lang="en-US"/>
          </a:p>
        </p:txBody>
      </p:sp>
      <p:sp>
        <p:nvSpPr>
          <p:cNvPr id="17" name="Shape 13"/>
          <p:cNvSpPr/>
          <p:nvPr/>
        </p:nvSpPr>
        <p:spPr>
          <a:xfrm>
            <a:off x="5193792" y="1828800"/>
            <a:ext cx="1993392" cy="3611880"/>
          </a:xfrm>
          <a:prstGeom prst="roundRect">
            <a:avLst>
              <a:gd name="adj" fmla="val 3670"/>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58384" y="2057400"/>
            <a:ext cx="347472" cy="347472"/>
          </a:xfrm>
          <a:prstGeom prst="rect">
            <a:avLst/>
          </a:prstGeom>
        </p:spPr>
      </p:pic>
      <p:sp>
        <p:nvSpPr>
          <p:cNvPr id="19" name="Text 14"/>
          <p:cNvSpPr/>
          <p:nvPr/>
        </p:nvSpPr>
        <p:spPr>
          <a:xfrm>
            <a:off x="5797296" y="2103120"/>
            <a:ext cx="1143000" cy="182880"/>
          </a:xfrm>
          <a:prstGeom prst="rect">
            <a:avLst/>
          </a:prstGeom>
          <a:noFill/>
          <a:ln/>
        </p:spPr>
        <p:txBody>
          <a:bodyPr wrap="square" lIns="0" tIns="0" rIns="0" bIns="0" rtlCol="0" anchor="ctr"/>
          <a:lstStyle/>
          <a:p>
            <a:pPr marL="0" indent="0" algn="r">
              <a:buNone/>
            </a:pPr>
            <a:r>
              <a:rPr lang="en-US" sz="1000" b="1" dirty="0">
                <a:solidFill>
                  <a:srgbClr val="FBBF24"/>
                </a:solidFill>
              </a:rPr>
              <a:t>30–45 min</a:t>
            </a:r>
            <a:endParaRPr lang="en-US" sz="1000" dirty="0"/>
          </a:p>
        </p:txBody>
      </p:sp>
      <p:sp>
        <p:nvSpPr>
          <p:cNvPr id="20" name="Text 15"/>
          <p:cNvSpPr/>
          <p:nvPr/>
        </p:nvSpPr>
        <p:spPr>
          <a:xfrm>
            <a:off x="5358384" y="2816352"/>
            <a:ext cx="1600200" cy="411480"/>
          </a:xfrm>
          <a:prstGeom prst="rect">
            <a:avLst/>
          </a:prstGeom>
          <a:noFill/>
          <a:ln/>
        </p:spPr>
        <p:txBody>
          <a:bodyPr wrap="square" lIns="0" tIns="0" rIns="0" bIns="0" rtlCol="0" anchor="ctr">
            <a:normAutofit/>
          </a:bodyPr>
          <a:lstStyle/>
          <a:p>
            <a:pPr marL="0" indent="0">
              <a:buNone/>
            </a:pPr>
            <a:r>
              <a:rPr lang="en-US" sz="2000" b="1" dirty="0">
                <a:solidFill>
                  <a:srgbClr val="F7FAFC"/>
                </a:solidFill>
              </a:rPr>
              <a:t>Specify</a:t>
            </a:r>
            <a:endParaRPr lang="en-US" sz="2000" dirty="0"/>
          </a:p>
        </p:txBody>
      </p:sp>
      <p:sp>
        <p:nvSpPr>
          <p:cNvPr id="21" name="Text 16"/>
          <p:cNvSpPr/>
          <p:nvPr/>
        </p:nvSpPr>
        <p:spPr>
          <a:xfrm>
            <a:off x="5358384" y="3383280"/>
            <a:ext cx="1627632" cy="1051560"/>
          </a:xfrm>
          <a:prstGeom prst="rect">
            <a:avLst/>
          </a:prstGeom>
          <a:noFill/>
          <a:ln/>
        </p:spPr>
        <p:txBody>
          <a:bodyPr wrap="square" lIns="0" tIns="0" rIns="0" bIns="0" rtlCol="0" anchor="t">
            <a:normAutofit/>
          </a:bodyPr>
          <a:lstStyle/>
          <a:p>
            <a:pPr marL="0" indent="0">
              <a:buNone/>
            </a:pPr>
            <a:r>
              <a:rPr lang="en-US" sz="1350" dirty="0">
                <a:solidFill>
                  <a:srgbClr val="D6E0EA"/>
                </a:solidFill>
              </a:rPr>
              <a:t>DESIGN.md, AGENTS.md and task prompts</a:t>
            </a:r>
            <a:endParaRPr lang="en-US" sz="1350" dirty="0"/>
          </a:p>
        </p:txBody>
      </p:sp>
      <p:sp>
        <p:nvSpPr>
          <p:cNvPr id="22" name="Shape 17"/>
          <p:cNvSpPr/>
          <p:nvPr/>
        </p:nvSpPr>
        <p:spPr>
          <a:xfrm>
            <a:off x="5358384" y="4892040"/>
            <a:ext cx="1591056" cy="0"/>
          </a:xfrm>
          <a:prstGeom prst="line">
            <a:avLst/>
          </a:prstGeom>
          <a:noFill/>
          <a:ln w="25400">
            <a:solidFill>
              <a:srgbClr val="FBBF24"/>
            </a:solidFill>
            <a:prstDash val="solid"/>
          </a:ln>
        </p:spPr>
        <p:txBody>
          <a:bodyPr/>
          <a:lstStyle/>
          <a:p>
            <a:endParaRPr lang="en-US"/>
          </a:p>
        </p:txBody>
      </p:sp>
      <p:sp>
        <p:nvSpPr>
          <p:cNvPr id="23" name="Shape 18"/>
          <p:cNvSpPr/>
          <p:nvPr/>
        </p:nvSpPr>
        <p:spPr>
          <a:xfrm>
            <a:off x="7461504" y="1828800"/>
            <a:ext cx="1993392" cy="3611880"/>
          </a:xfrm>
          <a:prstGeom prst="roundRect">
            <a:avLst>
              <a:gd name="adj" fmla="val 3670"/>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626096" y="2057400"/>
            <a:ext cx="347472" cy="347472"/>
          </a:xfrm>
          <a:prstGeom prst="rect">
            <a:avLst/>
          </a:prstGeom>
        </p:spPr>
      </p:pic>
      <p:sp>
        <p:nvSpPr>
          <p:cNvPr id="25" name="Text 19"/>
          <p:cNvSpPr/>
          <p:nvPr/>
        </p:nvSpPr>
        <p:spPr>
          <a:xfrm>
            <a:off x="8065008" y="2103120"/>
            <a:ext cx="1143000" cy="182880"/>
          </a:xfrm>
          <a:prstGeom prst="rect">
            <a:avLst/>
          </a:prstGeom>
          <a:noFill/>
          <a:ln/>
        </p:spPr>
        <p:txBody>
          <a:bodyPr wrap="square" lIns="0" tIns="0" rIns="0" bIns="0" rtlCol="0" anchor="ctr"/>
          <a:lstStyle/>
          <a:p>
            <a:pPr marL="0" indent="0" algn="r">
              <a:buNone/>
            </a:pPr>
            <a:r>
              <a:rPr lang="en-US" sz="1000" b="1" dirty="0">
                <a:solidFill>
                  <a:srgbClr val="A3E635"/>
                </a:solidFill>
              </a:rPr>
              <a:t>45–57 min</a:t>
            </a:r>
            <a:endParaRPr lang="en-US" sz="1000" dirty="0"/>
          </a:p>
        </p:txBody>
      </p:sp>
      <p:sp>
        <p:nvSpPr>
          <p:cNvPr id="26" name="Text 20"/>
          <p:cNvSpPr/>
          <p:nvPr/>
        </p:nvSpPr>
        <p:spPr>
          <a:xfrm>
            <a:off x="7626096" y="2816352"/>
            <a:ext cx="1600200" cy="411480"/>
          </a:xfrm>
          <a:prstGeom prst="rect">
            <a:avLst/>
          </a:prstGeom>
          <a:noFill/>
          <a:ln/>
        </p:spPr>
        <p:txBody>
          <a:bodyPr wrap="square" lIns="0" tIns="0" rIns="0" bIns="0" rtlCol="0" anchor="ctr">
            <a:normAutofit/>
          </a:bodyPr>
          <a:lstStyle/>
          <a:p>
            <a:pPr marL="0" indent="0">
              <a:buNone/>
            </a:pPr>
            <a:r>
              <a:rPr lang="en-US" sz="2000" b="1" dirty="0">
                <a:solidFill>
                  <a:srgbClr val="F7FAFC"/>
                </a:solidFill>
              </a:rPr>
              <a:t>Build</a:t>
            </a:r>
            <a:endParaRPr lang="en-US" sz="2000" dirty="0"/>
          </a:p>
        </p:txBody>
      </p:sp>
      <p:sp>
        <p:nvSpPr>
          <p:cNvPr id="27" name="Text 21"/>
          <p:cNvSpPr/>
          <p:nvPr/>
        </p:nvSpPr>
        <p:spPr>
          <a:xfrm>
            <a:off x="7626096" y="3383280"/>
            <a:ext cx="1627632" cy="1051560"/>
          </a:xfrm>
          <a:prstGeom prst="rect">
            <a:avLst/>
          </a:prstGeom>
          <a:noFill/>
          <a:ln/>
        </p:spPr>
        <p:txBody>
          <a:bodyPr wrap="square" lIns="0" tIns="0" rIns="0" bIns="0" rtlCol="0" anchor="t">
            <a:normAutofit/>
          </a:bodyPr>
          <a:lstStyle/>
          <a:p>
            <a:pPr marL="0" indent="0">
              <a:buNone/>
            </a:pPr>
            <a:r>
              <a:rPr lang="en-US" sz="1350" dirty="0">
                <a:solidFill>
                  <a:srgbClr val="D6E0EA"/>
                </a:solidFill>
              </a:rPr>
              <a:t>Codex handover and live mini-demo</a:t>
            </a:r>
            <a:endParaRPr lang="en-US" sz="1350" dirty="0"/>
          </a:p>
        </p:txBody>
      </p:sp>
      <p:sp>
        <p:nvSpPr>
          <p:cNvPr id="28" name="Shape 22"/>
          <p:cNvSpPr/>
          <p:nvPr/>
        </p:nvSpPr>
        <p:spPr>
          <a:xfrm>
            <a:off x="7626096" y="4892040"/>
            <a:ext cx="1591056" cy="0"/>
          </a:xfrm>
          <a:prstGeom prst="line">
            <a:avLst/>
          </a:prstGeom>
          <a:noFill/>
          <a:ln w="25400">
            <a:solidFill>
              <a:srgbClr val="A3E635"/>
            </a:solidFill>
            <a:prstDash val="solid"/>
          </a:ln>
        </p:spPr>
        <p:txBody>
          <a:bodyPr/>
          <a:lstStyle/>
          <a:p>
            <a:endParaRPr lang="en-US"/>
          </a:p>
        </p:txBody>
      </p:sp>
      <p:sp>
        <p:nvSpPr>
          <p:cNvPr id="29" name="Shape 23"/>
          <p:cNvSpPr/>
          <p:nvPr/>
        </p:nvSpPr>
        <p:spPr>
          <a:xfrm>
            <a:off x="9729216" y="1828800"/>
            <a:ext cx="1993392" cy="3611880"/>
          </a:xfrm>
          <a:prstGeom prst="roundRect">
            <a:avLst>
              <a:gd name="adj" fmla="val 3670"/>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30"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893808" y="2057400"/>
            <a:ext cx="347472" cy="347472"/>
          </a:xfrm>
          <a:prstGeom prst="rect">
            <a:avLst/>
          </a:prstGeom>
        </p:spPr>
      </p:pic>
      <p:sp>
        <p:nvSpPr>
          <p:cNvPr id="31" name="Text 24"/>
          <p:cNvSpPr/>
          <p:nvPr/>
        </p:nvSpPr>
        <p:spPr>
          <a:xfrm>
            <a:off x="10332720" y="2103120"/>
            <a:ext cx="1143000" cy="182880"/>
          </a:xfrm>
          <a:prstGeom prst="rect">
            <a:avLst/>
          </a:prstGeom>
          <a:noFill/>
          <a:ln/>
        </p:spPr>
        <p:txBody>
          <a:bodyPr wrap="square" lIns="0" tIns="0" rIns="0" bIns="0" rtlCol="0" anchor="ctr"/>
          <a:lstStyle/>
          <a:p>
            <a:pPr marL="0" indent="0" algn="r">
              <a:buNone/>
            </a:pPr>
            <a:r>
              <a:rPr lang="en-US" sz="1000" b="1" dirty="0">
                <a:solidFill>
                  <a:srgbClr val="FB7185"/>
                </a:solidFill>
              </a:rPr>
              <a:t>57–60 min</a:t>
            </a:r>
            <a:endParaRPr lang="en-US" sz="1000" dirty="0"/>
          </a:p>
        </p:txBody>
      </p:sp>
      <p:sp>
        <p:nvSpPr>
          <p:cNvPr id="32" name="Text 25"/>
          <p:cNvSpPr/>
          <p:nvPr/>
        </p:nvSpPr>
        <p:spPr>
          <a:xfrm>
            <a:off x="9893808" y="2816352"/>
            <a:ext cx="1600200" cy="411480"/>
          </a:xfrm>
          <a:prstGeom prst="rect">
            <a:avLst/>
          </a:prstGeom>
          <a:noFill/>
          <a:ln/>
        </p:spPr>
        <p:txBody>
          <a:bodyPr wrap="square" lIns="0" tIns="0" rIns="0" bIns="0" rtlCol="0" anchor="ctr">
            <a:normAutofit/>
          </a:bodyPr>
          <a:lstStyle/>
          <a:p>
            <a:pPr marL="0" indent="0">
              <a:buNone/>
            </a:pPr>
            <a:r>
              <a:rPr lang="en-US" sz="2000" b="1" dirty="0">
                <a:solidFill>
                  <a:srgbClr val="F7FAFC"/>
                </a:solidFill>
              </a:rPr>
              <a:t>Review</a:t>
            </a:r>
            <a:endParaRPr lang="en-US" sz="2000" dirty="0"/>
          </a:p>
        </p:txBody>
      </p:sp>
      <p:sp>
        <p:nvSpPr>
          <p:cNvPr id="33" name="Text 26"/>
          <p:cNvSpPr/>
          <p:nvPr/>
        </p:nvSpPr>
        <p:spPr>
          <a:xfrm>
            <a:off x="9893808" y="3383280"/>
            <a:ext cx="1627632" cy="1051560"/>
          </a:xfrm>
          <a:prstGeom prst="rect">
            <a:avLst/>
          </a:prstGeom>
          <a:noFill/>
          <a:ln/>
        </p:spPr>
        <p:txBody>
          <a:bodyPr wrap="square" lIns="0" tIns="0" rIns="0" bIns="0" rtlCol="0" anchor="t">
            <a:normAutofit/>
          </a:bodyPr>
          <a:lstStyle/>
          <a:p>
            <a:pPr marL="0" indent="0">
              <a:buNone/>
            </a:pPr>
            <a:r>
              <a:rPr lang="en-US" sz="1350" dirty="0">
                <a:solidFill>
                  <a:srgbClr val="D6E0EA"/>
                </a:solidFill>
              </a:rPr>
              <a:t>Testing, mistakes and next step</a:t>
            </a:r>
            <a:endParaRPr lang="en-US" sz="1350" dirty="0"/>
          </a:p>
        </p:txBody>
      </p:sp>
      <p:sp>
        <p:nvSpPr>
          <p:cNvPr id="34" name="Shape 27"/>
          <p:cNvSpPr/>
          <p:nvPr/>
        </p:nvSpPr>
        <p:spPr>
          <a:xfrm>
            <a:off x="9893808" y="4892040"/>
            <a:ext cx="1591056" cy="0"/>
          </a:xfrm>
          <a:prstGeom prst="line">
            <a:avLst/>
          </a:prstGeom>
          <a:noFill/>
          <a:ln w="25400">
            <a:solidFill>
              <a:srgbClr val="FB7185"/>
            </a:solidFill>
            <a:prstDash val="solid"/>
          </a:ln>
        </p:spPr>
        <p:txBody>
          <a:bodyPr/>
          <a:lstStyle/>
          <a:p>
            <a:endParaRPr lang="en-US"/>
          </a:p>
        </p:txBody>
      </p:sp>
      <p:sp>
        <p:nvSpPr>
          <p:cNvPr id="35" name="Text 28"/>
          <p:cNvSpPr/>
          <p:nvPr/>
        </p:nvSpPr>
        <p:spPr>
          <a:xfrm>
            <a:off x="2331720" y="5806440"/>
            <a:ext cx="7498080" cy="320040"/>
          </a:xfrm>
          <a:prstGeom prst="rect">
            <a:avLst/>
          </a:prstGeom>
          <a:noFill/>
          <a:ln/>
        </p:spPr>
        <p:txBody>
          <a:bodyPr wrap="square" lIns="0" tIns="0" rIns="0" bIns="0" rtlCol="0" anchor="ctr"/>
          <a:lstStyle/>
          <a:p>
            <a:pPr marL="0" indent="0" algn="ctr">
              <a:buNone/>
            </a:pPr>
            <a:r>
              <a:rPr lang="en-US" sz="1800" b="1" dirty="0">
                <a:solidFill>
                  <a:srgbClr val="5DE2E7"/>
                </a:solidFill>
              </a:rPr>
              <a:t>Training principle: learn one repeatable workflow, not every feature.</a:t>
            </a:r>
            <a:endParaRPr lang="en-US" sz="1800" dirty="0"/>
          </a:p>
        </p:txBody>
      </p:sp>
      <p:sp>
        <p:nvSpPr>
          <p:cNvPr id="36"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BEGINNER WORKFLOW</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The five-step Git habit</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Use this small routine every time Codex touches a project.</a:t>
            </a:r>
            <a:endParaRPr lang="en-US" sz="1300" dirty="0"/>
          </a:p>
        </p:txBody>
      </p:sp>
      <p:sp>
        <p:nvSpPr>
          <p:cNvPr id="5" name="Shape 3"/>
          <p:cNvSpPr/>
          <p:nvPr/>
        </p:nvSpPr>
        <p:spPr>
          <a:xfrm>
            <a:off x="2331720" y="3767328"/>
            <a:ext cx="475488" cy="0"/>
          </a:xfrm>
          <a:prstGeom prst="line">
            <a:avLst/>
          </a:prstGeom>
          <a:noFill/>
          <a:ln w="22860">
            <a:solidFill>
              <a:srgbClr val="29425F"/>
            </a:solidFill>
            <a:prstDash val="solid"/>
            <a:headEnd type="none"/>
            <a:tailEnd type="triangle"/>
          </a:ln>
        </p:spPr>
        <p:txBody>
          <a:bodyPr/>
          <a:lstStyle/>
          <a:p>
            <a:endParaRPr lang="en-US"/>
          </a:p>
        </p:txBody>
      </p:sp>
      <p:sp>
        <p:nvSpPr>
          <p:cNvPr id="6" name="Shape 4"/>
          <p:cNvSpPr/>
          <p:nvPr/>
        </p:nvSpPr>
        <p:spPr>
          <a:xfrm>
            <a:off x="4480560" y="3767328"/>
            <a:ext cx="475488" cy="0"/>
          </a:xfrm>
          <a:prstGeom prst="line">
            <a:avLst/>
          </a:prstGeom>
          <a:noFill/>
          <a:ln w="22860">
            <a:solidFill>
              <a:srgbClr val="29425F"/>
            </a:solidFill>
            <a:prstDash val="solid"/>
            <a:headEnd type="none"/>
            <a:tailEnd type="triangle"/>
          </a:ln>
        </p:spPr>
        <p:txBody>
          <a:bodyPr/>
          <a:lstStyle/>
          <a:p>
            <a:endParaRPr lang="en-US"/>
          </a:p>
        </p:txBody>
      </p:sp>
      <p:sp>
        <p:nvSpPr>
          <p:cNvPr id="7" name="Shape 5"/>
          <p:cNvSpPr/>
          <p:nvPr/>
        </p:nvSpPr>
        <p:spPr>
          <a:xfrm>
            <a:off x="6629400" y="3767328"/>
            <a:ext cx="475488" cy="0"/>
          </a:xfrm>
          <a:prstGeom prst="line">
            <a:avLst/>
          </a:prstGeom>
          <a:noFill/>
          <a:ln w="22860">
            <a:solidFill>
              <a:srgbClr val="29425F"/>
            </a:solidFill>
            <a:prstDash val="solid"/>
            <a:headEnd type="none"/>
            <a:tailEnd type="triangle"/>
          </a:ln>
        </p:spPr>
        <p:txBody>
          <a:bodyPr/>
          <a:lstStyle/>
          <a:p>
            <a:endParaRPr lang="en-US"/>
          </a:p>
        </p:txBody>
      </p:sp>
      <p:sp>
        <p:nvSpPr>
          <p:cNvPr id="8" name="Shape 6"/>
          <p:cNvSpPr/>
          <p:nvPr/>
        </p:nvSpPr>
        <p:spPr>
          <a:xfrm>
            <a:off x="8778240" y="3767328"/>
            <a:ext cx="475488" cy="0"/>
          </a:xfrm>
          <a:prstGeom prst="line">
            <a:avLst/>
          </a:prstGeom>
          <a:noFill/>
          <a:ln w="22860">
            <a:solidFill>
              <a:srgbClr val="29425F"/>
            </a:solidFill>
            <a:prstDash val="solid"/>
            <a:headEnd type="none"/>
            <a:tailEnd type="triangle"/>
          </a:ln>
        </p:spPr>
        <p:txBody>
          <a:bodyPr/>
          <a:lstStyle/>
          <a:p>
            <a:endParaRPr lang="en-US"/>
          </a:p>
        </p:txBody>
      </p:sp>
      <p:sp>
        <p:nvSpPr>
          <p:cNvPr id="9" name="Shape 7"/>
          <p:cNvSpPr/>
          <p:nvPr/>
        </p:nvSpPr>
        <p:spPr>
          <a:xfrm>
            <a:off x="685800" y="2057400"/>
            <a:ext cx="1828800" cy="3063240"/>
          </a:xfrm>
          <a:prstGeom prst="roundRect">
            <a:avLst>
              <a:gd name="adj" fmla="val 4000"/>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0" name="Shape 8"/>
          <p:cNvSpPr/>
          <p:nvPr/>
        </p:nvSpPr>
        <p:spPr>
          <a:xfrm>
            <a:off x="1280160" y="2359152"/>
            <a:ext cx="640080" cy="640080"/>
          </a:xfrm>
          <a:prstGeom prst="ellipse">
            <a:avLst/>
          </a:prstGeom>
          <a:solidFill>
            <a:srgbClr val="5DE2E7">
              <a:alpha val="82000"/>
            </a:srgbClr>
          </a:solidFill>
          <a:ln w="12700">
            <a:solidFill>
              <a:srgbClr val="5DE2E7">
                <a:alpha val="65000"/>
              </a:srgbClr>
            </a:solidFill>
            <a:prstDash val="solid"/>
          </a:ln>
        </p:spPr>
        <p:txBody>
          <a:bodyPr/>
          <a:lstStyle/>
          <a:p>
            <a:endParaRPr lang="en-US"/>
          </a:p>
        </p:txBody>
      </p:sp>
      <p:sp>
        <p:nvSpPr>
          <p:cNvPr id="11" name="Text 9"/>
          <p:cNvSpPr/>
          <p:nvPr/>
        </p:nvSpPr>
        <p:spPr>
          <a:xfrm>
            <a:off x="1280160" y="2514600"/>
            <a:ext cx="640080" cy="219456"/>
          </a:xfrm>
          <a:prstGeom prst="rect">
            <a:avLst/>
          </a:prstGeom>
          <a:noFill/>
          <a:ln/>
        </p:spPr>
        <p:txBody>
          <a:bodyPr wrap="square" lIns="0" tIns="0" rIns="0" bIns="0" rtlCol="0" anchor="ctr"/>
          <a:lstStyle/>
          <a:p>
            <a:pPr marL="0" indent="0" algn="ctr">
              <a:buNone/>
            </a:pPr>
            <a:r>
              <a:rPr lang="en-US" sz="1380" b="1" dirty="0">
                <a:solidFill>
                  <a:srgbClr val="F7FAFC"/>
                </a:solidFill>
              </a:rPr>
              <a:t>1</a:t>
            </a:r>
            <a:endParaRPr lang="en-US" sz="1380" dirty="0"/>
          </a:p>
        </p:txBody>
      </p:sp>
      <p:pic>
        <p:nvPicPr>
          <p:cNvPr id="12"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71600" y="3273552"/>
            <a:ext cx="438912" cy="438912"/>
          </a:xfrm>
          <a:prstGeom prst="rect">
            <a:avLst/>
          </a:prstGeom>
        </p:spPr>
      </p:pic>
      <p:sp>
        <p:nvSpPr>
          <p:cNvPr id="13" name="Text 10"/>
          <p:cNvSpPr/>
          <p:nvPr/>
        </p:nvSpPr>
        <p:spPr>
          <a:xfrm>
            <a:off x="914400" y="3977640"/>
            <a:ext cx="1371600" cy="274320"/>
          </a:xfrm>
          <a:prstGeom prst="rect">
            <a:avLst/>
          </a:prstGeom>
          <a:noFill/>
          <a:ln/>
        </p:spPr>
        <p:txBody>
          <a:bodyPr wrap="square" lIns="0" tIns="0" rIns="0" bIns="0" rtlCol="0" anchor="ctr">
            <a:normAutofit lnSpcReduction="10000"/>
          </a:bodyPr>
          <a:lstStyle/>
          <a:p>
            <a:pPr marL="0" indent="0" algn="ctr">
              <a:buNone/>
            </a:pPr>
            <a:r>
              <a:rPr lang="en-US" sz="1850" b="1" dirty="0">
                <a:solidFill>
                  <a:srgbClr val="F7FAFC"/>
                </a:solidFill>
              </a:rPr>
              <a:t>Clone</a:t>
            </a:r>
            <a:endParaRPr lang="en-US" sz="1850" dirty="0"/>
          </a:p>
        </p:txBody>
      </p:sp>
      <p:sp>
        <p:nvSpPr>
          <p:cNvPr id="14" name="Text 11"/>
          <p:cNvSpPr/>
          <p:nvPr/>
        </p:nvSpPr>
        <p:spPr>
          <a:xfrm>
            <a:off x="914400" y="4480560"/>
            <a:ext cx="1371600" cy="384048"/>
          </a:xfrm>
          <a:prstGeom prst="rect">
            <a:avLst/>
          </a:prstGeom>
          <a:noFill/>
          <a:ln/>
        </p:spPr>
        <p:txBody>
          <a:bodyPr wrap="square" lIns="0" tIns="0" rIns="0" bIns="0" rtlCol="0" anchor="ctr">
            <a:normAutofit/>
          </a:bodyPr>
          <a:lstStyle/>
          <a:p>
            <a:pPr marL="0" indent="0" algn="ctr">
              <a:buNone/>
            </a:pPr>
            <a:r>
              <a:rPr lang="en-US" sz="1260" dirty="0">
                <a:solidFill>
                  <a:srgbClr val="D6E0EA"/>
                </a:solidFill>
              </a:rPr>
              <a:t>Copy project from GitHub</a:t>
            </a:r>
            <a:endParaRPr lang="en-US" sz="1260" dirty="0"/>
          </a:p>
        </p:txBody>
      </p:sp>
      <p:sp>
        <p:nvSpPr>
          <p:cNvPr id="15" name="Shape 12"/>
          <p:cNvSpPr/>
          <p:nvPr/>
        </p:nvSpPr>
        <p:spPr>
          <a:xfrm>
            <a:off x="2834640" y="2057400"/>
            <a:ext cx="1828800" cy="3063240"/>
          </a:xfrm>
          <a:prstGeom prst="roundRect">
            <a:avLst>
              <a:gd name="adj" fmla="val 4000"/>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6" name="Shape 13"/>
          <p:cNvSpPr/>
          <p:nvPr/>
        </p:nvSpPr>
        <p:spPr>
          <a:xfrm>
            <a:off x="3429000" y="2359152"/>
            <a:ext cx="640080" cy="640080"/>
          </a:xfrm>
          <a:prstGeom prst="ellipse">
            <a:avLst/>
          </a:prstGeom>
          <a:solidFill>
            <a:srgbClr val="A78BFA">
              <a:alpha val="82000"/>
            </a:srgbClr>
          </a:solidFill>
          <a:ln w="12700">
            <a:solidFill>
              <a:srgbClr val="A78BFA">
                <a:alpha val="65000"/>
              </a:srgbClr>
            </a:solidFill>
            <a:prstDash val="solid"/>
          </a:ln>
        </p:spPr>
        <p:txBody>
          <a:bodyPr/>
          <a:lstStyle/>
          <a:p>
            <a:endParaRPr lang="en-US"/>
          </a:p>
        </p:txBody>
      </p:sp>
      <p:sp>
        <p:nvSpPr>
          <p:cNvPr id="17" name="Text 14"/>
          <p:cNvSpPr/>
          <p:nvPr/>
        </p:nvSpPr>
        <p:spPr>
          <a:xfrm>
            <a:off x="3429000" y="2514600"/>
            <a:ext cx="640080" cy="219456"/>
          </a:xfrm>
          <a:prstGeom prst="rect">
            <a:avLst/>
          </a:prstGeom>
          <a:noFill/>
          <a:ln/>
        </p:spPr>
        <p:txBody>
          <a:bodyPr wrap="square" lIns="0" tIns="0" rIns="0" bIns="0" rtlCol="0" anchor="ctr"/>
          <a:lstStyle/>
          <a:p>
            <a:pPr marL="0" indent="0" algn="ctr">
              <a:buNone/>
            </a:pPr>
            <a:r>
              <a:rPr lang="en-US" sz="1380" b="1" dirty="0">
                <a:solidFill>
                  <a:srgbClr val="F7FAFC"/>
                </a:solidFill>
              </a:rPr>
              <a:t>2</a:t>
            </a:r>
            <a:endParaRPr lang="en-US" sz="1380" dirty="0"/>
          </a:p>
        </p:txBody>
      </p:sp>
      <p:pic>
        <p:nvPicPr>
          <p:cNvPr id="1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20440" y="3273552"/>
            <a:ext cx="438912" cy="438912"/>
          </a:xfrm>
          <a:prstGeom prst="rect">
            <a:avLst/>
          </a:prstGeom>
        </p:spPr>
      </p:pic>
      <p:sp>
        <p:nvSpPr>
          <p:cNvPr id="19" name="Text 15"/>
          <p:cNvSpPr/>
          <p:nvPr/>
        </p:nvSpPr>
        <p:spPr>
          <a:xfrm>
            <a:off x="3063240" y="3977640"/>
            <a:ext cx="1371600" cy="274320"/>
          </a:xfrm>
          <a:prstGeom prst="rect">
            <a:avLst/>
          </a:prstGeom>
          <a:noFill/>
          <a:ln/>
        </p:spPr>
        <p:txBody>
          <a:bodyPr wrap="square" lIns="0" tIns="0" rIns="0" bIns="0" rtlCol="0" anchor="ctr">
            <a:normAutofit lnSpcReduction="10000"/>
          </a:bodyPr>
          <a:lstStyle/>
          <a:p>
            <a:pPr marL="0" indent="0" algn="ctr">
              <a:buNone/>
            </a:pPr>
            <a:r>
              <a:rPr lang="en-US" sz="1850" b="1" dirty="0">
                <a:solidFill>
                  <a:srgbClr val="F7FAFC"/>
                </a:solidFill>
              </a:rPr>
              <a:t>Branch</a:t>
            </a:r>
            <a:endParaRPr lang="en-US" sz="1850" dirty="0"/>
          </a:p>
        </p:txBody>
      </p:sp>
      <p:sp>
        <p:nvSpPr>
          <p:cNvPr id="20" name="Text 16"/>
          <p:cNvSpPr/>
          <p:nvPr/>
        </p:nvSpPr>
        <p:spPr>
          <a:xfrm>
            <a:off x="3063240" y="4480560"/>
            <a:ext cx="1371600" cy="384048"/>
          </a:xfrm>
          <a:prstGeom prst="rect">
            <a:avLst/>
          </a:prstGeom>
          <a:noFill/>
          <a:ln/>
        </p:spPr>
        <p:txBody>
          <a:bodyPr wrap="square" lIns="0" tIns="0" rIns="0" bIns="0" rtlCol="0" anchor="ctr">
            <a:normAutofit/>
          </a:bodyPr>
          <a:lstStyle/>
          <a:p>
            <a:pPr marL="0" indent="0" algn="ctr">
              <a:buNone/>
            </a:pPr>
            <a:r>
              <a:rPr lang="en-US" sz="1260" dirty="0">
                <a:solidFill>
                  <a:srgbClr val="D6E0EA"/>
                </a:solidFill>
              </a:rPr>
              <a:t>Create a safe workspace</a:t>
            </a:r>
            <a:endParaRPr lang="en-US" sz="1260" dirty="0"/>
          </a:p>
        </p:txBody>
      </p:sp>
      <p:sp>
        <p:nvSpPr>
          <p:cNvPr id="21" name="Shape 17"/>
          <p:cNvSpPr/>
          <p:nvPr/>
        </p:nvSpPr>
        <p:spPr>
          <a:xfrm>
            <a:off x="4983480" y="2057400"/>
            <a:ext cx="1828800" cy="3063240"/>
          </a:xfrm>
          <a:prstGeom prst="roundRect">
            <a:avLst>
              <a:gd name="adj" fmla="val 4000"/>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22" name="Shape 18"/>
          <p:cNvSpPr/>
          <p:nvPr/>
        </p:nvSpPr>
        <p:spPr>
          <a:xfrm>
            <a:off x="5577840" y="2359152"/>
            <a:ext cx="640080" cy="640080"/>
          </a:xfrm>
          <a:prstGeom prst="ellipse">
            <a:avLst/>
          </a:prstGeom>
          <a:solidFill>
            <a:srgbClr val="FBBF24">
              <a:alpha val="82000"/>
            </a:srgbClr>
          </a:solidFill>
          <a:ln w="12700">
            <a:solidFill>
              <a:srgbClr val="FBBF24">
                <a:alpha val="65000"/>
              </a:srgbClr>
            </a:solidFill>
            <a:prstDash val="solid"/>
          </a:ln>
        </p:spPr>
        <p:txBody>
          <a:bodyPr/>
          <a:lstStyle/>
          <a:p>
            <a:endParaRPr lang="en-US"/>
          </a:p>
        </p:txBody>
      </p:sp>
      <p:sp>
        <p:nvSpPr>
          <p:cNvPr id="23" name="Text 19"/>
          <p:cNvSpPr/>
          <p:nvPr/>
        </p:nvSpPr>
        <p:spPr>
          <a:xfrm>
            <a:off x="5577840" y="2514600"/>
            <a:ext cx="640080" cy="219456"/>
          </a:xfrm>
          <a:prstGeom prst="rect">
            <a:avLst/>
          </a:prstGeom>
          <a:noFill/>
          <a:ln/>
        </p:spPr>
        <p:txBody>
          <a:bodyPr wrap="square" lIns="0" tIns="0" rIns="0" bIns="0" rtlCol="0" anchor="ctr"/>
          <a:lstStyle/>
          <a:p>
            <a:pPr marL="0" indent="0" algn="ctr">
              <a:buNone/>
            </a:pPr>
            <a:r>
              <a:rPr lang="en-US" sz="1380" b="1" dirty="0">
                <a:solidFill>
                  <a:srgbClr val="F7FAFC"/>
                </a:solidFill>
              </a:rPr>
              <a:t>3</a:t>
            </a:r>
            <a:endParaRPr lang="en-US" sz="1380" dirty="0"/>
          </a:p>
        </p:txBody>
      </p:sp>
      <p:pic>
        <p:nvPicPr>
          <p:cNvPr id="2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69280" y="3273552"/>
            <a:ext cx="438912" cy="438912"/>
          </a:xfrm>
          <a:prstGeom prst="rect">
            <a:avLst/>
          </a:prstGeom>
        </p:spPr>
      </p:pic>
      <p:sp>
        <p:nvSpPr>
          <p:cNvPr id="25" name="Text 20"/>
          <p:cNvSpPr/>
          <p:nvPr/>
        </p:nvSpPr>
        <p:spPr>
          <a:xfrm>
            <a:off x="5212080" y="3977640"/>
            <a:ext cx="1371600" cy="274320"/>
          </a:xfrm>
          <a:prstGeom prst="rect">
            <a:avLst/>
          </a:prstGeom>
          <a:noFill/>
          <a:ln/>
        </p:spPr>
        <p:txBody>
          <a:bodyPr wrap="square" lIns="0" tIns="0" rIns="0" bIns="0" rtlCol="0" anchor="ctr">
            <a:normAutofit lnSpcReduction="10000"/>
          </a:bodyPr>
          <a:lstStyle/>
          <a:p>
            <a:pPr marL="0" indent="0" algn="ctr">
              <a:buNone/>
            </a:pPr>
            <a:r>
              <a:rPr lang="en-US" sz="1850" b="1" dirty="0">
                <a:solidFill>
                  <a:srgbClr val="F7FAFC"/>
                </a:solidFill>
              </a:rPr>
              <a:t>Build</a:t>
            </a:r>
            <a:endParaRPr lang="en-US" sz="1850" dirty="0"/>
          </a:p>
        </p:txBody>
      </p:sp>
      <p:sp>
        <p:nvSpPr>
          <p:cNvPr id="26" name="Text 21"/>
          <p:cNvSpPr/>
          <p:nvPr/>
        </p:nvSpPr>
        <p:spPr>
          <a:xfrm>
            <a:off x="5212080" y="4480560"/>
            <a:ext cx="1371600" cy="384048"/>
          </a:xfrm>
          <a:prstGeom prst="rect">
            <a:avLst/>
          </a:prstGeom>
          <a:noFill/>
          <a:ln/>
        </p:spPr>
        <p:txBody>
          <a:bodyPr wrap="square" lIns="0" tIns="0" rIns="0" bIns="0" rtlCol="0" anchor="ctr">
            <a:normAutofit/>
          </a:bodyPr>
          <a:lstStyle/>
          <a:p>
            <a:pPr marL="0" indent="0" algn="ctr">
              <a:buNone/>
            </a:pPr>
            <a:r>
              <a:rPr lang="en-US" sz="1260" dirty="0">
                <a:solidFill>
                  <a:srgbClr val="D6E0EA"/>
                </a:solidFill>
              </a:rPr>
              <a:t>Ask Codex to edit files</a:t>
            </a:r>
            <a:endParaRPr lang="en-US" sz="1260" dirty="0"/>
          </a:p>
        </p:txBody>
      </p:sp>
      <p:sp>
        <p:nvSpPr>
          <p:cNvPr id="27" name="Shape 22"/>
          <p:cNvSpPr/>
          <p:nvPr/>
        </p:nvSpPr>
        <p:spPr>
          <a:xfrm>
            <a:off x="7132320" y="2057400"/>
            <a:ext cx="1828800" cy="3063240"/>
          </a:xfrm>
          <a:prstGeom prst="roundRect">
            <a:avLst>
              <a:gd name="adj" fmla="val 4000"/>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28" name="Shape 23"/>
          <p:cNvSpPr/>
          <p:nvPr/>
        </p:nvSpPr>
        <p:spPr>
          <a:xfrm>
            <a:off x="7726680" y="2359152"/>
            <a:ext cx="640080" cy="640080"/>
          </a:xfrm>
          <a:prstGeom prst="ellipse">
            <a:avLst/>
          </a:prstGeom>
          <a:solidFill>
            <a:srgbClr val="A3E635">
              <a:alpha val="82000"/>
            </a:srgbClr>
          </a:solidFill>
          <a:ln w="12700">
            <a:solidFill>
              <a:srgbClr val="A3E635">
                <a:alpha val="65000"/>
              </a:srgbClr>
            </a:solidFill>
            <a:prstDash val="solid"/>
          </a:ln>
        </p:spPr>
        <p:txBody>
          <a:bodyPr/>
          <a:lstStyle/>
          <a:p>
            <a:endParaRPr lang="en-US"/>
          </a:p>
        </p:txBody>
      </p:sp>
      <p:sp>
        <p:nvSpPr>
          <p:cNvPr id="29" name="Text 24"/>
          <p:cNvSpPr/>
          <p:nvPr/>
        </p:nvSpPr>
        <p:spPr>
          <a:xfrm>
            <a:off x="7726680" y="2514600"/>
            <a:ext cx="640080" cy="219456"/>
          </a:xfrm>
          <a:prstGeom prst="rect">
            <a:avLst/>
          </a:prstGeom>
          <a:noFill/>
          <a:ln/>
        </p:spPr>
        <p:txBody>
          <a:bodyPr wrap="square" lIns="0" tIns="0" rIns="0" bIns="0" rtlCol="0" anchor="ctr"/>
          <a:lstStyle/>
          <a:p>
            <a:pPr marL="0" indent="0" algn="ctr">
              <a:buNone/>
            </a:pPr>
            <a:r>
              <a:rPr lang="en-US" sz="1380" b="1" dirty="0">
                <a:solidFill>
                  <a:srgbClr val="F7FAFC"/>
                </a:solidFill>
              </a:rPr>
              <a:t>4</a:t>
            </a:r>
            <a:endParaRPr lang="en-US" sz="1380" dirty="0"/>
          </a:p>
        </p:txBody>
      </p:sp>
      <p:pic>
        <p:nvPicPr>
          <p:cNvPr id="3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18120" y="3273552"/>
            <a:ext cx="438912" cy="438912"/>
          </a:xfrm>
          <a:prstGeom prst="rect">
            <a:avLst/>
          </a:prstGeom>
        </p:spPr>
      </p:pic>
      <p:sp>
        <p:nvSpPr>
          <p:cNvPr id="31" name="Text 25"/>
          <p:cNvSpPr/>
          <p:nvPr/>
        </p:nvSpPr>
        <p:spPr>
          <a:xfrm>
            <a:off x="7360920" y="3977640"/>
            <a:ext cx="1371600" cy="274320"/>
          </a:xfrm>
          <a:prstGeom prst="rect">
            <a:avLst/>
          </a:prstGeom>
          <a:noFill/>
          <a:ln/>
        </p:spPr>
        <p:txBody>
          <a:bodyPr wrap="square" lIns="0" tIns="0" rIns="0" bIns="0" rtlCol="0" anchor="ctr">
            <a:normAutofit lnSpcReduction="10000"/>
          </a:bodyPr>
          <a:lstStyle/>
          <a:p>
            <a:pPr marL="0" indent="0" algn="ctr">
              <a:buNone/>
            </a:pPr>
            <a:r>
              <a:rPr lang="en-US" sz="1850" b="1" dirty="0">
                <a:solidFill>
                  <a:srgbClr val="F7FAFC"/>
                </a:solidFill>
              </a:rPr>
              <a:t>Commit</a:t>
            </a:r>
            <a:endParaRPr lang="en-US" sz="1850" dirty="0"/>
          </a:p>
        </p:txBody>
      </p:sp>
      <p:sp>
        <p:nvSpPr>
          <p:cNvPr id="32" name="Text 26"/>
          <p:cNvSpPr/>
          <p:nvPr/>
        </p:nvSpPr>
        <p:spPr>
          <a:xfrm>
            <a:off x="7360920" y="4480560"/>
            <a:ext cx="1371600" cy="384048"/>
          </a:xfrm>
          <a:prstGeom prst="rect">
            <a:avLst/>
          </a:prstGeom>
          <a:noFill/>
          <a:ln/>
        </p:spPr>
        <p:txBody>
          <a:bodyPr wrap="square" lIns="0" tIns="0" rIns="0" bIns="0" rtlCol="0" anchor="ctr">
            <a:normAutofit/>
          </a:bodyPr>
          <a:lstStyle/>
          <a:p>
            <a:pPr marL="0" indent="0" algn="ctr">
              <a:buNone/>
            </a:pPr>
            <a:r>
              <a:rPr lang="en-US" sz="1260" dirty="0">
                <a:solidFill>
                  <a:srgbClr val="D6E0EA"/>
                </a:solidFill>
              </a:rPr>
              <a:t>Save a checkpoint</a:t>
            </a:r>
            <a:endParaRPr lang="en-US" sz="1260" dirty="0"/>
          </a:p>
        </p:txBody>
      </p:sp>
      <p:sp>
        <p:nvSpPr>
          <p:cNvPr id="33" name="Shape 27"/>
          <p:cNvSpPr/>
          <p:nvPr/>
        </p:nvSpPr>
        <p:spPr>
          <a:xfrm>
            <a:off x="9281160" y="2057400"/>
            <a:ext cx="1828800" cy="3063240"/>
          </a:xfrm>
          <a:prstGeom prst="roundRect">
            <a:avLst>
              <a:gd name="adj" fmla="val 4000"/>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34" name="Shape 28"/>
          <p:cNvSpPr/>
          <p:nvPr/>
        </p:nvSpPr>
        <p:spPr>
          <a:xfrm>
            <a:off x="9875520" y="2359152"/>
            <a:ext cx="640080" cy="640080"/>
          </a:xfrm>
          <a:prstGeom prst="ellipse">
            <a:avLst/>
          </a:prstGeom>
          <a:solidFill>
            <a:srgbClr val="FB7185">
              <a:alpha val="82000"/>
            </a:srgbClr>
          </a:solidFill>
          <a:ln w="12700">
            <a:solidFill>
              <a:srgbClr val="FB7185">
                <a:alpha val="65000"/>
              </a:srgbClr>
            </a:solidFill>
            <a:prstDash val="solid"/>
          </a:ln>
        </p:spPr>
        <p:txBody>
          <a:bodyPr/>
          <a:lstStyle/>
          <a:p>
            <a:endParaRPr lang="en-US"/>
          </a:p>
        </p:txBody>
      </p:sp>
      <p:sp>
        <p:nvSpPr>
          <p:cNvPr id="35" name="Text 29"/>
          <p:cNvSpPr/>
          <p:nvPr/>
        </p:nvSpPr>
        <p:spPr>
          <a:xfrm>
            <a:off x="9875520" y="2514600"/>
            <a:ext cx="640080" cy="219456"/>
          </a:xfrm>
          <a:prstGeom prst="rect">
            <a:avLst/>
          </a:prstGeom>
          <a:noFill/>
          <a:ln/>
        </p:spPr>
        <p:txBody>
          <a:bodyPr wrap="square" lIns="0" tIns="0" rIns="0" bIns="0" rtlCol="0" anchor="ctr"/>
          <a:lstStyle/>
          <a:p>
            <a:pPr marL="0" indent="0" algn="ctr">
              <a:buNone/>
            </a:pPr>
            <a:r>
              <a:rPr lang="en-US" sz="1380" b="1" dirty="0">
                <a:solidFill>
                  <a:srgbClr val="F7FAFC"/>
                </a:solidFill>
              </a:rPr>
              <a:t>5</a:t>
            </a:r>
            <a:endParaRPr lang="en-US" sz="1380" dirty="0"/>
          </a:p>
        </p:txBody>
      </p:sp>
      <p:pic>
        <p:nvPicPr>
          <p:cNvPr id="3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966960" y="3273552"/>
            <a:ext cx="438912" cy="438912"/>
          </a:xfrm>
          <a:prstGeom prst="rect">
            <a:avLst/>
          </a:prstGeom>
        </p:spPr>
      </p:pic>
      <p:sp>
        <p:nvSpPr>
          <p:cNvPr id="37" name="Text 30"/>
          <p:cNvSpPr/>
          <p:nvPr/>
        </p:nvSpPr>
        <p:spPr>
          <a:xfrm>
            <a:off x="9509760" y="3977640"/>
            <a:ext cx="1371600" cy="274320"/>
          </a:xfrm>
          <a:prstGeom prst="rect">
            <a:avLst/>
          </a:prstGeom>
          <a:noFill/>
          <a:ln/>
        </p:spPr>
        <p:txBody>
          <a:bodyPr wrap="square" lIns="0" tIns="0" rIns="0" bIns="0" rtlCol="0" anchor="ctr">
            <a:normAutofit lnSpcReduction="10000"/>
          </a:bodyPr>
          <a:lstStyle/>
          <a:p>
            <a:pPr marL="0" indent="0" algn="ctr">
              <a:buNone/>
            </a:pPr>
            <a:r>
              <a:rPr lang="en-US" sz="1850" b="1" dirty="0">
                <a:solidFill>
                  <a:srgbClr val="F7FAFC"/>
                </a:solidFill>
              </a:rPr>
              <a:t>Push</a:t>
            </a:r>
            <a:endParaRPr lang="en-US" sz="1850" dirty="0"/>
          </a:p>
        </p:txBody>
      </p:sp>
      <p:sp>
        <p:nvSpPr>
          <p:cNvPr id="38" name="Text 31"/>
          <p:cNvSpPr/>
          <p:nvPr/>
        </p:nvSpPr>
        <p:spPr>
          <a:xfrm>
            <a:off x="9509760" y="4480560"/>
            <a:ext cx="1371600" cy="384048"/>
          </a:xfrm>
          <a:prstGeom prst="rect">
            <a:avLst/>
          </a:prstGeom>
          <a:noFill/>
          <a:ln/>
        </p:spPr>
        <p:txBody>
          <a:bodyPr wrap="square" lIns="0" tIns="0" rIns="0" bIns="0" rtlCol="0" anchor="ctr">
            <a:normAutofit/>
          </a:bodyPr>
          <a:lstStyle/>
          <a:p>
            <a:pPr marL="0" indent="0" algn="ctr">
              <a:buNone/>
            </a:pPr>
            <a:r>
              <a:rPr lang="en-US" sz="1260" dirty="0">
                <a:solidFill>
                  <a:srgbClr val="D6E0EA"/>
                </a:solidFill>
              </a:rPr>
              <a:t>Upload back to GitHub</a:t>
            </a:r>
            <a:endParaRPr lang="en-US" sz="1260" dirty="0"/>
          </a:p>
        </p:txBody>
      </p:sp>
      <p:sp>
        <p:nvSpPr>
          <p:cNvPr id="39" name="Shape 32"/>
          <p:cNvSpPr/>
          <p:nvPr/>
        </p:nvSpPr>
        <p:spPr>
          <a:xfrm>
            <a:off x="2011680" y="5724144"/>
            <a:ext cx="8183880" cy="402336"/>
          </a:xfrm>
          <a:prstGeom prst="roundRect">
            <a:avLst>
              <a:gd name="adj" fmla="val 11364"/>
            </a:avLst>
          </a:prstGeom>
          <a:solidFill>
            <a:srgbClr val="5DE2E7">
              <a:alpha val="12000"/>
            </a:srgbClr>
          </a:solidFill>
          <a:ln w="12700">
            <a:solidFill>
              <a:srgbClr val="5DE2E7">
                <a:alpha val="60000"/>
              </a:srgbClr>
            </a:solidFill>
            <a:prstDash val="solid"/>
          </a:ln>
        </p:spPr>
        <p:txBody>
          <a:bodyPr/>
          <a:lstStyle/>
          <a:p>
            <a:endParaRPr lang="en-US"/>
          </a:p>
        </p:txBody>
      </p:sp>
      <p:sp>
        <p:nvSpPr>
          <p:cNvPr id="40" name="Text 33"/>
          <p:cNvSpPr/>
          <p:nvPr/>
        </p:nvSpPr>
        <p:spPr>
          <a:xfrm>
            <a:off x="2240280" y="5852160"/>
            <a:ext cx="7726680" cy="146304"/>
          </a:xfrm>
          <a:prstGeom prst="rect">
            <a:avLst/>
          </a:prstGeom>
          <a:noFill/>
          <a:ln/>
        </p:spPr>
        <p:txBody>
          <a:bodyPr wrap="square" lIns="0" tIns="0" rIns="0" bIns="0" rtlCol="0" anchor="ctr"/>
          <a:lstStyle/>
          <a:p>
            <a:pPr marL="0" indent="0" algn="ctr">
              <a:buNone/>
            </a:pPr>
            <a:r>
              <a:rPr lang="en-US" sz="1220" b="1" dirty="0">
                <a:solidFill>
                  <a:srgbClr val="5DE2E7"/>
                </a:solidFill>
              </a:rPr>
              <a:t>Simple rule: never let Codex edit important files without a branch and a checkpoint.</a:t>
            </a:r>
            <a:endParaRPr lang="en-US" sz="1220" dirty="0"/>
          </a:p>
        </p:txBody>
      </p:sp>
      <p:sp>
        <p:nvSpPr>
          <p:cNvPr id="41" name="Text 34"/>
          <p:cNvSpPr/>
          <p:nvPr/>
        </p:nvSpPr>
        <p:spPr>
          <a:xfrm>
            <a:off x="5577840" y="6547104"/>
            <a:ext cx="5577840" cy="137160"/>
          </a:xfrm>
          <a:prstGeom prst="rect">
            <a:avLst/>
          </a:prstGeom>
          <a:noFill/>
          <a:ln/>
        </p:spPr>
        <p:txBody>
          <a:bodyPr wrap="square" lIns="0" tIns="0" rIns="0" bIns="0" rtlCol="0" anchor="ctr"/>
          <a:lstStyle/>
          <a:p>
            <a:pPr marL="0" indent="0" algn="r">
              <a:buNone/>
            </a:pPr>
            <a:r>
              <a:rPr lang="en-US" sz="660" i="1" dirty="0">
                <a:solidFill>
                  <a:srgbClr val="6F8093"/>
                </a:solidFill>
                <a:latin typeface="Arial" pitchFamily="34" charset="0"/>
                <a:ea typeface="Arial" pitchFamily="34" charset="-122"/>
                <a:cs typeface="Arial" pitchFamily="34" charset="-120"/>
              </a:rPr>
              <a:t>Suggested insertion: after “Your first Codex workflow”, before the mini-build demo</a:t>
            </a:r>
            <a:endParaRPr lang="en-US" sz="660" dirty="0"/>
          </a:p>
        </p:txBody>
      </p:sp>
      <p:sp>
        <p:nvSpPr>
          <p:cNvPr id="42"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CODEX + REPOSITORY</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Codex works better with a repository</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Do not ask Codex to rebuild from zero every time. Let GitHub carry the project memory.</a:t>
            </a:r>
            <a:endParaRPr lang="en-US" sz="1300" dirty="0"/>
          </a:p>
        </p:txBody>
      </p:sp>
      <p:sp>
        <p:nvSpPr>
          <p:cNvPr id="5" name="Shape 3"/>
          <p:cNvSpPr/>
          <p:nvPr/>
        </p:nvSpPr>
        <p:spPr>
          <a:xfrm>
            <a:off x="2514600" y="3227832"/>
            <a:ext cx="914400" cy="0"/>
          </a:xfrm>
          <a:prstGeom prst="line">
            <a:avLst/>
          </a:prstGeom>
          <a:noFill/>
          <a:ln w="27940">
            <a:solidFill>
              <a:srgbClr val="5DE2E7"/>
            </a:solidFill>
            <a:prstDash val="solid"/>
            <a:headEnd type="none"/>
            <a:tailEnd type="triangle"/>
          </a:ln>
        </p:spPr>
        <p:txBody>
          <a:bodyPr/>
          <a:lstStyle/>
          <a:p>
            <a:endParaRPr lang="en-US"/>
          </a:p>
        </p:txBody>
      </p:sp>
      <p:sp>
        <p:nvSpPr>
          <p:cNvPr id="6" name="Shape 4"/>
          <p:cNvSpPr/>
          <p:nvPr/>
        </p:nvSpPr>
        <p:spPr>
          <a:xfrm>
            <a:off x="5074920" y="3227832"/>
            <a:ext cx="914400" cy="0"/>
          </a:xfrm>
          <a:prstGeom prst="line">
            <a:avLst/>
          </a:prstGeom>
          <a:noFill/>
          <a:ln w="27940">
            <a:solidFill>
              <a:srgbClr val="A78BFA"/>
            </a:solidFill>
            <a:prstDash val="solid"/>
            <a:headEnd type="none"/>
            <a:tailEnd type="triangle"/>
          </a:ln>
        </p:spPr>
        <p:txBody>
          <a:bodyPr/>
          <a:lstStyle/>
          <a:p>
            <a:endParaRPr lang="en-US"/>
          </a:p>
        </p:txBody>
      </p:sp>
      <p:sp>
        <p:nvSpPr>
          <p:cNvPr id="7" name="Shape 5"/>
          <p:cNvSpPr/>
          <p:nvPr/>
        </p:nvSpPr>
        <p:spPr>
          <a:xfrm>
            <a:off x="7635240" y="3227832"/>
            <a:ext cx="914400" cy="0"/>
          </a:xfrm>
          <a:prstGeom prst="line">
            <a:avLst/>
          </a:prstGeom>
          <a:noFill/>
          <a:ln w="27940">
            <a:solidFill>
              <a:srgbClr val="A3E635"/>
            </a:solidFill>
            <a:prstDash val="solid"/>
            <a:headEnd type="none"/>
            <a:tailEnd type="triangle"/>
          </a:ln>
        </p:spPr>
        <p:txBody>
          <a:bodyPr/>
          <a:lstStyle/>
          <a:p>
            <a:endParaRPr lang="en-US"/>
          </a:p>
        </p:txBody>
      </p:sp>
      <p:sp>
        <p:nvSpPr>
          <p:cNvPr id="8" name="Shape 6"/>
          <p:cNvSpPr/>
          <p:nvPr/>
        </p:nvSpPr>
        <p:spPr>
          <a:xfrm>
            <a:off x="6080760" y="4297680"/>
            <a:ext cx="0" cy="594360"/>
          </a:xfrm>
          <a:prstGeom prst="line">
            <a:avLst/>
          </a:prstGeom>
          <a:noFill/>
          <a:ln w="27940">
            <a:solidFill>
              <a:srgbClr val="FBBF24"/>
            </a:solidFill>
            <a:prstDash val="solid"/>
            <a:headEnd type="none"/>
            <a:tailEnd type="triangle"/>
          </a:ln>
        </p:spPr>
        <p:txBody>
          <a:bodyPr/>
          <a:lstStyle/>
          <a:p>
            <a:endParaRPr lang="en-US"/>
          </a:p>
        </p:txBody>
      </p:sp>
      <p:sp>
        <p:nvSpPr>
          <p:cNvPr id="9" name="Shape 7"/>
          <p:cNvSpPr/>
          <p:nvPr/>
        </p:nvSpPr>
        <p:spPr>
          <a:xfrm>
            <a:off x="731520" y="2194560"/>
            <a:ext cx="1965960" cy="2057400"/>
          </a:xfrm>
          <a:prstGeom prst="roundRect">
            <a:avLst>
              <a:gd name="adj" fmla="val 372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0"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44752" y="2487168"/>
            <a:ext cx="411480" cy="411480"/>
          </a:xfrm>
          <a:prstGeom prst="rect">
            <a:avLst/>
          </a:prstGeom>
        </p:spPr>
      </p:pic>
      <p:sp>
        <p:nvSpPr>
          <p:cNvPr id="11" name="Text 8"/>
          <p:cNvSpPr/>
          <p:nvPr/>
        </p:nvSpPr>
        <p:spPr>
          <a:xfrm>
            <a:off x="914400" y="3090672"/>
            <a:ext cx="1600200" cy="256032"/>
          </a:xfrm>
          <a:prstGeom prst="rect">
            <a:avLst/>
          </a:prstGeom>
          <a:noFill/>
          <a:ln/>
        </p:spPr>
        <p:txBody>
          <a:bodyPr wrap="square" lIns="0" tIns="0" rIns="0" bIns="0" rtlCol="0" anchor="ctr">
            <a:normAutofit/>
          </a:bodyPr>
          <a:lstStyle/>
          <a:p>
            <a:pPr marL="0" indent="0" algn="ctr">
              <a:buNone/>
            </a:pPr>
            <a:r>
              <a:rPr lang="en-US" sz="1500" b="1" dirty="0">
                <a:solidFill>
                  <a:srgbClr val="F7FAFC"/>
                </a:solidFill>
              </a:rPr>
              <a:t>GitHub repo</a:t>
            </a:r>
            <a:endParaRPr lang="en-US" sz="1500" dirty="0"/>
          </a:p>
        </p:txBody>
      </p:sp>
      <p:sp>
        <p:nvSpPr>
          <p:cNvPr id="12" name="Text 9"/>
          <p:cNvSpPr/>
          <p:nvPr/>
        </p:nvSpPr>
        <p:spPr>
          <a:xfrm>
            <a:off x="914400" y="3547872"/>
            <a:ext cx="1600200" cy="411480"/>
          </a:xfrm>
          <a:prstGeom prst="rect">
            <a:avLst/>
          </a:prstGeom>
          <a:noFill/>
          <a:ln/>
        </p:spPr>
        <p:txBody>
          <a:bodyPr wrap="square" lIns="0" tIns="0" rIns="0" bIns="0" rtlCol="0" anchor="ctr">
            <a:normAutofit/>
          </a:bodyPr>
          <a:lstStyle/>
          <a:p>
            <a:pPr marL="0" indent="0" algn="ctr">
              <a:buNone/>
            </a:pPr>
            <a:r>
              <a:rPr lang="en-US" sz="1150" dirty="0">
                <a:solidFill>
                  <a:srgbClr val="D6E0EA"/>
                </a:solidFill>
              </a:rPr>
              <a:t>Existing files, docs, sample data</a:t>
            </a:r>
            <a:endParaRPr lang="en-US" sz="1150" dirty="0"/>
          </a:p>
        </p:txBody>
      </p:sp>
      <p:sp>
        <p:nvSpPr>
          <p:cNvPr id="13" name="Shape 10"/>
          <p:cNvSpPr/>
          <p:nvPr/>
        </p:nvSpPr>
        <p:spPr>
          <a:xfrm>
            <a:off x="3291840" y="2194560"/>
            <a:ext cx="1965960" cy="2057400"/>
          </a:xfrm>
          <a:prstGeom prst="roundRect">
            <a:avLst>
              <a:gd name="adj" fmla="val 372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05072" y="2487168"/>
            <a:ext cx="411480" cy="411480"/>
          </a:xfrm>
          <a:prstGeom prst="rect">
            <a:avLst/>
          </a:prstGeom>
        </p:spPr>
      </p:pic>
      <p:sp>
        <p:nvSpPr>
          <p:cNvPr id="15" name="Text 11"/>
          <p:cNvSpPr/>
          <p:nvPr/>
        </p:nvSpPr>
        <p:spPr>
          <a:xfrm>
            <a:off x="3474720" y="3090672"/>
            <a:ext cx="1600200" cy="256032"/>
          </a:xfrm>
          <a:prstGeom prst="rect">
            <a:avLst/>
          </a:prstGeom>
          <a:noFill/>
          <a:ln/>
        </p:spPr>
        <p:txBody>
          <a:bodyPr wrap="square" lIns="0" tIns="0" rIns="0" bIns="0" rtlCol="0" anchor="ctr">
            <a:normAutofit/>
          </a:bodyPr>
          <a:lstStyle/>
          <a:p>
            <a:pPr marL="0" indent="0" algn="ctr">
              <a:buNone/>
            </a:pPr>
            <a:r>
              <a:rPr lang="en-US" sz="1500" b="1" dirty="0">
                <a:solidFill>
                  <a:srgbClr val="F7FAFC"/>
                </a:solidFill>
              </a:rPr>
              <a:t>Codex task</a:t>
            </a:r>
            <a:endParaRPr lang="en-US" sz="1500" dirty="0"/>
          </a:p>
        </p:txBody>
      </p:sp>
      <p:sp>
        <p:nvSpPr>
          <p:cNvPr id="16" name="Text 12"/>
          <p:cNvSpPr/>
          <p:nvPr/>
        </p:nvSpPr>
        <p:spPr>
          <a:xfrm>
            <a:off x="3474720" y="3547872"/>
            <a:ext cx="1600200" cy="411480"/>
          </a:xfrm>
          <a:prstGeom prst="rect">
            <a:avLst/>
          </a:prstGeom>
          <a:noFill/>
          <a:ln/>
        </p:spPr>
        <p:txBody>
          <a:bodyPr wrap="square" lIns="0" tIns="0" rIns="0" bIns="0" rtlCol="0" anchor="ctr">
            <a:normAutofit/>
          </a:bodyPr>
          <a:lstStyle/>
          <a:p>
            <a:pPr marL="0" indent="0" algn="ctr">
              <a:buNone/>
            </a:pPr>
            <a:r>
              <a:rPr lang="en-US" sz="1150" dirty="0">
                <a:solidFill>
                  <a:srgbClr val="D6E0EA"/>
                </a:solidFill>
              </a:rPr>
              <a:t>Reads context and edits files</a:t>
            </a:r>
            <a:endParaRPr lang="en-US" sz="1150" dirty="0"/>
          </a:p>
        </p:txBody>
      </p:sp>
      <p:sp>
        <p:nvSpPr>
          <p:cNvPr id="17" name="Shape 13"/>
          <p:cNvSpPr/>
          <p:nvPr/>
        </p:nvSpPr>
        <p:spPr>
          <a:xfrm>
            <a:off x="5852160" y="2194560"/>
            <a:ext cx="1965960" cy="2057400"/>
          </a:xfrm>
          <a:prstGeom prst="roundRect">
            <a:avLst>
              <a:gd name="adj" fmla="val 372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65392" y="2487168"/>
            <a:ext cx="411480" cy="411480"/>
          </a:xfrm>
          <a:prstGeom prst="rect">
            <a:avLst/>
          </a:prstGeom>
        </p:spPr>
      </p:pic>
      <p:sp>
        <p:nvSpPr>
          <p:cNvPr id="19" name="Text 14"/>
          <p:cNvSpPr/>
          <p:nvPr/>
        </p:nvSpPr>
        <p:spPr>
          <a:xfrm>
            <a:off x="6035040" y="3090672"/>
            <a:ext cx="1600200" cy="256032"/>
          </a:xfrm>
          <a:prstGeom prst="rect">
            <a:avLst/>
          </a:prstGeom>
          <a:noFill/>
          <a:ln/>
        </p:spPr>
        <p:txBody>
          <a:bodyPr wrap="square" lIns="0" tIns="0" rIns="0" bIns="0" rtlCol="0" anchor="ctr">
            <a:normAutofit/>
          </a:bodyPr>
          <a:lstStyle/>
          <a:p>
            <a:pPr marL="0" indent="0" algn="ctr">
              <a:buNone/>
            </a:pPr>
            <a:r>
              <a:rPr lang="en-US" sz="1500" b="1" dirty="0">
                <a:solidFill>
                  <a:srgbClr val="F7FAFC"/>
                </a:solidFill>
              </a:rPr>
              <a:t>Review diff</a:t>
            </a:r>
            <a:endParaRPr lang="en-US" sz="1500" dirty="0"/>
          </a:p>
        </p:txBody>
      </p:sp>
      <p:sp>
        <p:nvSpPr>
          <p:cNvPr id="20" name="Text 15"/>
          <p:cNvSpPr/>
          <p:nvPr/>
        </p:nvSpPr>
        <p:spPr>
          <a:xfrm>
            <a:off x="6035040" y="3547872"/>
            <a:ext cx="1600200" cy="411480"/>
          </a:xfrm>
          <a:prstGeom prst="rect">
            <a:avLst/>
          </a:prstGeom>
          <a:noFill/>
          <a:ln/>
        </p:spPr>
        <p:txBody>
          <a:bodyPr wrap="square" lIns="0" tIns="0" rIns="0" bIns="0" rtlCol="0" anchor="ctr">
            <a:normAutofit/>
          </a:bodyPr>
          <a:lstStyle/>
          <a:p>
            <a:pPr marL="0" indent="0" algn="ctr">
              <a:buNone/>
            </a:pPr>
            <a:r>
              <a:rPr lang="en-US" sz="1150" dirty="0">
                <a:solidFill>
                  <a:srgbClr val="D6E0EA"/>
                </a:solidFill>
              </a:rPr>
              <a:t>Check what changed before merging</a:t>
            </a:r>
            <a:endParaRPr lang="en-US" sz="1150" dirty="0"/>
          </a:p>
        </p:txBody>
      </p:sp>
      <p:sp>
        <p:nvSpPr>
          <p:cNvPr id="21" name="Shape 16"/>
          <p:cNvSpPr/>
          <p:nvPr/>
        </p:nvSpPr>
        <p:spPr>
          <a:xfrm>
            <a:off x="8412480" y="2194560"/>
            <a:ext cx="1965960" cy="2057400"/>
          </a:xfrm>
          <a:prstGeom prst="roundRect">
            <a:avLst>
              <a:gd name="adj" fmla="val 372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25712" y="2487168"/>
            <a:ext cx="411480" cy="411480"/>
          </a:xfrm>
          <a:prstGeom prst="rect">
            <a:avLst/>
          </a:prstGeom>
        </p:spPr>
      </p:pic>
      <p:sp>
        <p:nvSpPr>
          <p:cNvPr id="23" name="Text 17"/>
          <p:cNvSpPr/>
          <p:nvPr/>
        </p:nvSpPr>
        <p:spPr>
          <a:xfrm>
            <a:off x="8595360" y="3090672"/>
            <a:ext cx="1600200" cy="256032"/>
          </a:xfrm>
          <a:prstGeom prst="rect">
            <a:avLst/>
          </a:prstGeom>
          <a:noFill/>
          <a:ln/>
        </p:spPr>
        <p:txBody>
          <a:bodyPr wrap="square" lIns="0" tIns="0" rIns="0" bIns="0" rtlCol="0" anchor="ctr">
            <a:normAutofit/>
          </a:bodyPr>
          <a:lstStyle/>
          <a:p>
            <a:pPr marL="0" indent="0" algn="ctr">
              <a:buNone/>
            </a:pPr>
            <a:r>
              <a:rPr lang="en-US" sz="1500" b="1" dirty="0">
                <a:solidFill>
                  <a:srgbClr val="F7FAFC"/>
                </a:solidFill>
              </a:rPr>
              <a:t>Pull request</a:t>
            </a:r>
            <a:endParaRPr lang="en-US" sz="1500" dirty="0"/>
          </a:p>
        </p:txBody>
      </p:sp>
      <p:sp>
        <p:nvSpPr>
          <p:cNvPr id="24" name="Text 18"/>
          <p:cNvSpPr/>
          <p:nvPr/>
        </p:nvSpPr>
        <p:spPr>
          <a:xfrm>
            <a:off x="8595360" y="3547872"/>
            <a:ext cx="1600200" cy="411480"/>
          </a:xfrm>
          <a:prstGeom prst="rect">
            <a:avLst/>
          </a:prstGeom>
          <a:noFill/>
          <a:ln/>
        </p:spPr>
        <p:txBody>
          <a:bodyPr wrap="square" lIns="0" tIns="0" rIns="0" bIns="0" rtlCol="0" anchor="ctr">
            <a:normAutofit/>
          </a:bodyPr>
          <a:lstStyle/>
          <a:p>
            <a:pPr marL="0" indent="0" algn="ctr">
              <a:buNone/>
            </a:pPr>
            <a:r>
              <a:rPr lang="en-US" sz="1150" dirty="0">
                <a:solidFill>
                  <a:srgbClr val="D6E0EA"/>
                </a:solidFill>
              </a:rPr>
              <a:t>Team review and approve</a:t>
            </a:r>
            <a:endParaRPr lang="en-US" sz="1150" dirty="0"/>
          </a:p>
        </p:txBody>
      </p:sp>
      <p:sp>
        <p:nvSpPr>
          <p:cNvPr id="25" name="Shape 19"/>
          <p:cNvSpPr/>
          <p:nvPr/>
        </p:nvSpPr>
        <p:spPr>
          <a:xfrm>
            <a:off x="4160520" y="4846320"/>
            <a:ext cx="3886200" cy="731520"/>
          </a:xfrm>
          <a:prstGeom prst="roundRect">
            <a:avLst>
              <a:gd name="adj" fmla="val 10000"/>
            </a:avLst>
          </a:prstGeom>
          <a:solidFill>
            <a:srgbClr val="0B1727"/>
          </a:solidFill>
          <a:ln w="10160">
            <a:solidFill>
              <a:srgbClr val="FBBF24"/>
            </a:solidFill>
            <a:prstDash val="solid"/>
          </a:ln>
        </p:spPr>
        <p:txBody>
          <a:bodyPr/>
          <a:lstStyle/>
          <a:p>
            <a:endParaRPr lang="en-US"/>
          </a:p>
        </p:txBody>
      </p:sp>
      <p:pic>
        <p:nvPicPr>
          <p:cNvPr id="2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434840" y="5029200"/>
            <a:ext cx="246888" cy="246888"/>
          </a:xfrm>
          <a:prstGeom prst="rect">
            <a:avLst/>
          </a:prstGeom>
        </p:spPr>
      </p:pic>
      <p:sp>
        <p:nvSpPr>
          <p:cNvPr id="27" name="Text 20"/>
          <p:cNvSpPr/>
          <p:nvPr/>
        </p:nvSpPr>
        <p:spPr>
          <a:xfrm>
            <a:off x="4828032" y="5029200"/>
            <a:ext cx="2724912" cy="201168"/>
          </a:xfrm>
          <a:prstGeom prst="rect">
            <a:avLst/>
          </a:prstGeom>
          <a:noFill/>
          <a:ln/>
        </p:spPr>
        <p:txBody>
          <a:bodyPr wrap="square" lIns="0" tIns="0" rIns="0" bIns="0" rtlCol="0" anchor="ctr">
            <a:normAutofit fontScale="62500" lnSpcReduction="20000"/>
          </a:bodyPr>
          <a:lstStyle/>
          <a:p>
            <a:pPr marL="0" indent="0" algn="ctr">
              <a:buNone/>
            </a:pPr>
            <a:r>
              <a:rPr lang="en-US" sz="1260" b="1" dirty="0">
                <a:solidFill>
                  <a:srgbClr val="FBBF24"/>
                </a:solidFill>
              </a:rPr>
              <a:t>Every approved change becomes reusable project history.</a:t>
            </a:r>
            <a:endParaRPr lang="en-US" sz="1260" dirty="0"/>
          </a:p>
        </p:txBody>
      </p:sp>
      <p:sp>
        <p:nvSpPr>
          <p:cNvPr id="28" name="Shape 21"/>
          <p:cNvSpPr/>
          <p:nvPr/>
        </p:nvSpPr>
        <p:spPr>
          <a:xfrm>
            <a:off x="786384" y="5806440"/>
            <a:ext cx="10561320" cy="320040"/>
          </a:xfrm>
          <a:prstGeom prst="roundRect">
            <a:avLst>
              <a:gd name="adj" fmla="val 22857"/>
            </a:avLst>
          </a:prstGeom>
          <a:solidFill>
            <a:srgbClr val="5DE2E7">
              <a:alpha val="12000"/>
            </a:srgbClr>
          </a:solidFill>
          <a:ln w="10160">
            <a:solidFill>
              <a:srgbClr val="5DE2E7">
                <a:alpha val="55000"/>
              </a:srgbClr>
            </a:solidFill>
            <a:prstDash val="solid"/>
          </a:ln>
        </p:spPr>
        <p:txBody>
          <a:bodyPr/>
          <a:lstStyle/>
          <a:p>
            <a:endParaRPr lang="en-US"/>
          </a:p>
        </p:txBody>
      </p:sp>
      <p:sp>
        <p:nvSpPr>
          <p:cNvPr id="29" name="Text 22"/>
          <p:cNvSpPr/>
          <p:nvPr/>
        </p:nvSpPr>
        <p:spPr>
          <a:xfrm>
            <a:off x="1097280" y="5897880"/>
            <a:ext cx="9921240" cy="118872"/>
          </a:xfrm>
          <a:prstGeom prst="rect">
            <a:avLst/>
          </a:prstGeom>
          <a:noFill/>
          <a:ln/>
        </p:spPr>
        <p:txBody>
          <a:bodyPr wrap="square" lIns="0" tIns="0" rIns="0" bIns="0" rtlCol="0" anchor="ctr"/>
          <a:lstStyle/>
          <a:p>
            <a:pPr marL="0" indent="0" algn="ctr">
              <a:buNone/>
            </a:pPr>
            <a:r>
              <a:rPr lang="en-US" sz="1050" b="1" dirty="0">
                <a:solidFill>
                  <a:srgbClr val="5DE2E7"/>
                </a:solidFill>
              </a:rPr>
              <a:t>Repository = files + instructions + examples + change history.</a:t>
            </a:r>
            <a:endParaRPr lang="en-US" sz="1050" dirty="0"/>
          </a:p>
        </p:txBody>
      </p:sp>
      <p:sp>
        <p:nvSpPr>
          <p:cNvPr id="30" name="Text 23"/>
          <p:cNvSpPr/>
          <p:nvPr/>
        </p:nvSpPr>
        <p:spPr>
          <a:xfrm>
            <a:off x="5577840" y="6547104"/>
            <a:ext cx="5577840" cy="137160"/>
          </a:xfrm>
          <a:prstGeom prst="rect">
            <a:avLst/>
          </a:prstGeom>
          <a:noFill/>
          <a:ln/>
        </p:spPr>
        <p:txBody>
          <a:bodyPr wrap="square" lIns="0" tIns="0" rIns="0" bIns="0" rtlCol="0" anchor="ctr"/>
          <a:lstStyle/>
          <a:p>
            <a:pPr marL="0" indent="0" algn="r">
              <a:buNone/>
            </a:pPr>
            <a:r>
              <a:rPr lang="en-US" sz="660" i="1" dirty="0">
                <a:solidFill>
                  <a:srgbClr val="6F8093"/>
                </a:solidFill>
                <a:latin typeface="Arial" pitchFamily="34" charset="0"/>
                <a:ea typeface="Arial" pitchFamily="34" charset="-122"/>
                <a:cs typeface="Arial" pitchFamily="34" charset="-120"/>
              </a:rPr>
              <a:t>References: OpenAI Codex overview and GitHub code review docs</a:t>
            </a:r>
            <a:endParaRPr lang="en-US" sz="660" dirty="0"/>
          </a:p>
        </p:txBody>
      </p:sp>
      <p:sp>
        <p:nvSpPr>
          <p:cNvPr id="31"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SKILLS FROM GITHUB</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Installing reusable Codex skills safely</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Treat GitHub skills like a reusable operating procedure plus helper scripts. Review first, then install.</a:t>
            </a:r>
            <a:endParaRPr lang="en-US" sz="1300" dirty="0"/>
          </a:p>
        </p:txBody>
      </p:sp>
      <p:sp>
        <p:nvSpPr>
          <p:cNvPr id="5" name="Shape 3"/>
          <p:cNvSpPr/>
          <p:nvPr/>
        </p:nvSpPr>
        <p:spPr>
          <a:xfrm>
            <a:off x="658368" y="1664208"/>
            <a:ext cx="5166360" cy="4526280"/>
          </a:xfrm>
          <a:prstGeom prst="roundRect">
            <a:avLst>
              <a:gd name="adj" fmla="val 1616"/>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6" name="Text 4"/>
          <p:cNvSpPr/>
          <p:nvPr/>
        </p:nvSpPr>
        <p:spPr>
          <a:xfrm>
            <a:off x="969264" y="1938528"/>
            <a:ext cx="2560320" cy="274320"/>
          </a:xfrm>
          <a:prstGeom prst="rect">
            <a:avLst/>
          </a:prstGeom>
          <a:noFill/>
          <a:ln/>
        </p:spPr>
        <p:txBody>
          <a:bodyPr wrap="square" lIns="0" tIns="0" rIns="0" bIns="0" rtlCol="0" anchor="ctr"/>
          <a:lstStyle/>
          <a:p>
            <a:pPr marL="0" indent="0">
              <a:buNone/>
            </a:pPr>
            <a:r>
              <a:rPr lang="en-US" sz="1800" b="1" dirty="0">
                <a:solidFill>
                  <a:srgbClr val="5DE2E7"/>
                </a:solidFill>
              </a:rPr>
              <a:t>Beginner install flow</a:t>
            </a:r>
            <a:endParaRPr lang="en-US" sz="1800" dirty="0"/>
          </a:p>
        </p:txBody>
      </p:sp>
      <p:sp>
        <p:nvSpPr>
          <p:cNvPr id="7" name="Shape 5"/>
          <p:cNvSpPr/>
          <p:nvPr/>
        </p:nvSpPr>
        <p:spPr>
          <a:xfrm>
            <a:off x="1005840" y="2505456"/>
            <a:ext cx="283464" cy="283464"/>
          </a:xfrm>
          <a:prstGeom prst="ellipse">
            <a:avLst/>
          </a:prstGeom>
          <a:solidFill>
            <a:srgbClr val="5DE2E7">
              <a:alpha val="80000"/>
            </a:srgbClr>
          </a:solidFill>
          <a:ln w="12700">
            <a:solidFill>
              <a:srgbClr val="5DE2E7">
                <a:alpha val="65000"/>
              </a:srgbClr>
            </a:solidFill>
            <a:prstDash val="solid"/>
          </a:ln>
        </p:spPr>
        <p:txBody>
          <a:bodyPr/>
          <a:lstStyle/>
          <a:p>
            <a:endParaRPr lang="en-US"/>
          </a:p>
        </p:txBody>
      </p:sp>
      <p:sp>
        <p:nvSpPr>
          <p:cNvPr id="8" name="Text 6"/>
          <p:cNvSpPr/>
          <p:nvPr/>
        </p:nvSpPr>
        <p:spPr>
          <a:xfrm>
            <a:off x="1005840" y="2574036"/>
            <a:ext cx="283464" cy="91440"/>
          </a:xfrm>
          <a:prstGeom prst="rect">
            <a:avLst/>
          </a:prstGeom>
          <a:noFill/>
          <a:ln/>
        </p:spPr>
        <p:txBody>
          <a:bodyPr wrap="square" lIns="0" tIns="0" rIns="0" bIns="0" rtlCol="0" anchor="ctr"/>
          <a:lstStyle/>
          <a:p>
            <a:pPr marL="0" indent="0" algn="ctr">
              <a:buNone/>
            </a:pPr>
            <a:r>
              <a:rPr lang="en-US" sz="780" b="1" dirty="0">
                <a:solidFill>
                  <a:srgbClr val="F7FAFC"/>
                </a:solidFill>
              </a:rPr>
              <a:t>1</a:t>
            </a:r>
            <a:endParaRPr lang="en-US" sz="780" dirty="0"/>
          </a:p>
        </p:txBody>
      </p:sp>
      <p:sp>
        <p:nvSpPr>
          <p:cNvPr id="9" name="Text 7"/>
          <p:cNvSpPr/>
          <p:nvPr/>
        </p:nvSpPr>
        <p:spPr>
          <a:xfrm>
            <a:off x="1426464" y="2487168"/>
            <a:ext cx="2057400" cy="182880"/>
          </a:xfrm>
          <a:prstGeom prst="rect">
            <a:avLst/>
          </a:prstGeom>
          <a:noFill/>
          <a:ln/>
        </p:spPr>
        <p:txBody>
          <a:bodyPr wrap="square" lIns="0" tIns="0" rIns="0" bIns="0" rtlCol="0" anchor="ctr"/>
          <a:lstStyle/>
          <a:p>
            <a:pPr marL="0" indent="0">
              <a:buNone/>
            </a:pPr>
            <a:r>
              <a:rPr lang="en-US" sz="1220" b="1" dirty="0">
                <a:solidFill>
                  <a:srgbClr val="F7FAFC"/>
                </a:solidFill>
              </a:rPr>
              <a:t>Find the GitHub repo</a:t>
            </a:r>
            <a:endParaRPr lang="en-US" sz="1220" dirty="0"/>
          </a:p>
        </p:txBody>
      </p:sp>
      <p:sp>
        <p:nvSpPr>
          <p:cNvPr id="10" name="Text 8"/>
          <p:cNvSpPr/>
          <p:nvPr/>
        </p:nvSpPr>
        <p:spPr>
          <a:xfrm>
            <a:off x="3621024" y="2487168"/>
            <a:ext cx="1874520" cy="219456"/>
          </a:xfrm>
          <a:prstGeom prst="rect">
            <a:avLst/>
          </a:prstGeom>
          <a:noFill/>
          <a:ln/>
        </p:spPr>
        <p:txBody>
          <a:bodyPr wrap="square" lIns="0" tIns="0" rIns="0" bIns="0" rtlCol="0" anchor="ctr">
            <a:normAutofit fontScale="85000" lnSpcReduction="20000"/>
          </a:bodyPr>
          <a:lstStyle/>
          <a:p>
            <a:pPr marL="0" indent="0">
              <a:buNone/>
            </a:pPr>
            <a:r>
              <a:rPr lang="en-US" sz="1050" dirty="0">
                <a:solidFill>
                  <a:srgbClr val="D6E0EA"/>
                </a:solidFill>
              </a:rPr>
              <a:t>Confirm owner, purpose and last update.</a:t>
            </a:r>
            <a:endParaRPr lang="en-US" sz="1050" dirty="0"/>
          </a:p>
        </p:txBody>
      </p:sp>
      <p:sp>
        <p:nvSpPr>
          <p:cNvPr id="11" name="Shape 9"/>
          <p:cNvSpPr/>
          <p:nvPr/>
        </p:nvSpPr>
        <p:spPr>
          <a:xfrm>
            <a:off x="1005840" y="3145536"/>
            <a:ext cx="283464" cy="283464"/>
          </a:xfrm>
          <a:prstGeom prst="ellipse">
            <a:avLst/>
          </a:prstGeom>
          <a:solidFill>
            <a:srgbClr val="5DE2E7">
              <a:alpha val="80000"/>
            </a:srgbClr>
          </a:solidFill>
          <a:ln w="12700">
            <a:solidFill>
              <a:srgbClr val="5DE2E7">
                <a:alpha val="65000"/>
              </a:srgbClr>
            </a:solidFill>
            <a:prstDash val="solid"/>
          </a:ln>
        </p:spPr>
        <p:txBody>
          <a:bodyPr/>
          <a:lstStyle/>
          <a:p>
            <a:endParaRPr lang="en-US"/>
          </a:p>
        </p:txBody>
      </p:sp>
      <p:sp>
        <p:nvSpPr>
          <p:cNvPr id="12" name="Text 10"/>
          <p:cNvSpPr/>
          <p:nvPr/>
        </p:nvSpPr>
        <p:spPr>
          <a:xfrm>
            <a:off x="1005840" y="3214116"/>
            <a:ext cx="283464" cy="91440"/>
          </a:xfrm>
          <a:prstGeom prst="rect">
            <a:avLst/>
          </a:prstGeom>
          <a:noFill/>
          <a:ln/>
        </p:spPr>
        <p:txBody>
          <a:bodyPr wrap="square" lIns="0" tIns="0" rIns="0" bIns="0" rtlCol="0" anchor="ctr"/>
          <a:lstStyle/>
          <a:p>
            <a:pPr marL="0" indent="0" algn="ctr">
              <a:buNone/>
            </a:pPr>
            <a:r>
              <a:rPr lang="en-US" sz="780" b="1" dirty="0">
                <a:solidFill>
                  <a:srgbClr val="F7FAFC"/>
                </a:solidFill>
              </a:rPr>
              <a:t>2</a:t>
            </a:r>
            <a:endParaRPr lang="en-US" sz="780" dirty="0"/>
          </a:p>
        </p:txBody>
      </p:sp>
      <p:sp>
        <p:nvSpPr>
          <p:cNvPr id="13" name="Text 11"/>
          <p:cNvSpPr/>
          <p:nvPr/>
        </p:nvSpPr>
        <p:spPr>
          <a:xfrm>
            <a:off x="1426464" y="3127248"/>
            <a:ext cx="2057400" cy="182880"/>
          </a:xfrm>
          <a:prstGeom prst="rect">
            <a:avLst/>
          </a:prstGeom>
          <a:noFill/>
          <a:ln/>
        </p:spPr>
        <p:txBody>
          <a:bodyPr wrap="square" lIns="0" tIns="0" rIns="0" bIns="0" rtlCol="0" anchor="ctr"/>
          <a:lstStyle/>
          <a:p>
            <a:pPr marL="0" indent="0">
              <a:buNone/>
            </a:pPr>
            <a:r>
              <a:rPr lang="en-US" sz="1220" b="1" dirty="0">
                <a:solidFill>
                  <a:srgbClr val="F7FAFC"/>
                </a:solidFill>
              </a:rPr>
              <a:t>Read README.md</a:t>
            </a:r>
            <a:endParaRPr lang="en-US" sz="1220" dirty="0"/>
          </a:p>
        </p:txBody>
      </p:sp>
      <p:sp>
        <p:nvSpPr>
          <p:cNvPr id="14" name="Text 12"/>
          <p:cNvSpPr/>
          <p:nvPr/>
        </p:nvSpPr>
        <p:spPr>
          <a:xfrm>
            <a:off x="3621024" y="3127248"/>
            <a:ext cx="1874520" cy="219456"/>
          </a:xfrm>
          <a:prstGeom prst="rect">
            <a:avLst/>
          </a:prstGeom>
          <a:noFill/>
          <a:ln/>
        </p:spPr>
        <p:txBody>
          <a:bodyPr wrap="square" lIns="0" tIns="0" rIns="0" bIns="0" rtlCol="0" anchor="ctr">
            <a:normAutofit fontScale="85000" lnSpcReduction="20000"/>
          </a:bodyPr>
          <a:lstStyle/>
          <a:p>
            <a:pPr marL="0" indent="0">
              <a:buNone/>
            </a:pPr>
            <a:r>
              <a:rPr lang="en-US" sz="1050" dirty="0">
                <a:solidFill>
                  <a:srgbClr val="D6E0EA"/>
                </a:solidFill>
              </a:rPr>
              <a:t>Understand setup, usage and permissions.</a:t>
            </a:r>
            <a:endParaRPr lang="en-US" sz="1050" dirty="0"/>
          </a:p>
        </p:txBody>
      </p:sp>
      <p:sp>
        <p:nvSpPr>
          <p:cNvPr id="15" name="Shape 13"/>
          <p:cNvSpPr/>
          <p:nvPr/>
        </p:nvSpPr>
        <p:spPr>
          <a:xfrm>
            <a:off x="1005840" y="3785616"/>
            <a:ext cx="283464" cy="283464"/>
          </a:xfrm>
          <a:prstGeom prst="ellipse">
            <a:avLst/>
          </a:prstGeom>
          <a:solidFill>
            <a:srgbClr val="5DE2E7">
              <a:alpha val="80000"/>
            </a:srgbClr>
          </a:solidFill>
          <a:ln w="12700">
            <a:solidFill>
              <a:srgbClr val="5DE2E7">
                <a:alpha val="65000"/>
              </a:srgbClr>
            </a:solidFill>
            <a:prstDash val="solid"/>
          </a:ln>
        </p:spPr>
        <p:txBody>
          <a:bodyPr/>
          <a:lstStyle/>
          <a:p>
            <a:endParaRPr lang="en-US"/>
          </a:p>
        </p:txBody>
      </p:sp>
      <p:sp>
        <p:nvSpPr>
          <p:cNvPr id="16" name="Text 14"/>
          <p:cNvSpPr/>
          <p:nvPr/>
        </p:nvSpPr>
        <p:spPr>
          <a:xfrm>
            <a:off x="1005840" y="3854196"/>
            <a:ext cx="283464" cy="91440"/>
          </a:xfrm>
          <a:prstGeom prst="rect">
            <a:avLst/>
          </a:prstGeom>
          <a:noFill/>
          <a:ln/>
        </p:spPr>
        <p:txBody>
          <a:bodyPr wrap="square" lIns="0" tIns="0" rIns="0" bIns="0" rtlCol="0" anchor="ctr"/>
          <a:lstStyle/>
          <a:p>
            <a:pPr marL="0" indent="0" algn="ctr">
              <a:buNone/>
            </a:pPr>
            <a:r>
              <a:rPr lang="en-US" sz="780" b="1" dirty="0">
                <a:solidFill>
                  <a:srgbClr val="F7FAFC"/>
                </a:solidFill>
              </a:rPr>
              <a:t>3</a:t>
            </a:r>
            <a:endParaRPr lang="en-US" sz="780" dirty="0"/>
          </a:p>
        </p:txBody>
      </p:sp>
      <p:sp>
        <p:nvSpPr>
          <p:cNvPr id="17" name="Text 15"/>
          <p:cNvSpPr/>
          <p:nvPr/>
        </p:nvSpPr>
        <p:spPr>
          <a:xfrm>
            <a:off x="1426464" y="3767328"/>
            <a:ext cx="2057400" cy="182880"/>
          </a:xfrm>
          <a:prstGeom prst="rect">
            <a:avLst/>
          </a:prstGeom>
          <a:noFill/>
          <a:ln/>
        </p:spPr>
        <p:txBody>
          <a:bodyPr wrap="square" lIns="0" tIns="0" rIns="0" bIns="0" rtlCol="0" anchor="ctr"/>
          <a:lstStyle/>
          <a:p>
            <a:pPr marL="0" indent="0">
              <a:buNone/>
            </a:pPr>
            <a:r>
              <a:rPr lang="en-US" sz="1220" b="1" dirty="0">
                <a:solidFill>
                  <a:srgbClr val="F7FAFC"/>
                </a:solidFill>
              </a:rPr>
              <a:t>Clone or download</a:t>
            </a:r>
            <a:endParaRPr lang="en-US" sz="1220" dirty="0"/>
          </a:p>
        </p:txBody>
      </p:sp>
      <p:sp>
        <p:nvSpPr>
          <p:cNvPr id="18" name="Text 16"/>
          <p:cNvSpPr/>
          <p:nvPr/>
        </p:nvSpPr>
        <p:spPr>
          <a:xfrm>
            <a:off x="3621024" y="3767328"/>
            <a:ext cx="1874520" cy="219456"/>
          </a:xfrm>
          <a:prstGeom prst="rect">
            <a:avLst/>
          </a:prstGeom>
          <a:noFill/>
          <a:ln/>
        </p:spPr>
        <p:txBody>
          <a:bodyPr wrap="square" lIns="0" tIns="0" rIns="0" bIns="0" rtlCol="0" anchor="ctr">
            <a:normAutofit fontScale="85000" lnSpcReduction="20000"/>
          </a:bodyPr>
          <a:lstStyle/>
          <a:p>
            <a:pPr marL="0" indent="0">
              <a:buNone/>
            </a:pPr>
            <a:r>
              <a:rPr lang="en-US" sz="1050" dirty="0">
                <a:solidFill>
                  <a:srgbClr val="D6E0EA"/>
                </a:solidFill>
              </a:rPr>
              <a:t>Save the skill files into the workspace.</a:t>
            </a:r>
            <a:endParaRPr lang="en-US" sz="1050" dirty="0"/>
          </a:p>
        </p:txBody>
      </p:sp>
      <p:sp>
        <p:nvSpPr>
          <p:cNvPr id="19" name="Shape 17"/>
          <p:cNvSpPr/>
          <p:nvPr/>
        </p:nvSpPr>
        <p:spPr>
          <a:xfrm>
            <a:off x="1005840" y="4425696"/>
            <a:ext cx="283464" cy="283464"/>
          </a:xfrm>
          <a:prstGeom prst="ellipse">
            <a:avLst/>
          </a:prstGeom>
          <a:solidFill>
            <a:srgbClr val="5DE2E7">
              <a:alpha val="80000"/>
            </a:srgbClr>
          </a:solidFill>
          <a:ln w="12700">
            <a:solidFill>
              <a:srgbClr val="5DE2E7">
                <a:alpha val="65000"/>
              </a:srgbClr>
            </a:solidFill>
            <a:prstDash val="solid"/>
          </a:ln>
        </p:spPr>
        <p:txBody>
          <a:bodyPr/>
          <a:lstStyle/>
          <a:p>
            <a:endParaRPr lang="en-US"/>
          </a:p>
        </p:txBody>
      </p:sp>
      <p:sp>
        <p:nvSpPr>
          <p:cNvPr id="20" name="Text 18"/>
          <p:cNvSpPr/>
          <p:nvPr/>
        </p:nvSpPr>
        <p:spPr>
          <a:xfrm>
            <a:off x="1005840" y="4494276"/>
            <a:ext cx="283464" cy="91440"/>
          </a:xfrm>
          <a:prstGeom prst="rect">
            <a:avLst/>
          </a:prstGeom>
          <a:noFill/>
          <a:ln/>
        </p:spPr>
        <p:txBody>
          <a:bodyPr wrap="square" lIns="0" tIns="0" rIns="0" bIns="0" rtlCol="0" anchor="ctr"/>
          <a:lstStyle/>
          <a:p>
            <a:pPr marL="0" indent="0" algn="ctr">
              <a:buNone/>
            </a:pPr>
            <a:r>
              <a:rPr lang="en-US" sz="780" b="1" dirty="0">
                <a:solidFill>
                  <a:srgbClr val="F7FAFC"/>
                </a:solidFill>
              </a:rPr>
              <a:t>4</a:t>
            </a:r>
            <a:endParaRPr lang="en-US" sz="780" dirty="0"/>
          </a:p>
        </p:txBody>
      </p:sp>
      <p:sp>
        <p:nvSpPr>
          <p:cNvPr id="21" name="Text 19"/>
          <p:cNvSpPr/>
          <p:nvPr/>
        </p:nvSpPr>
        <p:spPr>
          <a:xfrm>
            <a:off x="1426464" y="4407408"/>
            <a:ext cx="2057400" cy="182880"/>
          </a:xfrm>
          <a:prstGeom prst="rect">
            <a:avLst/>
          </a:prstGeom>
          <a:noFill/>
          <a:ln/>
        </p:spPr>
        <p:txBody>
          <a:bodyPr wrap="square" lIns="0" tIns="0" rIns="0" bIns="0" rtlCol="0" anchor="ctr"/>
          <a:lstStyle/>
          <a:p>
            <a:pPr marL="0" indent="0">
              <a:buNone/>
            </a:pPr>
            <a:r>
              <a:rPr lang="en-US" sz="1220" b="1" dirty="0">
                <a:solidFill>
                  <a:srgbClr val="F7FAFC"/>
                </a:solidFill>
              </a:rPr>
              <a:t>Register / import in Codex</a:t>
            </a:r>
            <a:endParaRPr lang="en-US" sz="1220" dirty="0"/>
          </a:p>
        </p:txBody>
      </p:sp>
      <p:sp>
        <p:nvSpPr>
          <p:cNvPr id="22" name="Text 20"/>
          <p:cNvSpPr/>
          <p:nvPr/>
        </p:nvSpPr>
        <p:spPr>
          <a:xfrm>
            <a:off x="3621024" y="4407408"/>
            <a:ext cx="1874520" cy="219456"/>
          </a:xfrm>
          <a:prstGeom prst="rect">
            <a:avLst/>
          </a:prstGeom>
          <a:noFill/>
          <a:ln/>
        </p:spPr>
        <p:txBody>
          <a:bodyPr wrap="square" lIns="0" tIns="0" rIns="0" bIns="0" rtlCol="0" anchor="ctr">
            <a:normAutofit fontScale="85000" lnSpcReduction="20000"/>
          </a:bodyPr>
          <a:lstStyle/>
          <a:p>
            <a:pPr marL="0" indent="0">
              <a:buNone/>
            </a:pPr>
            <a:r>
              <a:rPr lang="en-US" sz="1050" dirty="0">
                <a:solidFill>
                  <a:srgbClr val="D6E0EA"/>
                </a:solidFill>
              </a:rPr>
              <a:t>Use Codex app or workspace settings where available.</a:t>
            </a:r>
            <a:endParaRPr lang="en-US" sz="1050" dirty="0"/>
          </a:p>
        </p:txBody>
      </p:sp>
      <p:sp>
        <p:nvSpPr>
          <p:cNvPr id="23" name="Shape 21"/>
          <p:cNvSpPr/>
          <p:nvPr/>
        </p:nvSpPr>
        <p:spPr>
          <a:xfrm>
            <a:off x="1005840" y="5065776"/>
            <a:ext cx="283464" cy="283464"/>
          </a:xfrm>
          <a:prstGeom prst="ellipse">
            <a:avLst/>
          </a:prstGeom>
          <a:solidFill>
            <a:srgbClr val="5DE2E7">
              <a:alpha val="80000"/>
            </a:srgbClr>
          </a:solidFill>
          <a:ln w="12700">
            <a:solidFill>
              <a:srgbClr val="5DE2E7">
                <a:alpha val="65000"/>
              </a:srgbClr>
            </a:solidFill>
            <a:prstDash val="solid"/>
          </a:ln>
        </p:spPr>
        <p:txBody>
          <a:bodyPr/>
          <a:lstStyle/>
          <a:p>
            <a:endParaRPr lang="en-US"/>
          </a:p>
        </p:txBody>
      </p:sp>
      <p:sp>
        <p:nvSpPr>
          <p:cNvPr id="24" name="Text 22"/>
          <p:cNvSpPr/>
          <p:nvPr/>
        </p:nvSpPr>
        <p:spPr>
          <a:xfrm>
            <a:off x="1005840" y="5134356"/>
            <a:ext cx="283464" cy="91440"/>
          </a:xfrm>
          <a:prstGeom prst="rect">
            <a:avLst/>
          </a:prstGeom>
          <a:noFill/>
          <a:ln/>
        </p:spPr>
        <p:txBody>
          <a:bodyPr wrap="square" lIns="0" tIns="0" rIns="0" bIns="0" rtlCol="0" anchor="ctr"/>
          <a:lstStyle/>
          <a:p>
            <a:pPr marL="0" indent="0" algn="ctr">
              <a:buNone/>
            </a:pPr>
            <a:r>
              <a:rPr lang="en-US" sz="780" b="1" dirty="0">
                <a:solidFill>
                  <a:srgbClr val="F7FAFC"/>
                </a:solidFill>
              </a:rPr>
              <a:t>5</a:t>
            </a:r>
            <a:endParaRPr lang="en-US" sz="780" dirty="0"/>
          </a:p>
        </p:txBody>
      </p:sp>
      <p:sp>
        <p:nvSpPr>
          <p:cNvPr id="25" name="Text 23"/>
          <p:cNvSpPr/>
          <p:nvPr/>
        </p:nvSpPr>
        <p:spPr>
          <a:xfrm>
            <a:off x="1426464" y="5047488"/>
            <a:ext cx="2057400" cy="182880"/>
          </a:xfrm>
          <a:prstGeom prst="rect">
            <a:avLst/>
          </a:prstGeom>
          <a:noFill/>
          <a:ln/>
        </p:spPr>
        <p:txBody>
          <a:bodyPr wrap="square" lIns="0" tIns="0" rIns="0" bIns="0" rtlCol="0" anchor="ctr"/>
          <a:lstStyle/>
          <a:p>
            <a:pPr marL="0" indent="0">
              <a:buNone/>
            </a:pPr>
            <a:r>
              <a:rPr lang="en-US" sz="1220" b="1" dirty="0">
                <a:solidFill>
                  <a:srgbClr val="F7FAFC"/>
                </a:solidFill>
              </a:rPr>
              <a:t>Test with dummy data</a:t>
            </a:r>
            <a:endParaRPr lang="en-US" sz="1220" dirty="0"/>
          </a:p>
        </p:txBody>
      </p:sp>
      <p:sp>
        <p:nvSpPr>
          <p:cNvPr id="26" name="Text 24"/>
          <p:cNvSpPr/>
          <p:nvPr/>
        </p:nvSpPr>
        <p:spPr>
          <a:xfrm>
            <a:off x="3621024" y="5047488"/>
            <a:ext cx="1874520" cy="219456"/>
          </a:xfrm>
          <a:prstGeom prst="rect">
            <a:avLst/>
          </a:prstGeom>
          <a:noFill/>
          <a:ln/>
        </p:spPr>
        <p:txBody>
          <a:bodyPr wrap="square" lIns="0" tIns="0" rIns="0" bIns="0" rtlCol="0" anchor="ctr">
            <a:normAutofit fontScale="85000" lnSpcReduction="10000"/>
          </a:bodyPr>
          <a:lstStyle/>
          <a:p>
            <a:pPr marL="0" indent="0">
              <a:buNone/>
            </a:pPr>
            <a:r>
              <a:rPr lang="en-US" sz="1050" dirty="0">
                <a:solidFill>
                  <a:srgbClr val="D6E0EA"/>
                </a:solidFill>
              </a:rPr>
              <a:t>Do not start with confidential files.</a:t>
            </a:r>
            <a:endParaRPr lang="en-US" sz="1050" dirty="0"/>
          </a:p>
        </p:txBody>
      </p:sp>
      <p:sp>
        <p:nvSpPr>
          <p:cNvPr id="27" name="Shape 25"/>
          <p:cNvSpPr/>
          <p:nvPr/>
        </p:nvSpPr>
        <p:spPr>
          <a:xfrm>
            <a:off x="6236208" y="1664208"/>
            <a:ext cx="5257800" cy="4526280"/>
          </a:xfrm>
          <a:prstGeom prst="roundRect">
            <a:avLst>
              <a:gd name="adj" fmla="val 1616"/>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28" name="Text 26"/>
          <p:cNvSpPr/>
          <p:nvPr/>
        </p:nvSpPr>
        <p:spPr>
          <a:xfrm>
            <a:off x="6547104" y="1938528"/>
            <a:ext cx="3017520" cy="274320"/>
          </a:xfrm>
          <a:prstGeom prst="rect">
            <a:avLst/>
          </a:prstGeom>
          <a:noFill/>
          <a:ln/>
        </p:spPr>
        <p:txBody>
          <a:bodyPr wrap="square" lIns="0" tIns="0" rIns="0" bIns="0" rtlCol="0" anchor="ctr"/>
          <a:lstStyle/>
          <a:p>
            <a:pPr marL="0" indent="0">
              <a:buNone/>
            </a:pPr>
            <a:r>
              <a:rPr lang="en-US" sz="1800" b="1" dirty="0">
                <a:solidFill>
                  <a:srgbClr val="A3E635"/>
                </a:solidFill>
              </a:rPr>
              <a:t>What a skill repo may contain</a:t>
            </a:r>
            <a:endParaRPr lang="en-US" sz="1800" dirty="0"/>
          </a:p>
        </p:txBody>
      </p:sp>
      <p:sp>
        <p:nvSpPr>
          <p:cNvPr id="29" name="Shape 27"/>
          <p:cNvSpPr/>
          <p:nvPr/>
        </p:nvSpPr>
        <p:spPr>
          <a:xfrm>
            <a:off x="6492240" y="2450592"/>
            <a:ext cx="4526280" cy="2423160"/>
          </a:xfrm>
          <a:prstGeom prst="roundRect">
            <a:avLst>
              <a:gd name="adj" fmla="val 3019"/>
            </a:avLst>
          </a:prstGeom>
          <a:solidFill>
            <a:srgbClr val="091522"/>
          </a:solidFill>
          <a:ln w="10160">
            <a:solidFill>
              <a:srgbClr val="29425F"/>
            </a:solidFill>
            <a:prstDash val="solid"/>
          </a:ln>
        </p:spPr>
        <p:txBody>
          <a:bodyPr/>
          <a:lstStyle/>
          <a:p>
            <a:endParaRPr lang="en-US"/>
          </a:p>
        </p:txBody>
      </p:sp>
      <p:sp>
        <p:nvSpPr>
          <p:cNvPr id="30" name="Shape 28"/>
          <p:cNvSpPr/>
          <p:nvPr/>
        </p:nvSpPr>
        <p:spPr>
          <a:xfrm>
            <a:off x="6656832" y="2596896"/>
            <a:ext cx="91440" cy="91440"/>
          </a:xfrm>
          <a:prstGeom prst="ellipse">
            <a:avLst/>
          </a:prstGeom>
          <a:solidFill>
            <a:srgbClr val="F87171"/>
          </a:solidFill>
          <a:ln w="12700">
            <a:solidFill>
              <a:srgbClr val="F87171"/>
            </a:solidFill>
            <a:prstDash val="solid"/>
          </a:ln>
        </p:spPr>
        <p:txBody>
          <a:bodyPr/>
          <a:lstStyle/>
          <a:p>
            <a:endParaRPr lang="en-US"/>
          </a:p>
        </p:txBody>
      </p:sp>
      <p:sp>
        <p:nvSpPr>
          <p:cNvPr id="31" name="Shape 29"/>
          <p:cNvSpPr/>
          <p:nvPr/>
        </p:nvSpPr>
        <p:spPr>
          <a:xfrm>
            <a:off x="6803136" y="2596896"/>
            <a:ext cx="91440" cy="91440"/>
          </a:xfrm>
          <a:prstGeom prst="ellipse">
            <a:avLst/>
          </a:prstGeom>
          <a:solidFill>
            <a:srgbClr val="FBBF24"/>
          </a:solidFill>
          <a:ln w="12700">
            <a:solidFill>
              <a:srgbClr val="FBBF24"/>
            </a:solidFill>
            <a:prstDash val="solid"/>
          </a:ln>
        </p:spPr>
        <p:txBody>
          <a:bodyPr/>
          <a:lstStyle/>
          <a:p>
            <a:endParaRPr lang="en-US"/>
          </a:p>
        </p:txBody>
      </p:sp>
      <p:sp>
        <p:nvSpPr>
          <p:cNvPr id="32" name="Shape 30"/>
          <p:cNvSpPr/>
          <p:nvPr/>
        </p:nvSpPr>
        <p:spPr>
          <a:xfrm>
            <a:off x="6949440" y="2596896"/>
            <a:ext cx="91440" cy="91440"/>
          </a:xfrm>
          <a:prstGeom prst="ellipse">
            <a:avLst/>
          </a:prstGeom>
          <a:solidFill>
            <a:srgbClr val="34D399"/>
          </a:solidFill>
          <a:ln w="12700">
            <a:solidFill>
              <a:srgbClr val="34D399"/>
            </a:solidFill>
            <a:prstDash val="solid"/>
          </a:ln>
        </p:spPr>
        <p:txBody>
          <a:bodyPr/>
          <a:lstStyle/>
          <a:p>
            <a:endParaRPr lang="en-US"/>
          </a:p>
        </p:txBody>
      </p:sp>
      <p:sp>
        <p:nvSpPr>
          <p:cNvPr id="33" name="Text 31"/>
          <p:cNvSpPr/>
          <p:nvPr/>
        </p:nvSpPr>
        <p:spPr>
          <a:xfrm>
            <a:off x="6693408" y="2816352"/>
            <a:ext cx="4123944" cy="1892808"/>
          </a:xfrm>
          <a:prstGeom prst="rect">
            <a:avLst/>
          </a:prstGeom>
          <a:noFill/>
          <a:ln/>
        </p:spPr>
        <p:txBody>
          <a:bodyPr wrap="square" lIns="0" tIns="0" rIns="0" bIns="0" rtlCol="0" anchor="t">
            <a:normAutofit/>
          </a:bodyPr>
          <a:lstStyle/>
          <a:p>
            <a:pPr marL="0" indent="0">
              <a:buNone/>
            </a:pPr>
            <a:r>
              <a:rPr lang="en-US" sz="1320" dirty="0">
                <a:solidFill>
                  <a:srgbClr val="C7D6E5"/>
                </a:solidFill>
                <a:latin typeface="Courier New" pitchFamily="34" charset="0"/>
                <a:ea typeface="Courier New" pitchFamily="34" charset="-122"/>
                <a:cs typeface="Courier New" pitchFamily="34" charset="-120"/>
              </a:rPr>
              <a:t>skill-name/</a:t>
            </a:r>
            <a:endParaRPr lang="en-US" sz="1320" dirty="0"/>
          </a:p>
          <a:p>
            <a:pPr marL="0" indent="0">
              <a:buNone/>
            </a:pPr>
            <a:r>
              <a:rPr lang="en-US" sz="1320" dirty="0">
                <a:solidFill>
                  <a:srgbClr val="C7D6E5"/>
                </a:solidFill>
                <a:latin typeface="Courier New" pitchFamily="34" charset="0"/>
                <a:ea typeface="Courier New" pitchFamily="34" charset="-122"/>
                <a:cs typeface="Courier New" pitchFamily="34" charset="-120"/>
              </a:rPr>
              <a:t>├─ README.md</a:t>
            </a:r>
            <a:endParaRPr lang="en-US" sz="1320" dirty="0"/>
          </a:p>
          <a:p>
            <a:pPr marL="0" indent="0">
              <a:buNone/>
            </a:pPr>
            <a:r>
              <a:rPr lang="en-US" sz="1320" dirty="0">
                <a:solidFill>
                  <a:srgbClr val="C7D6E5"/>
                </a:solidFill>
                <a:latin typeface="Courier New" pitchFamily="34" charset="0"/>
                <a:ea typeface="Courier New" pitchFamily="34" charset="-122"/>
                <a:cs typeface="Courier New" pitchFamily="34" charset="-120"/>
              </a:rPr>
              <a:t>├─ SKILL.md</a:t>
            </a:r>
            <a:endParaRPr lang="en-US" sz="1320" dirty="0"/>
          </a:p>
          <a:p>
            <a:pPr marL="0" indent="0">
              <a:buNone/>
            </a:pPr>
            <a:r>
              <a:rPr lang="en-US" sz="1320" dirty="0">
                <a:solidFill>
                  <a:srgbClr val="C7D6E5"/>
                </a:solidFill>
                <a:latin typeface="Courier New" pitchFamily="34" charset="0"/>
                <a:ea typeface="Courier New" pitchFamily="34" charset="-122"/>
                <a:cs typeface="Courier New" pitchFamily="34" charset="-120"/>
              </a:rPr>
              <a:t>├─ examples/</a:t>
            </a:r>
            <a:endParaRPr lang="en-US" sz="1320" dirty="0"/>
          </a:p>
          <a:p>
            <a:pPr marL="0" indent="0">
              <a:buNone/>
            </a:pPr>
            <a:r>
              <a:rPr lang="en-US" sz="1320" dirty="0">
                <a:solidFill>
                  <a:srgbClr val="C7D6E5"/>
                </a:solidFill>
                <a:latin typeface="Courier New" pitchFamily="34" charset="0"/>
                <a:ea typeface="Courier New" pitchFamily="34" charset="-122"/>
                <a:cs typeface="Courier New" pitchFamily="34" charset="-120"/>
              </a:rPr>
              <a:t>│  └─ sample-input.md</a:t>
            </a:r>
            <a:endParaRPr lang="en-US" sz="1320" dirty="0"/>
          </a:p>
          <a:p>
            <a:pPr marL="0" indent="0">
              <a:buNone/>
            </a:pPr>
            <a:r>
              <a:rPr lang="en-US" sz="1320" dirty="0">
                <a:solidFill>
                  <a:srgbClr val="C7D6E5"/>
                </a:solidFill>
                <a:latin typeface="Courier New" pitchFamily="34" charset="0"/>
                <a:ea typeface="Courier New" pitchFamily="34" charset="-122"/>
                <a:cs typeface="Courier New" pitchFamily="34" charset="-120"/>
              </a:rPr>
              <a:t>├─ scripts/</a:t>
            </a:r>
            <a:endParaRPr lang="en-US" sz="1320" dirty="0"/>
          </a:p>
          <a:p>
            <a:pPr marL="0" indent="0">
              <a:buNone/>
            </a:pPr>
            <a:r>
              <a:rPr lang="en-US" sz="1320" dirty="0">
                <a:solidFill>
                  <a:srgbClr val="C7D6E5"/>
                </a:solidFill>
                <a:latin typeface="Courier New" pitchFamily="34" charset="0"/>
                <a:ea typeface="Courier New" pitchFamily="34" charset="-122"/>
                <a:cs typeface="Courier New" pitchFamily="34" charset="-120"/>
              </a:rPr>
              <a:t>│  └─ helper.js</a:t>
            </a:r>
            <a:endParaRPr lang="en-US" sz="1320" dirty="0"/>
          </a:p>
          <a:p>
            <a:pPr marL="0" indent="0">
              <a:buNone/>
            </a:pPr>
            <a:r>
              <a:rPr lang="en-US" sz="1320" dirty="0">
                <a:solidFill>
                  <a:srgbClr val="C7D6E5"/>
                </a:solidFill>
                <a:latin typeface="Courier New" pitchFamily="34" charset="0"/>
                <a:ea typeface="Courier New" pitchFamily="34" charset="-122"/>
                <a:cs typeface="Courier New" pitchFamily="34" charset="-120"/>
              </a:rPr>
              <a:t>└─ assets/</a:t>
            </a:r>
            <a:endParaRPr lang="en-US" sz="1320" dirty="0"/>
          </a:p>
        </p:txBody>
      </p:sp>
      <p:sp>
        <p:nvSpPr>
          <p:cNvPr id="34" name="Shape 32"/>
          <p:cNvSpPr/>
          <p:nvPr/>
        </p:nvSpPr>
        <p:spPr>
          <a:xfrm>
            <a:off x="6492240" y="5193792"/>
            <a:ext cx="4526280" cy="438912"/>
          </a:xfrm>
          <a:prstGeom prst="roundRect">
            <a:avLst>
              <a:gd name="adj" fmla="val 10417"/>
            </a:avLst>
          </a:prstGeom>
          <a:solidFill>
            <a:srgbClr val="FBBF24">
              <a:alpha val="13000"/>
            </a:srgbClr>
          </a:solidFill>
          <a:ln w="12700">
            <a:solidFill>
              <a:srgbClr val="FBBF24">
                <a:alpha val="65000"/>
              </a:srgbClr>
            </a:solidFill>
            <a:prstDash val="solid"/>
          </a:ln>
        </p:spPr>
        <p:txBody>
          <a:bodyPr/>
          <a:lstStyle/>
          <a:p>
            <a:endParaRPr lang="en-US"/>
          </a:p>
        </p:txBody>
      </p:sp>
      <p:sp>
        <p:nvSpPr>
          <p:cNvPr id="35" name="Text 33"/>
          <p:cNvSpPr/>
          <p:nvPr/>
        </p:nvSpPr>
        <p:spPr>
          <a:xfrm>
            <a:off x="6729984" y="5312664"/>
            <a:ext cx="4023360" cy="146304"/>
          </a:xfrm>
          <a:prstGeom prst="rect">
            <a:avLst/>
          </a:prstGeom>
          <a:noFill/>
          <a:ln/>
        </p:spPr>
        <p:txBody>
          <a:bodyPr wrap="square" lIns="0" tIns="0" rIns="0" bIns="0" rtlCol="0" anchor="ctr">
            <a:normAutofit fontScale="77500" lnSpcReduction="20000"/>
          </a:bodyPr>
          <a:lstStyle/>
          <a:p>
            <a:pPr marL="0" indent="0" algn="ctr">
              <a:buNone/>
            </a:pPr>
            <a:r>
              <a:rPr lang="en-US" sz="1030" b="1" dirty="0">
                <a:solidFill>
                  <a:srgbClr val="FBBF24"/>
                </a:solidFill>
              </a:rPr>
              <a:t>Install path depends on plan, app, admin settings and workspace permissions.</a:t>
            </a:r>
            <a:endParaRPr lang="en-US" sz="1030" dirty="0"/>
          </a:p>
        </p:txBody>
      </p:sp>
      <p:sp>
        <p:nvSpPr>
          <p:cNvPr id="36" name="Text 34"/>
          <p:cNvSpPr/>
          <p:nvPr/>
        </p:nvSpPr>
        <p:spPr>
          <a:xfrm>
            <a:off x="5577840" y="6547104"/>
            <a:ext cx="5577840" cy="137160"/>
          </a:xfrm>
          <a:prstGeom prst="rect">
            <a:avLst/>
          </a:prstGeom>
          <a:noFill/>
          <a:ln/>
        </p:spPr>
        <p:txBody>
          <a:bodyPr wrap="square" lIns="0" tIns="0" rIns="0" bIns="0" rtlCol="0" anchor="ctr"/>
          <a:lstStyle/>
          <a:p>
            <a:pPr marL="0" indent="0" algn="r">
              <a:buNone/>
            </a:pPr>
            <a:r>
              <a:rPr lang="en-US" sz="660" i="1" dirty="0">
                <a:solidFill>
                  <a:srgbClr val="6F8093"/>
                </a:solidFill>
                <a:latin typeface="Arial" pitchFamily="34" charset="0"/>
                <a:ea typeface="Arial" pitchFamily="34" charset="-122"/>
                <a:cs typeface="Arial" pitchFamily="34" charset="-120"/>
              </a:rPr>
              <a:t>Reference: OpenAI Codex app — skills bundle instructions, resources and scripts</a:t>
            </a:r>
            <a:endParaRPr lang="en-US" sz="660" dirty="0"/>
          </a:p>
        </p:txBody>
      </p:sp>
      <p:sp>
        <p:nvSpPr>
          <p:cNvPr id="37"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QUALITY AND RISK</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Do not install blindly</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A GitHub repository is easy to copy, but it can also contain scripts and risky permissions.</a:t>
            </a:r>
            <a:endParaRPr lang="en-US" sz="1300" dirty="0"/>
          </a:p>
        </p:txBody>
      </p:sp>
      <p:sp>
        <p:nvSpPr>
          <p:cNvPr id="5" name="Shape 3"/>
          <p:cNvSpPr/>
          <p:nvPr/>
        </p:nvSpPr>
        <p:spPr>
          <a:xfrm>
            <a:off x="731520" y="1783080"/>
            <a:ext cx="3401568" cy="1536192"/>
          </a:xfrm>
          <a:prstGeom prst="roundRect">
            <a:avLst>
              <a:gd name="adj" fmla="val 4762"/>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7552" y="2039112"/>
            <a:ext cx="347472" cy="347472"/>
          </a:xfrm>
          <a:prstGeom prst="rect">
            <a:avLst/>
          </a:prstGeom>
        </p:spPr>
      </p:pic>
      <p:sp>
        <p:nvSpPr>
          <p:cNvPr id="7" name="Text 4"/>
          <p:cNvSpPr/>
          <p:nvPr/>
        </p:nvSpPr>
        <p:spPr>
          <a:xfrm>
            <a:off x="1527048" y="2066544"/>
            <a:ext cx="2103120" cy="219456"/>
          </a:xfrm>
          <a:prstGeom prst="rect">
            <a:avLst/>
          </a:prstGeom>
          <a:noFill/>
          <a:ln/>
        </p:spPr>
        <p:txBody>
          <a:bodyPr wrap="square" lIns="0" tIns="0" rIns="0" bIns="0" rtlCol="0" anchor="ctr"/>
          <a:lstStyle/>
          <a:p>
            <a:pPr marL="0" indent="0">
              <a:buNone/>
            </a:pPr>
            <a:r>
              <a:rPr lang="en-US" sz="1500" b="1" dirty="0">
                <a:solidFill>
                  <a:srgbClr val="5DE2E7"/>
                </a:solidFill>
              </a:rPr>
              <a:t>Owner</a:t>
            </a:r>
            <a:endParaRPr lang="en-US" sz="1500" dirty="0"/>
          </a:p>
        </p:txBody>
      </p:sp>
      <p:sp>
        <p:nvSpPr>
          <p:cNvPr id="8" name="Text 5"/>
          <p:cNvSpPr/>
          <p:nvPr/>
        </p:nvSpPr>
        <p:spPr>
          <a:xfrm>
            <a:off x="987552" y="2606040"/>
            <a:ext cx="2788920" cy="347472"/>
          </a:xfrm>
          <a:prstGeom prst="rect">
            <a:avLst/>
          </a:prstGeom>
          <a:noFill/>
          <a:ln/>
        </p:spPr>
        <p:txBody>
          <a:bodyPr wrap="square" lIns="0" tIns="0" rIns="0" bIns="0" rtlCol="0" anchor="ctr">
            <a:normAutofit/>
          </a:bodyPr>
          <a:lstStyle/>
          <a:p>
            <a:pPr marL="0" indent="0" algn="ctr">
              <a:buNone/>
            </a:pPr>
            <a:r>
              <a:rPr lang="en-US" sz="1260" dirty="0">
                <a:solidFill>
                  <a:srgbClr val="D6E0EA"/>
                </a:solidFill>
              </a:rPr>
              <a:t>Check who maintains the repository.</a:t>
            </a:r>
            <a:endParaRPr lang="en-US" sz="1260" dirty="0"/>
          </a:p>
        </p:txBody>
      </p:sp>
      <p:sp>
        <p:nvSpPr>
          <p:cNvPr id="9" name="Shape 6"/>
          <p:cNvSpPr/>
          <p:nvPr/>
        </p:nvSpPr>
        <p:spPr>
          <a:xfrm>
            <a:off x="4553712" y="1783080"/>
            <a:ext cx="3401568" cy="1536192"/>
          </a:xfrm>
          <a:prstGeom prst="roundRect">
            <a:avLst>
              <a:gd name="adj" fmla="val 4762"/>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09744" y="2039112"/>
            <a:ext cx="347472" cy="347472"/>
          </a:xfrm>
          <a:prstGeom prst="rect">
            <a:avLst/>
          </a:prstGeom>
        </p:spPr>
      </p:pic>
      <p:sp>
        <p:nvSpPr>
          <p:cNvPr id="11" name="Text 7"/>
          <p:cNvSpPr/>
          <p:nvPr/>
        </p:nvSpPr>
        <p:spPr>
          <a:xfrm>
            <a:off x="5349240" y="2066544"/>
            <a:ext cx="2103120" cy="219456"/>
          </a:xfrm>
          <a:prstGeom prst="rect">
            <a:avLst/>
          </a:prstGeom>
          <a:noFill/>
          <a:ln/>
        </p:spPr>
        <p:txBody>
          <a:bodyPr wrap="square" lIns="0" tIns="0" rIns="0" bIns="0" rtlCol="0" anchor="ctr"/>
          <a:lstStyle/>
          <a:p>
            <a:pPr marL="0" indent="0">
              <a:buNone/>
            </a:pPr>
            <a:r>
              <a:rPr lang="en-US" sz="1500" b="1" dirty="0">
                <a:solidFill>
                  <a:srgbClr val="A78BFA"/>
                </a:solidFill>
              </a:rPr>
              <a:t>README</a:t>
            </a:r>
            <a:endParaRPr lang="en-US" sz="1500" dirty="0"/>
          </a:p>
        </p:txBody>
      </p:sp>
      <p:sp>
        <p:nvSpPr>
          <p:cNvPr id="12" name="Text 8"/>
          <p:cNvSpPr/>
          <p:nvPr/>
        </p:nvSpPr>
        <p:spPr>
          <a:xfrm>
            <a:off x="4809744" y="2606040"/>
            <a:ext cx="2788920" cy="347472"/>
          </a:xfrm>
          <a:prstGeom prst="rect">
            <a:avLst/>
          </a:prstGeom>
          <a:noFill/>
          <a:ln/>
        </p:spPr>
        <p:txBody>
          <a:bodyPr wrap="square" lIns="0" tIns="0" rIns="0" bIns="0" rtlCol="0" anchor="ctr">
            <a:normAutofit/>
          </a:bodyPr>
          <a:lstStyle/>
          <a:p>
            <a:pPr marL="0" indent="0" algn="ctr">
              <a:buNone/>
            </a:pPr>
            <a:r>
              <a:rPr lang="en-US" sz="1260" dirty="0">
                <a:solidFill>
                  <a:srgbClr val="D6E0EA"/>
                </a:solidFill>
              </a:rPr>
              <a:t>Read purpose, setup and limitations.</a:t>
            </a:r>
            <a:endParaRPr lang="en-US" sz="1260" dirty="0"/>
          </a:p>
        </p:txBody>
      </p:sp>
      <p:sp>
        <p:nvSpPr>
          <p:cNvPr id="13" name="Shape 9"/>
          <p:cNvSpPr/>
          <p:nvPr/>
        </p:nvSpPr>
        <p:spPr>
          <a:xfrm>
            <a:off x="8375904" y="1783080"/>
            <a:ext cx="3401568" cy="1536192"/>
          </a:xfrm>
          <a:prstGeom prst="roundRect">
            <a:avLst>
              <a:gd name="adj" fmla="val 4762"/>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31936" y="2039112"/>
            <a:ext cx="347472" cy="347472"/>
          </a:xfrm>
          <a:prstGeom prst="rect">
            <a:avLst/>
          </a:prstGeom>
        </p:spPr>
      </p:pic>
      <p:sp>
        <p:nvSpPr>
          <p:cNvPr id="15" name="Text 10"/>
          <p:cNvSpPr/>
          <p:nvPr/>
        </p:nvSpPr>
        <p:spPr>
          <a:xfrm>
            <a:off x="9171432" y="2066544"/>
            <a:ext cx="2103120" cy="219456"/>
          </a:xfrm>
          <a:prstGeom prst="rect">
            <a:avLst/>
          </a:prstGeom>
          <a:noFill/>
          <a:ln/>
        </p:spPr>
        <p:txBody>
          <a:bodyPr wrap="square" lIns="0" tIns="0" rIns="0" bIns="0" rtlCol="0" anchor="ctr"/>
          <a:lstStyle/>
          <a:p>
            <a:pPr marL="0" indent="0">
              <a:buNone/>
            </a:pPr>
            <a:r>
              <a:rPr lang="en-US" sz="1500" b="1" dirty="0">
                <a:solidFill>
                  <a:srgbClr val="FBBF24"/>
                </a:solidFill>
              </a:rPr>
              <a:t>Permissions</a:t>
            </a:r>
            <a:endParaRPr lang="en-US" sz="1500" dirty="0"/>
          </a:p>
        </p:txBody>
      </p:sp>
      <p:sp>
        <p:nvSpPr>
          <p:cNvPr id="16" name="Text 11"/>
          <p:cNvSpPr/>
          <p:nvPr/>
        </p:nvSpPr>
        <p:spPr>
          <a:xfrm>
            <a:off x="8631936" y="2606040"/>
            <a:ext cx="2788920" cy="347472"/>
          </a:xfrm>
          <a:prstGeom prst="rect">
            <a:avLst/>
          </a:prstGeom>
          <a:noFill/>
          <a:ln/>
        </p:spPr>
        <p:txBody>
          <a:bodyPr wrap="square" lIns="0" tIns="0" rIns="0" bIns="0" rtlCol="0" anchor="ctr">
            <a:normAutofit lnSpcReduction="10000"/>
          </a:bodyPr>
          <a:lstStyle/>
          <a:p>
            <a:pPr marL="0" indent="0" algn="ctr">
              <a:buNone/>
            </a:pPr>
            <a:r>
              <a:rPr lang="en-US" sz="1260" dirty="0">
                <a:solidFill>
                  <a:srgbClr val="D6E0EA"/>
                </a:solidFill>
              </a:rPr>
              <a:t>Check files, APIs and actions requested.</a:t>
            </a:r>
            <a:endParaRPr lang="en-US" sz="1260" dirty="0"/>
          </a:p>
        </p:txBody>
      </p:sp>
      <p:sp>
        <p:nvSpPr>
          <p:cNvPr id="17" name="Shape 12"/>
          <p:cNvSpPr/>
          <p:nvPr/>
        </p:nvSpPr>
        <p:spPr>
          <a:xfrm>
            <a:off x="731520" y="3794760"/>
            <a:ext cx="3401568" cy="1536192"/>
          </a:xfrm>
          <a:prstGeom prst="roundRect">
            <a:avLst>
              <a:gd name="adj" fmla="val 4762"/>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87552" y="4050792"/>
            <a:ext cx="347472" cy="347472"/>
          </a:xfrm>
          <a:prstGeom prst="rect">
            <a:avLst/>
          </a:prstGeom>
        </p:spPr>
      </p:pic>
      <p:sp>
        <p:nvSpPr>
          <p:cNvPr id="19" name="Text 13"/>
          <p:cNvSpPr/>
          <p:nvPr/>
        </p:nvSpPr>
        <p:spPr>
          <a:xfrm>
            <a:off x="1527048" y="4078224"/>
            <a:ext cx="2103120" cy="219456"/>
          </a:xfrm>
          <a:prstGeom prst="rect">
            <a:avLst/>
          </a:prstGeom>
          <a:noFill/>
          <a:ln/>
        </p:spPr>
        <p:txBody>
          <a:bodyPr wrap="square" lIns="0" tIns="0" rIns="0" bIns="0" rtlCol="0" anchor="ctr"/>
          <a:lstStyle/>
          <a:p>
            <a:pPr marL="0" indent="0">
              <a:buNone/>
            </a:pPr>
            <a:r>
              <a:rPr lang="en-US" sz="1500" b="1" dirty="0">
                <a:solidFill>
                  <a:srgbClr val="FB7185"/>
                </a:solidFill>
              </a:rPr>
              <a:t>Scripts</a:t>
            </a:r>
            <a:endParaRPr lang="en-US" sz="1500" dirty="0"/>
          </a:p>
        </p:txBody>
      </p:sp>
      <p:sp>
        <p:nvSpPr>
          <p:cNvPr id="20" name="Text 14"/>
          <p:cNvSpPr/>
          <p:nvPr/>
        </p:nvSpPr>
        <p:spPr>
          <a:xfrm>
            <a:off x="987552" y="4617720"/>
            <a:ext cx="2788920" cy="347472"/>
          </a:xfrm>
          <a:prstGeom prst="rect">
            <a:avLst/>
          </a:prstGeom>
          <a:noFill/>
          <a:ln/>
        </p:spPr>
        <p:txBody>
          <a:bodyPr wrap="square" lIns="0" tIns="0" rIns="0" bIns="0" rtlCol="0" anchor="ctr">
            <a:normAutofit/>
          </a:bodyPr>
          <a:lstStyle/>
          <a:p>
            <a:pPr marL="0" indent="0" algn="ctr">
              <a:buNone/>
            </a:pPr>
            <a:r>
              <a:rPr lang="en-US" sz="1260" dirty="0">
                <a:solidFill>
                  <a:srgbClr val="D6E0EA"/>
                </a:solidFill>
              </a:rPr>
              <a:t>Avoid unknown install or shell scripts.</a:t>
            </a:r>
            <a:endParaRPr lang="en-US" sz="1260" dirty="0"/>
          </a:p>
        </p:txBody>
      </p:sp>
      <p:sp>
        <p:nvSpPr>
          <p:cNvPr id="21" name="Shape 15"/>
          <p:cNvSpPr/>
          <p:nvPr/>
        </p:nvSpPr>
        <p:spPr>
          <a:xfrm>
            <a:off x="4553712" y="3794760"/>
            <a:ext cx="3401568" cy="1536192"/>
          </a:xfrm>
          <a:prstGeom prst="roundRect">
            <a:avLst>
              <a:gd name="adj" fmla="val 4762"/>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2"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09744" y="4050792"/>
            <a:ext cx="347472" cy="347472"/>
          </a:xfrm>
          <a:prstGeom prst="rect">
            <a:avLst/>
          </a:prstGeom>
        </p:spPr>
      </p:pic>
      <p:sp>
        <p:nvSpPr>
          <p:cNvPr id="23" name="Text 16"/>
          <p:cNvSpPr/>
          <p:nvPr/>
        </p:nvSpPr>
        <p:spPr>
          <a:xfrm>
            <a:off x="5349240" y="4078224"/>
            <a:ext cx="2103120" cy="219456"/>
          </a:xfrm>
          <a:prstGeom prst="rect">
            <a:avLst/>
          </a:prstGeom>
          <a:noFill/>
          <a:ln/>
        </p:spPr>
        <p:txBody>
          <a:bodyPr wrap="square" lIns="0" tIns="0" rIns="0" bIns="0" rtlCol="0" anchor="ctr"/>
          <a:lstStyle/>
          <a:p>
            <a:pPr marL="0" indent="0">
              <a:buNone/>
            </a:pPr>
            <a:r>
              <a:rPr lang="en-US" sz="1500" b="1" dirty="0">
                <a:solidFill>
                  <a:srgbClr val="A3E635"/>
                </a:solidFill>
              </a:rPr>
              <a:t>Data</a:t>
            </a:r>
            <a:endParaRPr lang="en-US" sz="1500" dirty="0"/>
          </a:p>
        </p:txBody>
      </p:sp>
      <p:sp>
        <p:nvSpPr>
          <p:cNvPr id="24" name="Text 17"/>
          <p:cNvSpPr/>
          <p:nvPr/>
        </p:nvSpPr>
        <p:spPr>
          <a:xfrm>
            <a:off x="4809744" y="4617720"/>
            <a:ext cx="2788920" cy="347472"/>
          </a:xfrm>
          <a:prstGeom prst="rect">
            <a:avLst/>
          </a:prstGeom>
          <a:noFill/>
          <a:ln/>
        </p:spPr>
        <p:txBody>
          <a:bodyPr wrap="square" lIns="0" tIns="0" rIns="0" bIns="0" rtlCol="0" anchor="ctr">
            <a:normAutofit lnSpcReduction="10000"/>
          </a:bodyPr>
          <a:lstStyle/>
          <a:p>
            <a:pPr marL="0" indent="0" algn="ctr">
              <a:buNone/>
            </a:pPr>
            <a:r>
              <a:rPr lang="en-US" sz="1260" dirty="0">
                <a:solidFill>
                  <a:srgbClr val="D6E0EA"/>
                </a:solidFill>
              </a:rPr>
              <a:t>Never test with confidential company data first.</a:t>
            </a:r>
            <a:endParaRPr lang="en-US" sz="1260" dirty="0"/>
          </a:p>
        </p:txBody>
      </p:sp>
      <p:sp>
        <p:nvSpPr>
          <p:cNvPr id="25" name="Shape 18"/>
          <p:cNvSpPr/>
          <p:nvPr/>
        </p:nvSpPr>
        <p:spPr>
          <a:xfrm>
            <a:off x="8375904" y="3794760"/>
            <a:ext cx="3401568" cy="1536192"/>
          </a:xfrm>
          <a:prstGeom prst="roundRect">
            <a:avLst>
              <a:gd name="adj" fmla="val 4762"/>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6"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31936" y="4050792"/>
            <a:ext cx="347472" cy="347472"/>
          </a:xfrm>
          <a:prstGeom prst="rect">
            <a:avLst/>
          </a:prstGeom>
        </p:spPr>
      </p:pic>
      <p:sp>
        <p:nvSpPr>
          <p:cNvPr id="27" name="Text 19"/>
          <p:cNvSpPr/>
          <p:nvPr/>
        </p:nvSpPr>
        <p:spPr>
          <a:xfrm>
            <a:off x="9171432" y="4078224"/>
            <a:ext cx="2103120" cy="219456"/>
          </a:xfrm>
          <a:prstGeom prst="rect">
            <a:avLst/>
          </a:prstGeom>
          <a:noFill/>
          <a:ln/>
        </p:spPr>
        <p:txBody>
          <a:bodyPr wrap="square" lIns="0" tIns="0" rIns="0" bIns="0" rtlCol="0" anchor="ctr"/>
          <a:lstStyle/>
          <a:p>
            <a:pPr marL="0" indent="0">
              <a:buNone/>
            </a:pPr>
            <a:r>
              <a:rPr lang="en-US" sz="1500" b="1" dirty="0">
                <a:solidFill>
                  <a:srgbClr val="60A5FA"/>
                </a:solidFill>
              </a:rPr>
              <a:t>Dummy Test</a:t>
            </a:r>
            <a:endParaRPr lang="en-US" sz="1500" dirty="0"/>
          </a:p>
        </p:txBody>
      </p:sp>
      <p:sp>
        <p:nvSpPr>
          <p:cNvPr id="28" name="Text 20"/>
          <p:cNvSpPr/>
          <p:nvPr/>
        </p:nvSpPr>
        <p:spPr>
          <a:xfrm>
            <a:off x="8631936" y="4617720"/>
            <a:ext cx="2788920" cy="347472"/>
          </a:xfrm>
          <a:prstGeom prst="rect">
            <a:avLst/>
          </a:prstGeom>
          <a:noFill/>
          <a:ln/>
        </p:spPr>
        <p:txBody>
          <a:bodyPr wrap="square" lIns="0" tIns="0" rIns="0" bIns="0" rtlCol="0" anchor="ctr">
            <a:normAutofit lnSpcReduction="10000"/>
          </a:bodyPr>
          <a:lstStyle/>
          <a:p>
            <a:pPr marL="0" indent="0" algn="ctr">
              <a:buNone/>
            </a:pPr>
            <a:r>
              <a:rPr lang="en-US" sz="1260" dirty="0">
                <a:solidFill>
                  <a:srgbClr val="D6E0EA"/>
                </a:solidFill>
              </a:rPr>
              <a:t>Run once with sample input and inspect output.</a:t>
            </a:r>
            <a:endParaRPr lang="en-US" sz="1260" dirty="0"/>
          </a:p>
        </p:txBody>
      </p:sp>
      <p:sp>
        <p:nvSpPr>
          <p:cNvPr id="29" name="Shape 21"/>
          <p:cNvSpPr/>
          <p:nvPr/>
        </p:nvSpPr>
        <p:spPr>
          <a:xfrm>
            <a:off x="1828800" y="5961888"/>
            <a:ext cx="8549640" cy="402336"/>
          </a:xfrm>
          <a:prstGeom prst="roundRect">
            <a:avLst>
              <a:gd name="adj" fmla="val 11364"/>
            </a:avLst>
          </a:prstGeom>
          <a:solidFill>
            <a:srgbClr val="FB7185">
              <a:alpha val="12000"/>
            </a:srgbClr>
          </a:solidFill>
          <a:ln w="12700">
            <a:solidFill>
              <a:srgbClr val="FB7185">
                <a:alpha val="60000"/>
              </a:srgbClr>
            </a:solidFill>
            <a:prstDash val="solid"/>
          </a:ln>
        </p:spPr>
        <p:txBody>
          <a:bodyPr/>
          <a:lstStyle/>
          <a:p>
            <a:endParaRPr lang="en-US"/>
          </a:p>
        </p:txBody>
      </p:sp>
      <p:sp>
        <p:nvSpPr>
          <p:cNvPr id="30" name="Text 22"/>
          <p:cNvSpPr/>
          <p:nvPr/>
        </p:nvSpPr>
        <p:spPr>
          <a:xfrm>
            <a:off x="2103120" y="6089904"/>
            <a:ext cx="8001000" cy="146304"/>
          </a:xfrm>
          <a:prstGeom prst="rect">
            <a:avLst/>
          </a:prstGeom>
          <a:noFill/>
          <a:ln/>
        </p:spPr>
        <p:txBody>
          <a:bodyPr wrap="square" lIns="0" tIns="0" rIns="0" bIns="0" rtlCol="0" anchor="ctr"/>
          <a:lstStyle/>
          <a:p>
            <a:pPr marL="0" indent="0" algn="ctr">
              <a:buNone/>
            </a:pPr>
            <a:r>
              <a:rPr lang="en-US" sz="1220" b="1" dirty="0">
                <a:solidFill>
                  <a:srgbClr val="FB7185"/>
                </a:solidFill>
              </a:rPr>
              <a:t>Simple rule: use public samples first, then move to internal data only after review.</a:t>
            </a:r>
            <a:endParaRPr lang="en-US" sz="1220" dirty="0"/>
          </a:p>
        </p:txBody>
      </p:sp>
      <p:sp>
        <p:nvSpPr>
          <p:cNvPr id="31"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TEAM SOP</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Our rule for Codex web-tool projects</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Every project must have enough structure for another colleague or Codex session to continue it.</a:t>
            </a:r>
            <a:endParaRPr lang="en-US" sz="1300" dirty="0"/>
          </a:p>
        </p:txBody>
      </p:sp>
      <p:sp>
        <p:nvSpPr>
          <p:cNvPr id="5" name="Shape 3"/>
          <p:cNvSpPr/>
          <p:nvPr/>
        </p:nvSpPr>
        <p:spPr>
          <a:xfrm>
            <a:off x="713232" y="1664208"/>
            <a:ext cx="5029200" cy="4114800"/>
          </a:xfrm>
          <a:prstGeom prst="roundRect">
            <a:avLst>
              <a:gd name="adj" fmla="val 1778"/>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6" name="Text 4"/>
          <p:cNvSpPr/>
          <p:nvPr/>
        </p:nvSpPr>
        <p:spPr>
          <a:xfrm>
            <a:off x="1024128" y="1938528"/>
            <a:ext cx="2560320" cy="274320"/>
          </a:xfrm>
          <a:prstGeom prst="rect">
            <a:avLst/>
          </a:prstGeom>
          <a:noFill/>
          <a:ln/>
        </p:spPr>
        <p:txBody>
          <a:bodyPr wrap="square" lIns="0" tIns="0" rIns="0" bIns="0" rtlCol="0" anchor="ctr"/>
          <a:lstStyle/>
          <a:p>
            <a:pPr marL="0" indent="0">
              <a:buNone/>
            </a:pPr>
            <a:r>
              <a:rPr lang="en-US" sz="1800" b="1" dirty="0">
                <a:solidFill>
                  <a:srgbClr val="5DE2E7"/>
                </a:solidFill>
              </a:rPr>
              <a:t>Required project assets</a:t>
            </a:r>
            <a:endParaRPr lang="en-US" sz="1800" dirty="0"/>
          </a:p>
        </p:txBody>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2416" y="2523744"/>
            <a:ext cx="146304" cy="146304"/>
          </a:xfrm>
          <a:prstGeom prst="rect">
            <a:avLst/>
          </a:prstGeom>
        </p:spPr>
      </p:pic>
      <p:sp>
        <p:nvSpPr>
          <p:cNvPr id="8" name="Text 5"/>
          <p:cNvSpPr/>
          <p:nvPr/>
        </p:nvSpPr>
        <p:spPr>
          <a:xfrm>
            <a:off x="1353312" y="2514600"/>
            <a:ext cx="3383280" cy="173736"/>
          </a:xfrm>
          <a:prstGeom prst="rect">
            <a:avLst/>
          </a:prstGeom>
          <a:noFill/>
          <a:ln/>
        </p:spPr>
        <p:txBody>
          <a:bodyPr wrap="square" lIns="0" tIns="0" rIns="0" bIns="0" rtlCol="0" anchor="ctr"/>
          <a:lstStyle/>
          <a:p>
            <a:pPr marL="0" indent="0">
              <a:buNone/>
            </a:pPr>
            <a:r>
              <a:rPr lang="en-US" sz="1290" b="1" dirty="0">
                <a:solidFill>
                  <a:srgbClr val="D6E0EA"/>
                </a:solidFill>
              </a:rPr>
              <a:t>GitHub repo</a:t>
            </a:r>
            <a:endParaRPr lang="en-US" sz="129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2416" y="2962656"/>
            <a:ext cx="146304" cy="146304"/>
          </a:xfrm>
          <a:prstGeom prst="rect">
            <a:avLst/>
          </a:prstGeom>
        </p:spPr>
      </p:pic>
      <p:sp>
        <p:nvSpPr>
          <p:cNvPr id="10" name="Text 6"/>
          <p:cNvSpPr/>
          <p:nvPr/>
        </p:nvSpPr>
        <p:spPr>
          <a:xfrm>
            <a:off x="1353312" y="2953512"/>
            <a:ext cx="3383280" cy="173736"/>
          </a:xfrm>
          <a:prstGeom prst="rect">
            <a:avLst/>
          </a:prstGeom>
          <a:noFill/>
          <a:ln/>
        </p:spPr>
        <p:txBody>
          <a:bodyPr wrap="square" lIns="0" tIns="0" rIns="0" bIns="0" rtlCol="0" anchor="ctr"/>
          <a:lstStyle/>
          <a:p>
            <a:pPr marL="0" indent="0">
              <a:buNone/>
            </a:pPr>
            <a:r>
              <a:rPr lang="en-US" sz="1290" b="1" dirty="0">
                <a:solidFill>
                  <a:srgbClr val="D6E0EA"/>
                </a:solidFill>
              </a:rPr>
              <a:t>README.md</a:t>
            </a:r>
            <a:endParaRPr lang="en-US" sz="129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42416" y="3401568"/>
            <a:ext cx="146304" cy="146304"/>
          </a:xfrm>
          <a:prstGeom prst="rect">
            <a:avLst/>
          </a:prstGeom>
        </p:spPr>
      </p:pic>
      <p:sp>
        <p:nvSpPr>
          <p:cNvPr id="12" name="Text 7"/>
          <p:cNvSpPr/>
          <p:nvPr/>
        </p:nvSpPr>
        <p:spPr>
          <a:xfrm>
            <a:off x="1353312" y="3392424"/>
            <a:ext cx="3383280" cy="173736"/>
          </a:xfrm>
          <a:prstGeom prst="rect">
            <a:avLst/>
          </a:prstGeom>
          <a:noFill/>
          <a:ln/>
        </p:spPr>
        <p:txBody>
          <a:bodyPr wrap="square" lIns="0" tIns="0" rIns="0" bIns="0" rtlCol="0" anchor="ctr"/>
          <a:lstStyle/>
          <a:p>
            <a:pPr marL="0" indent="0">
              <a:buNone/>
            </a:pPr>
            <a:r>
              <a:rPr lang="en-US" sz="1290" b="1" dirty="0">
                <a:solidFill>
                  <a:srgbClr val="D6E0EA"/>
                </a:solidFill>
              </a:rPr>
              <a:t>DESIGN.md</a:t>
            </a:r>
            <a:endParaRPr lang="en-US" sz="129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42416" y="3840480"/>
            <a:ext cx="146304" cy="146304"/>
          </a:xfrm>
          <a:prstGeom prst="rect">
            <a:avLst/>
          </a:prstGeom>
        </p:spPr>
      </p:pic>
      <p:sp>
        <p:nvSpPr>
          <p:cNvPr id="14" name="Text 8"/>
          <p:cNvSpPr/>
          <p:nvPr/>
        </p:nvSpPr>
        <p:spPr>
          <a:xfrm>
            <a:off x="1353312" y="3831336"/>
            <a:ext cx="3383280" cy="173736"/>
          </a:xfrm>
          <a:prstGeom prst="rect">
            <a:avLst/>
          </a:prstGeom>
          <a:noFill/>
          <a:ln/>
        </p:spPr>
        <p:txBody>
          <a:bodyPr wrap="square" lIns="0" tIns="0" rIns="0" bIns="0" rtlCol="0" anchor="ctr"/>
          <a:lstStyle/>
          <a:p>
            <a:pPr marL="0" indent="0">
              <a:buNone/>
            </a:pPr>
            <a:r>
              <a:rPr lang="en-US" sz="1290" b="1" dirty="0">
                <a:solidFill>
                  <a:srgbClr val="D6E0EA"/>
                </a:solidFill>
              </a:rPr>
              <a:t>AGENTS.md</a:t>
            </a:r>
            <a:endParaRPr lang="en-US" sz="1290" dirty="0"/>
          </a:p>
        </p:txBody>
      </p:sp>
      <p:pic>
        <p:nvPicPr>
          <p:cNvPr id="15"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42416" y="4279392"/>
            <a:ext cx="146304" cy="146304"/>
          </a:xfrm>
          <a:prstGeom prst="rect">
            <a:avLst/>
          </a:prstGeom>
        </p:spPr>
      </p:pic>
      <p:sp>
        <p:nvSpPr>
          <p:cNvPr id="16" name="Text 9"/>
          <p:cNvSpPr/>
          <p:nvPr/>
        </p:nvSpPr>
        <p:spPr>
          <a:xfrm>
            <a:off x="1353312" y="4270248"/>
            <a:ext cx="3383280" cy="173736"/>
          </a:xfrm>
          <a:prstGeom prst="rect">
            <a:avLst/>
          </a:prstGeom>
          <a:noFill/>
          <a:ln/>
        </p:spPr>
        <p:txBody>
          <a:bodyPr wrap="square" lIns="0" tIns="0" rIns="0" bIns="0" rtlCol="0" anchor="ctr"/>
          <a:lstStyle/>
          <a:p>
            <a:pPr marL="0" indent="0">
              <a:buNone/>
            </a:pPr>
            <a:r>
              <a:rPr lang="en-US" sz="1290" dirty="0">
                <a:solidFill>
                  <a:srgbClr val="D6E0EA"/>
                </a:solidFill>
              </a:rPr>
              <a:t>sample data</a:t>
            </a:r>
            <a:endParaRPr lang="en-US" sz="1290" dirty="0"/>
          </a:p>
        </p:txBody>
      </p:sp>
      <p:pic>
        <p:nvPicPr>
          <p:cNvPr id="17"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42416" y="4718304"/>
            <a:ext cx="146304" cy="146304"/>
          </a:xfrm>
          <a:prstGeom prst="rect">
            <a:avLst/>
          </a:prstGeom>
        </p:spPr>
      </p:pic>
      <p:sp>
        <p:nvSpPr>
          <p:cNvPr id="18" name="Text 10"/>
          <p:cNvSpPr/>
          <p:nvPr/>
        </p:nvSpPr>
        <p:spPr>
          <a:xfrm>
            <a:off x="1353312" y="4709160"/>
            <a:ext cx="3383280" cy="173736"/>
          </a:xfrm>
          <a:prstGeom prst="rect">
            <a:avLst/>
          </a:prstGeom>
          <a:noFill/>
          <a:ln/>
        </p:spPr>
        <p:txBody>
          <a:bodyPr wrap="square" lIns="0" tIns="0" rIns="0" bIns="0" rtlCol="0" anchor="ctr"/>
          <a:lstStyle/>
          <a:p>
            <a:pPr marL="0" indent="0">
              <a:buNone/>
            </a:pPr>
            <a:r>
              <a:rPr lang="en-US" sz="1290" dirty="0">
                <a:solidFill>
                  <a:srgbClr val="D6E0EA"/>
                </a:solidFill>
              </a:rPr>
              <a:t>test checklist</a:t>
            </a:r>
            <a:endParaRPr lang="en-US" sz="1290" dirty="0"/>
          </a:p>
        </p:txBody>
      </p:sp>
      <p:pic>
        <p:nvPicPr>
          <p:cNvPr id="19"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42416" y="5157216"/>
            <a:ext cx="146304" cy="146304"/>
          </a:xfrm>
          <a:prstGeom prst="rect">
            <a:avLst/>
          </a:prstGeom>
        </p:spPr>
      </p:pic>
      <p:sp>
        <p:nvSpPr>
          <p:cNvPr id="20" name="Text 11"/>
          <p:cNvSpPr/>
          <p:nvPr/>
        </p:nvSpPr>
        <p:spPr>
          <a:xfrm>
            <a:off x="1353312" y="5148072"/>
            <a:ext cx="3383280" cy="173736"/>
          </a:xfrm>
          <a:prstGeom prst="rect">
            <a:avLst/>
          </a:prstGeom>
          <a:noFill/>
          <a:ln/>
        </p:spPr>
        <p:txBody>
          <a:bodyPr wrap="square" lIns="0" tIns="0" rIns="0" bIns="0" rtlCol="0" anchor="ctr"/>
          <a:lstStyle/>
          <a:p>
            <a:pPr marL="0" indent="0">
              <a:buNone/>
            </a:pPr>
            <a:r>
              <a:rPr lang="en-US" sz="1290" dirty="0">
                <a:solidFill>
                  <a:srgbClr val="D6E0EA"/>
                </a:solidFill>
              </a:rPr>
              <a:t>change log</a:t>
            </a:r>
            <a:endParaRPr lang="en-US" sz="1290" dirty="0"/>
          </a:p>
        </p:txBody>
      </p:sp>
      <p:sp>
        <p:nvSpPr>
          <p:cNvPr id="21" name="Shape 12"/>
          <p:cNvSpPr/>
          <p:nvPr/>
        </p:nvSpPr>
        <p:spPr>
          <a:xfrm>
            <a:off x="6080760" y="1664208"/>
            <a:ext cx="5394960" cy="4114800"/>
          </a:xfrm>
          <a:prstGeom prst="roundRect">
            <a:avLst>
              <a:gd name="adj" fmla="val 1778"/>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22" name="Text 13"/>
          <p:cNvSpPr/>
          <p:nvPr/>
        </p:nvSpPr>
        <p:spPr>
          <a:xfrm>
            <a:off x="6382512" y="1938528"/>
            <a:ext cx="2971800" cy="274320"/>
          </a:xfrm>
          <a:prstGeom prst="rect">
            <a:avLst/>
          </a:prstGeom>
          <a:noFill/>
          <a:ln/>
        </p:spPr>
        <p:txBody>
          <a:bodyPr wrap="square" lIns="0" tIns="0" rIns="0" bIns="0" rtlCol="0" anchor="ctr"/>
          <a:lstStyle/>
          <a:p>
            <a:pPr marL="0" indent="0">
              <a:buNone/>
            </a:pPr>
            <a:r>
              <a:rPr lang="en-US" sz="1800" b="1" dirty="0">
                <a:solidFill>
                  <a:srgbClr val="A3E635"/>
                </a:solidFill>
              </a:rPr>
              <a:t>Beginner definition of “done”</a:t>
            </a:r>
            <a:endParaRPr lang="en-US" sz="1800" dirty="0"/>
          </a:p>
        </p:txBody>
      </p:sp>
      <p:sp>
        <p:nvSpPr>
          <p:cNvPr id="23" name="Shape 14"/>
          <p:cNvSpPr/>
          <p:nvPr/>
        </p:nvSpPr>
        <p:spPr>
          <a:xfrm>
            <a:off x="6400800" y="2505456"/>
            <a:ext cx="4526280" cy="402336"/>
          </a:xfrm>
          <a:prstGeom prst="roundRect">
            <a:avLst>
              <a:gd name="adj" fmla="val 18182"/>
            </a:avLst>
          </a:prstGeom>
          <a:solidFill>
            <a:srgbClr val="0B1727"/>
          </a:solidFill>
          <a:ln w="10160">
            <a:solidFill>
              <a:srgbClr val="29425F"/>
            </a:solidFill>
            <a:prstDash val="solid"/>
          </a:ln>
        </p:spPr>
        <p:txBody>
          <a:bodyPr/>
          <a:lstStyle/>
          <a:p>
            <a:endParaRPr lang="en-US"/>
          </a:p>
        </p:txBody>
      </p:sp>
      <p:sp>
        <p:nvSpPr>
          <p:cNvPr id="24" name="Text 15"/>
          <p:cNvSpPr/>
          <p:nvPr/>
        </p:nvSpPr>
        <p:spPr>
          <a:xfrm>
            <a:off x="6629400" y="2606040"/>
            <a:ext cx="1005840" cy="118872"/>
          </a:xfrm>
          <a:prstGeom prst="rect">
            <a:avLst/>
          </a:prstGeom>
          <a:noFill/>
          <a:ln/>
        </p:spPr>
        <p:txBody>
          <a:bodyPr wrap="square" lIns="0" tIns="0" rIns="0" bIns="0" rtlCol="0" anchor="ctr"/>
          <a:lstStyle/>
          <a:p>
            <a:pPr marL="0" indent="0">
              <a:buNone/>
            </a:pPr>
            <a:r>
              <a:rPr lang="en-US" sz="820" b="1" kern="0" spc="80" dirty="0">
                <a:solidFill>
                  <a:srgbClr val="A3E635"/>
                </a:solidFill>
              </a:rPr>
              <a:t>Runs</a:t>
            </a:r>
            <a:endParaRPr lang="en-US" sz="820" dirty="0"/>
          </a:p>
        </p:txBody>
      </p:sp>
      <p:sp>
        <p:nvSpPr>
          <p:cNvPr id="25" name="Text 16"/>
          <p:cNvSpPr/>
          <p:nvPr/>
        </p:nvSpPr>
        <p:spPr>
          <a:xfrm>
            <a:off x="7635240" y="2578608"/>
            <a:ext cx="2971800" cy="155448"/>
          </a:xfrm>
          <a:prstGeom prst="rect">
            <a:avLst/>
          </a:prstGeom>
          <a:noFill/>
          <a:ln/>
        </p:spPr>
        <p:txBody>
          <a:bodyPr wrap="square" lIns="0" tIns="0" rIns="0" bIns="0" rtlCol="0" anchor="ctr">
            <a:normAutofit lnSpcReduction="10000"/>
          </a:bodyPr>
          <a:lstStyle/>
          <a:p>
            <a:pPr marL="0" indent="0">
              <a:buNone/>
            </a:pPr>
            <a:r>
              <a:rPr lang="en-US" sz="1050" dirty="0">
                <a:solidFill>
                  <a:srgbClr val="D6E0EA"/>
                </a:solidFill>
              </a:rPr>
              <a:t>The app opens without errors.</a:t>
            </a:r>
            <a:endParaRPr lang="en-US" sz="1050" dirty="0"/>
          </a:p>
        </p:txBody>
      </p:sp>
      <p:sp>
        <p:nvSpPr>
          <p:cNvPr id="26" name="Shape 17"/>
          <p:cNvSpPr/>
          <p:nvPr/>
        </p:nvSpPr>
        <p:spPr>
          <a:xfrm>
            <a:off x="6400800" y="3108960"/>
            <a:ext cx="4526280" cy="402336"/>
          </a:xfrm>
          <a:prstGeom prst="roundRect">
            <a:avLst>
              <a:gd name="adj" fmla="val 18182"/>
            </a:avLst>
          </a:prstGeom>
          <a:solidFill>
            <a:srgbClr val="0D1A2B"/>
          </a:solidFill>
          <a:ln w="10160">
            <a:solidFill>
              <a:srgbClr val="29425F"/>
            </a:solidFill>
            <a:prstDash val="solid"/>
          </a:ln>
        </p:spPr>
        <p:txBody>
          <a:bodyPr/>
          <a:lstStyle/>
          <a:p>
            <a:endParaRPr lang="en-US"/>
          </a:p>
        </p:txBody>
      </p:sp>
      <p:sp>
        <p:nvSpPr>
          <p:cNvPr id="27" name="Text 18"/>
          <p:cNvSpPr/>
          <p:nvPr/>
        </p:nvSpPr>
        <p:spPr>
          <a:xfrm>
            <a:off x="6629400" y="3209544"/>
            <a:ext cx="1005840" cy="118872"/>
          </a:xfrm>
          <a:prstGeom prst="rect">
            <a:avLst/>
          </a:prstGeom>
          <a:noFill/>
          <a:ln/>
        </p:spPr>
        <p:txBody>
          <a:bodyPr wrap="square" lIns="0" tIns="0" rIns="0" bIns="0" rtlCol="0" anchor="ctr"/>
          <a:lstStyle/>
          <a:p>
            <a:pPr marL="0" indent="0">
              <a:buNone/>
            </a:pPr>
            <a:r>
              <a:rPr lang="en-US" sz="820" b="1" kern="0" spc="80" dirty="0">
                <a:solidFill>
                  <a:srgbClr val="A3E635"/>
                </a:solidFill>
              </a:rPr>
              <a:t>Works</a:t>
            </a:r>
            <a:endParaRPr lang="en-US" sz="820" dirty="0"/>
          </a:p>
        </p:txBody>
      </p:sp>
      <p:sp>
        <p:nvSpPr>
          <p:cNvPr id="28" name="Text 19"/>
          <p:cNvSpPr/>
          <p:nvPr/>
        </p:nvSpPr>
        <p:spPr>
          <a:xfrm>
            <a:off x="7635240" y="3182112"/>
            <a:ext cx="2971800" cy="155448"/>
          </a:xfrm>
          <a:prstGeom prst="rect">
            <a:avLst/>
          </a:prstGeom>
          <a:noFill/>
          <a:ln/>
        </p:spPr>
        <p:txBody>
          <a:bodyPr wrap="square" lIns="0" tIns="0" rIns="0" bIns="0" rtlCol="0" anchor="ctr">
            <a:normAutofit lnSpcReduction="10000"/>
          </a:bodyPr>
          <a:lstStyle/>
          <a:p>
            <a:pPr marL="0" indent="0">
              <a:buNone/>
            </a:pPr>
            <a:r>
              <a:rPr lang="en-US" sz="1050" dirty="0">
                <a:solidFill>
                  <a:srgbClr val="D6E0EA"/>
                </a:solidFill>
              </a:rPr>
              <a:t>Sample input produces expected output.</a:t>
            </a:r>
            <a:endParaRPr lang="en-US" sz="1050" dirty="0"/>
          </a:p>
        </p:txBody>
      </p:sp>
      <p:sp>
        <p:nvSpPr>
          <p:cNvPr id="29" name="Shape 20"/>
          <p:cNvSpPr/>
          <p:nvPr/>
        </p:nvSpPr>
        <p:spPr>
          <a:xfrm>
            <a:off x="6400800" y="3712464"/>
            <a:ext cx="4526280" cy="402336"/>
          </a:xfrm>
          <a:prstGeom prst="roundRect">
            <a:avLst>
              <a:gd name="adj" fmla="val 18182"/>
            </a:avLst>
          </a:prstGeom>
          <a:solidFill>
            <a:srgbClr val="0B1727"/>
          </a:solidFill>
          <a:ln w="10160">
            <a:solidFill>
              <a:srgbClr val="29425F"/>
            </a:solidFill>
            <a:prstDash val="solid"/>
          </a:ln>
        </p:spPr>
        <p:txBody>
          <a:bodyPr/>
          <a:lstStyle/>
          <a:p>
            <a:endParaRPr lang="en-US"/>
          </a:p>
        </p:txBody>
      </p:sp>
      <p:sp>
        <p:nvSpPr>
          <p:cNvPr id="30" name="Text 21"/>
          <p:cNvSpPr/>
          <p:nvPr/>
        </p:nvSpPr>
        <p:spPr>
          <a:xfrm>
            <a:off x="6629400" y="3813048"/>
            <a:ext cx="1005840" cy="118872"/>
          </a:xfrm>
          <a:prstGeom prst="rect">
            <a:avLst/>
          </a:prstGeom>
          <a:noFill/>
          <a:ln/>
        </p:spPr>
        <p:txBody>
          <a:bodyPr wrap="square" lIns="0" tIns="0" rIns="0" bIns="0" rtlCol="0" anchor="ctr"/>
          <a:lstStyle/>
          <a:p>
            <a:pPr marL="0" indent="0">
              <a:buNone/>
            </a:pPr>
            <a:r>
              <a:rPr lang="en-US" sz="820" b="1" kern="0" spc="80" dirty="0">
                <a:solidFill>
                  <a:srgbClr val="A3E635"/>
                </a:solidFill>
              </a:rPr>
              <a:t>Exports</a:t>
            </a:r>
            <a:endParaRPr lang="en-US" sz="820" dirty="0"/>
          </a:p>
        </p:txBody>
      </p:sp>
      <p:sp>
        <p:nvSpPr>
          <p:cNvPr id="31" name="Text 22"/>
          <p:cNvSpPr/>
          <p:nvPr/>
        </p:nvSpPr>
        <p:spPr>
          <a:xfrm>
            <a:off x="7635240" y="3785616"/>
            <a:ext cx="2971800" cy="155448"/>
          </a:xfrm>
          <a:prstGeom prst="rect">
            <a:avLst/>
          </a:prstGeom>
          <a:noFill/>
          <a:ln/>
        </p:spPr>
        <p:txBody>
          <a:bodyPr wrap="square" lIns="0" tIns="0" rIns="0" bIns="0" rtlCol="0" anchor="ctr">
            <a:normAutofit lnSpcReduction="10000"/>
          </a:bodyPr>
          <a:lstStyle/>
          <a:p>
            <a:pPr marL="0" indent="0">
              <a:buNone/>
            </a:pPr>
            <a:r>
              <a:rPr lang="en-US" sz="1050" dirty="0">
                <a:solidFill>
                  <a:srgbClr val="D6E0EA"/>
                </a:solidFill>
              </a:rPr>
              <a:t>PPTX/download feature has been tested.</a:t>
            </a:r>
            <a:endParaRPr lang="en-US" sz="1050" dirty="0"/>
          </a:p>
        </p:txBody>
      </p:sp>
      <p:sp>
        <p:nvSpPr>
          <p:cNvPr id="32" name="Shape 23"/>
          <p:cNvSpPr/>
          <p:nvPr/>
        </p:nvSpPr>
        <p:spPr>
          <a:xfrm>
            <a:off x="6400800" y="4315968"/>
            <a:ext cx="4526280" cy="402336"/>
          </a:xfrm>
          <a:prstGeom prst="roundRect">
            <a:avLst>
              <a:gd name="adj" fmla="val 18182"/>
            </a:avLst>
          </a:prstGeom>
          <a:solidFill>
            <a:srgbClr val="0D1A2B"/>
          </a:solidFill>
          <a:ln w="10160">
            <a:solidFill>
              <a:srgbClr val="29425F"/>
            </a:solidFill>
            <a:prstDash val="solid"/>
          </a:ln>
        </p:spPr>
        <p:txBody>
          <a:bodyPr/>
          <a:lstStyle/>
          <a:p>
            <a:endParaRPr lang="en-US"/>
          </a:p>
        </p:txBody>
      </p:sp>
      <p:sp>
        <p:nvSpPr>
          <p:cNvPr id="33" name="Text 24"/>
          <p:cNvSpPr/>
          <p:nvPr/>
        </p:nvSpPr>
        <p:spPr>
          <a:xfrm>
            <a:off x="6629400" y="4416552"/>
            <a:ext cx="1005840" cy="118872"/>
          </a:xfrm>
          <a:prstGeom prst="rect">
            <a:avLst/>
          </a:prstGeom>
          <a:noFill/>
          <a:ln/>
        </p:spPr>
        <p:txBody>
          <a:bodyPr wrap="square" lIns="0" tIns="0" rIns="0" bIns="0" rtlCol="0" anchor="ctr"/>
          <a:lstStyle/>
          <a:p>
            <a:pPr marL="0" indent="0">
              <a:buNone/>
            </a:pPr>
            <a:r>
              <a:rPr lang="en-US" sz="820" b="1" kern="0" spc="80" dirty="0">
                <a:solidFill>
                  <a:srgbClr val="A3E635"/>
                </a:solidFill>
              </a:rPr>
              <a:t>Reviewed</a:t>
            </a:r>
            <a:endParaRPr lang="en-US" sz="820" dirty="0"/>
          </a:p>
        </p:txBody>
      </p:sp>
      <p:sp>
        <p:nvSpPr>
          <p:cNvPr id="34" name="Text 25"/>
          <p:cNvSpPr/>
          <p:nvPr/>
        </p:nvSpPr>
        <p:spPr>
          <a:xfrm>
            <a:off x="7635240" y="4389120"/>
            <a:ext cx="2971800" cy="155448"/>
          </a:xfrm>
          <a:prstGeom prst="rect">
            <a:avLst/>
          </a:prstGeom>
          <a:noFill/>
          <a:ln/>
        </p:spPr>
        <p:txBody>
          <a:bodyPr wrap="square" lIns="0" tIns="0" rIns="0" bIns="0" rtlCol="0" anchor="ctr">
            <a:normAutofit lnSpcReduction="10000"/>
          </a:bodyPr>
          <a:lstStyle/>
          <a:p>
            <a:pPr marL="0" indent="0">
              <a:buNone/>
            </a:pPr>
            <a:r>
              <a:rPr lang="en-US" sz="1050" dirty="0">
                <a:solidFill>
                  <a:srgbClr val="D6E0EA"/>
                </a:solidFill>
              </a:rPr>
              <a:t>A human inspected output and limitations.</a:t>
            </a:r>
            <a:endParaRPr lang="en-US" sz="1050" dirty="0"/>
          </a:p>
        </p:txBody>
      </p:sp>
      <p:sp>
        <p:nvSpPr>
          <p:cNvPr id="35" name="Shape 26"/>
          <p:cNvSpPr/>
          <p:nvPr/>
        </p:nvSpPr>
        <p:spPr>
          <a:xfrm>
            <a:off x="6400800" y="4919472"/>
            <a:ext cx="4526280" cy="402336"/>
          </a:xfrm>
          <a:prstGeom prst="roundRect">
            <a:avLst>
              <a:gd name="adj" fmla="val 18182"/>
            </a:avLst>
          </a:prstGeom>
          <a:solidFill>
            <a:srgbClr val="0B1727"/>
          </a:solidFill>
          <a:ln w="10160">
            <a:solidFill>
              <a:srgbClr val="29425F"/>
            </a:solidFill>
            <a:prstDash val="solid"/>
          </a:ln>
        </p:spPr>
        <p:txBody>
          <a:bodyPr/>
          <a:lstStyle/>
          <a:p>
            <a:endParaRPr lang="en-US"/>
          </a:p>
        </p:txBody>
      </p:sp>
      <p:sp>
        <p:nvSpPr>
          <p:cNvPr id="36" name="Text 27"/>
          <p:cNvSpPr/>
          <p:nvPr/>
        </p:nvSpPr>
        <p:spPr>
          <a:xfrm>
            <a:off x="6629400" y="5020056"/>
            <a:ext cx="1005840" cy="118872"/>
          </a:xfrm>
          <a:prstGeom prst="rect">
            <a:avLst/>
          </a:prstGeom>
          <a:noFill/>
          <a:ln/>
        </p:spPr>
        <p:txBody>
          <a:bodyPr wrap="square" lIns="0" tIns="0" rIns="0" bIns="0" rtlCol="0" anchor="ctr"/>
          <a:lstStyle/>
          <a:p>
            <a:pPr marL="0" indent="0">
              <a:buNone/>
            </a:pPr>
            <a:r>
              <a:rPr lang="en-US" sz="820" b="1" kern="0" spc="80" dirty="0">
                <a:solidFill>
                  <a:srgbClr val="A3E635"/>
                </a:solidFill>
              </a:rPr>
              <a:t>Documented</a:t>
            </a:r>
            <a:endParaRPr lang="en-US" sz="820" dirty="0"/>
          </a:p>
        </p:txBody>
      </p:sp>
      <p:sp>
        <p:nvSpPr>
          <p:cNvPr id="37" name="Text 28"/>
          <p:cNvSpPr/>
          <p:nvPr/>
        </p:nvSpPr>
        <p:spPr>
          <a:xfrm>
            <a:off x="7635240" y="4992624"/>
            <a:ext cx="2971800" cy="155448"/>
          </a:xfrm>
          <a:prstGeom prst="rect">
            <a:avLst/>
          </a:prstGeom>
          <a:noFill/>
          <a:ln/>
        </p:spPr>
        <p:txBody>
          <a:bodyPr wrap="square" lIns="0" tIns="0" rIns="0" bIns="0" rtlCol="0" anchor="ctr">
            <a:normAutofit lnSpcReduction="10000"/>
          </a:bodyPr>
          <a:lstStyle/>
          <a:p>
            <a:pPr marL="0" indent="0">
              <a:buNone/>
            </a:pPr>
            <a:r>
              <a:rPr lang="en-US" sz="1050" dirty="0">
                <a:solidFill>
                  <a:srgbClr val="D6E0EA"/>
                </a:solidFill>
              </a:rPr>
              <a:t>README explains setup and usage.</a:t>
            </a:r>
            <a:endParaRPr lang="en-US" sz="1050" dirty="0"/>
          </a:p>
        </p:txBody>
      </p:sp>
      <p:sp>
        <p:nvSpPr>
          <p:cNvPr id="38" name="Shape 29"/>
          <p:cNvSpPr/>
          <p:nvPr/>
        </p:nvSpPr>
        <p:spPr>
          <a:xfrm>
            <a:off x="2057400" y="5998464"/>
            <a:ext cx="8046720" cy="320040"/>
          </a:xfrm>
          <a:prstGeom prst="roundRect">
            <a:avLst>
              <a:gd name="adj" fmla="val 11429"/>
            </a:avLst>
          </a:prstGeom>
          <a:solidFill>
            <a:srgbClr val="5DE2E7">
              <a:alpha val="12000"/>
            </a:srgbClr>
          </a:solidFill>
          <a:ln w="12700">
            <a:solidFill>
              <a:srgbClr val="5DE2E7">
                <a:alpha val="50000"/>
              </a:srgbClr>
            </a:solidFill>
            <a:prstDash val="solid"/>
          </a:ln>
        </p:spPr>
        <p:txBody>
          <a:bodyPr/>
          <a:lstStyle/>
          <a:p>
            <a:endParaRPr lang="en-US"/>
          </a:p>
        </p:txBody>
      </p:sp>
      <p:sp>
        <p:nvSpPr>
          <p:cNvPr id="39" name="Text 30"/>
          <p:cNvSpPr/>
          <p:nvPr/>
        </p:nvSpPr>
        <p:spPr>
          <a:xfrm>
            <a:off x="2240280" y="6089904"/>
            <a:ext cx="7680960" cy="118872"/>
          </a:xfrm>
          <a:prstGeom prst="rect">
            <a:avLst/>
          </a:prstGeom>
          <a:noFill/>
          <a:ln/>
        </p:spPr>
        <p:txBody>
          <a:bodyPr wrap="square" lIns="0" tIns="0" rIns="0" bIns="0" rtlCol="0" anchor="ctr"/>
          <a:lstStyle/>
          <a:p>
            <a:pPr marL="0" indent="0" algn="ctr">
              <a:buNone/>
            </a:pPr>
            <a:r>
              <a:rPr lang="en-US" sz="1050" b="1" dirty="0">
                <a:solidFill>
                  <a:srgbClr val="5DE2E7"/>
                </a:solidFill>
              </a:rPr>
              <a:t>Add these slides after the current “Your first Codex workflow” slide and before the live demo.</a:t>
            </a:r>
            <a:endParaRPr lang="en-US" sz="1050" dirty="0"/>
          </a:p>
        </p:txBody>
      </p:sp>
      <p:sp>
        <p:nvSpPr>
          <p:cNvPr id="40"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11E"/>
          </a:solidFill>
          <a:ln w="12700">
            <a:solidFill>
              <a:srgbClr val="06111E">
                <a:alpha val="0"/>
              </a:srgbClr>
            </a:solidFill>
            <a:prstDash val="solid"/>
          </a:ln>
        </p:spPr>
        <p:txBody>
          <a:bodyPr/>
          <a:lstStyle/>
          <a:p>
            <a:endParaRPr lang="en-MY"/>
          </a:p>
        </p:txBody>
      </p:sp>
      <p:sp>
        <p:nvSpPr>
          <p:cNvPr id="3" name="Shape 1"/>
          <p:cNvSpPr/>
          <p:nvPr/>
        </p:nvSpPr>
        <p:spPr>
          <a:xfrm>
            <a:off x="0" y="54864"/>
            <a:ext cx="12191695" cy="0"/>
          </a:xfrm>
          <a:prstGeom prst="line">
            <a:avLst/>
          </a:prstGeom>
          <a:noFill/>
          <a:ln w="16510">
            <a:solidFill>
              <a:srgbClr val="5DE2E7"/>
            </a:solidFill>
            <a:prstDash val="solid"/>
          </a:ln>
        </p:spPr>
        <p:txBody>
          <a:bodyPr/>
          <a:lstStyle/>
          <a:p>
            <a:endParaRPr lang="en-MY"/>
          </a:p>
        </p:txBody>
      </p:sp>
      <p:sp>
        <p:nvSpPr>
          <p:cNvPr id="4" name="Text 2"/>
          <p:cNvSpPr/>
          <p:nvPr/>
        </p:nvSpPr>
        <p:spPr>
          <a:xfrm>
            <a:off x="548640" y="292608"/>
            <a:ext cx="5303520" cy="164592"/>
          </a:xfrm>
          <a:prstGeom prst="rect">
            <a:avLst/>
          </a:prstGeom>
          <a:noFill/>
          <a:ln/>
        </p:spPr>
        <p:txBody>
          <a:bodyPr wrap="square" lIns="0" tIns="0" rIns="0" bIns="0" rtlCol="0" anchor="ctr"/>
          <a:lstStyle/>
          <a:p>
            <a:pPr marL="0" indent="0">
              <a:buNone/>
            </a:pPr>
            <a:r>
              <a:rPr lang="en-US" sz="650" b="1" dirty="0">
                <a:solidFill>
                  <a:srgbClr val="5DE2E7"/>
                </a:solidFill>
                <a:latin typeface="Arial" pitchFamily="34" charset="0"/>
                <a:ea typeface="Arial" pitchFamily="34" charset="-122"/>
                <a:cs typeface="Arial" pitchFamily="34" charset="-120"/>
              </a:rPr>
              <a:t>DEPLOYMENT</a:t>
            </a:r>
            <a:endParaRPr lang="en-US" sz="650" dirty="0"/>
          </a:p>
        </p:txBody>
      </p:sp>
      <p:sp>
        <p:nvSpPr>
          <p:cNvPr id="5" name="Text 3"/>
          <p:cNvSpPr/>
          <p:nvPr/>
        </p:nvSpPr>
        <p:spPr>
          <a:xfrm>
            <a:off x="548640" y="566928"/>
            <a:ext cx="10789920" cy="384048"/>
          </a:xfrm>
          <a:prstGeom prst="rect">
            <a:avLst/>
          </a:prstGeom>
          <a:noFill/>
          <a:ln/>
        </p:spPr>
        <p:txBody>
          <a:bodyPr wrap="square" lIns="0" tIns="0" rIns="0" bIns="0" rtlCol="0" anchor="ctr">
            <a:normAutofit/>
          </a:bodyPr>
          <a:lstStyle/>
          <a:p>
            <a:pPr marL="0" indent="0">
              <a:buNone/>
            </a:pPr>
            <a:r>
              <a:rPr lang="en-US" sz="2500" b="1" dirty="0">
                <a:solidFill>
                  <a:srgbClr val="F7FAFC"/>
                </a:solidFill>
                <a:latin typeface="Arial" pitchFamily="34" charset="0"/>
                <a:ea typeface="Arial" pitchFamily="34" charset="-122"/>
                <a:cs typeface="Arial" pitchFamily="34" charset="-120"/>
              </a:rPr>
              <a:t>Deployment = making your tool available online</a:t>
            </a:r>
            <a:endParaRPr lang="en-US" sz="2500" dirty="0"/>
          </a:p>
        </p:txBody>
      </p:sp>
      <p:sp>
        <p:nvSpPr>
          <p:cNvPr id="6" name="Text 4"/>
          <p:cNvSpPr/>
          <p:nvPr/>
        </p:nvSpPr>
        <p:spPr>
          <a:xfrm>
            <a:off x="548640" y="1024128"/>
            <a:ext cx="10698480" cy="228600"/>
          </a:xfrm>
          <a:prstGeom prst="rect">
            <a:avLst/>
          </a:prstGeom>
          <a:noFill/>
          <a:ln/>
        </p:spPr>
        <p:txBody>
          <a:bodyPr wrap="square" lIns="0" tIns="0" rIns="0" bIns="0" rtlCol="0" anchor="ctr">
            <a:normAutofit/>
          </a:bodyPr>
          <a:lstStyle/>
          <a:p>
            <a:pPr marL="0" indent="0">
              <a:buNone/>
            </a:pPr>
            <a:r>
              <a:rPr lang="en-US" sz="820" dirty="0">
                <a:solidFill>
                  <a:srgbClr val="91A0B2"/>
                </a:solidFill>
                <a:latin typeface="Arial" pitchFamily="34" charset="0"/>
                <a:ea typeface="Arial" pitchFamily="34" charset="-122"/>
                <a:cs typeface="Arial" pitchFamily="34" charset="-120"/>
              </a:rPr>
              <a:t>Building the tool is only half the journey. Deployment gives colleagues a link they can open and use.</a:t>
            </a:r>
            <a:endParaRPr lang="en-US" sz="820" dirty="0"/>
          </a:p>
        </p:txBody>
      </p:sp>
      <p:sp>
        <p:nvSpPr>
          <p:cNvPr id="7" name="Shape 5"/>
          <p:cNvSpPr/>
          <p:nvPr/>
        </p:nvSpPr>
        <p:spPr>
          <a:xfrm>
            <a:off x="3273552" y="2953512"/>
            <a:ext cx="155448" cy="0"/>
          </a:xfrm>
          <a:prstGeom prst="line">
            <a:avLst/>
          </a:prstGeom>
          <a:noFill/>
          <a:ln w="13970">
            <a:solidFill>
              <a:srgbClr val="5DE2E7"/>
            </a:solidFill>
            <a:prstDash val="solid"/>
            <a:headEnd type="none"/>
            <a:tailEnd type="triangle"/>
          </a:ln>
        </p:spPr>
        <p:txBody>
          <a:bodyPr/>
          <a:lstStyle/>
          <a:p>
            <a:endParaRPr lang="en-MY"/>
          </a:p>
        </p:txBody>
      </p:sp>
      <p:sp>
        <p:nvSpPr>
          <p:cNvPr id="8" name="Shape 6"/>
          <p:cNvSpPr/>
          <p:nvPr/>
        </p:nvSpPr>
        <p:spPr>
          <a:xfrm>
            <a:off x="6035040" y="2953512"/>
            <a:ext cx="155448" cy="0"/>
          </a:xfrm>
          <a:prstGeom prst="line">
            <a:avLst/>
          </a:prstGeom>
          <a:noFill/>
          <a:ln w="13970">
            <a:solidFill>
              <a:srgbClr val="5DE2E7"/>
            </a:solidFill>
            <a:prstDash val="solid"/>
            <a:headEnd type="none"/>
            <a:tailEnd type="triangle"/>
          </a:ln>
        </p:spPr>
        <p:txBody>
          <a:bodyPr/>
          <a:lstStyle/>
          <a:p>
            <a:endParaRPr lang="en-MY"/>
          </a:p>
        </p:txBody>
      </p:sp>
      <p:sp>
        <p:nvSpPr>
          <p:cNvPr id="9" name="Shape 7"/>
          <p:cNvSpPr/>
          <p:nvPr/>
        </p:nvSpPr>
        <p:spPr>
          <a:xfrm>
            <a:off x="8796528" y="2953512"/>
            <a:ext cx="155448" cy="0"/>
          </a:xfrm>
          <a:prstGeom prst="line">
            <a:avLst/>
          </a:prstGeom>
          <a:noFill/>
          <a:ln w="13970">
            <a:solidFill>
              <a:srgbClr val="5DE2E7"/>
            </a:solidFill>
            <a:prstDash val="solid"/>
            <a:headEnd type="none"/>
            <a:tailEnd type="triangle"/>
          </a:ln>
        </p:spPr>
        <p:txBody>
          <a:bodyPr/>
          <a:lstStyle/>
          <a:p>
            <a:endParaRPr lang="en-MY"/>
          </a:p>
        </p:txBody>
      </p:sp>
      <p:sp>
        <p:nvSpPr>
          <p:cNvPr id="10" name="Shape 8"/>
          <p:cNvSpPr/>
          <p:nvPr/>
        </p:nvSpPr>
        <p:spPr>
          <a:xfrm>
            <a:off x="777240" y="1874520"/>
            <a:ext cx="2423160" cy="2148840"/>
          </a:xfrm>
          <a:prstGeom prst="roundRect">
            <a:avLst>
              <a:gd name="adj" fmla="val 2979"/>
            </a:avLst>
          </a:prstGeom>
          <a:solidFill>
            <a:srgbClr val="0D1A2B"/>
          </a:solidFill>
          <a:ln w="12700">
            <a:solidFill>
              <a:srgbClr val="29425F"/>
            </a:solidFill>
            <a:prstDash val="solid"/>
          </a:ln>
        </p:spPr>
        <p:txBody>
          <a:bodyPr/>
          <a:lstStyle/>
          <a:p>
            <a:endParaRPr lang="en-MY"/>
          </a:p>
        </p:txBody>
      </p:sp>
      <p:sp>
        <p:nvSpPr>
          <p:cNvPr id="11" name="Shape 9"/>
          <p:cNvSpPr/>
          <p:nvPr/>
        </p:nvSpPr>
        <p:spPr>
          <a:xfrm>
            <a:off x="978408" y="2112264"/>
            <a:ext cx="438912" cy="438912"/>
          </a:xfrm>
          <a:prstGeom prst="ellipse">
            <a:avLst/>
          </a:prstGeom>
          <a:solidFill>
            <a:srgbClr val="5DE2E7"/>
          </a:solidFill>
          <a:ln w="12700">
            <a:solidFill>
              <a:srgbClr val="5DE2E7">
                <a:alpha val="0"/>
              </a:srgbClr>
            </a:solidFill>
            <a:prstDash val="solid"/>
          </a:ln>
        </p:spPr>
        <p:txBody>
          <a:bodyPr/>
          <a:lstStyle/>
          <a:p>
            <a:endParaRPr lang="en-MY"/>
          </a:p>
        </p:txBody>
      </p:sp>
      <p:sp>
        <p:nvSpPr>
          <p:cNvPr id="12" name="Text 10"/>
          <p:cNvSpPr/>
          <p:nvPr/>
        </p:nvSpPr>
        <p:spPr>
          <a:xfrm>
            <a:off x="978408" y="2200046"/>
            <a:ext cx="438912" cy="131674"/>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&lt;/&gt;</a:t>
            </a:r>
            <a:endParaRPr lang="en-US" sz="1000" dirty="0"/>
          </a:p>
        </p:txBody>
      </p:sp>
      <p:sp>
        <p:nvSpPr>
          <p:cNvPr id="13" name="Text 11"/>
          <p:cNvSpPr/>
          <p:nvPr/>
        </p:nvSpPr>
        <p:spPr>
          <a:xfrm>
            <a:off x="1005840" y="2770632"/>
            <a:ext cx="1965960" cy="256032"/>
          </a:xfrm>
          <a:prstGeom prst="rect">
            <a:avLst/>
          </a:prstGeom>
          <a:noFill/>
          <a:ln/>
        </p:spPr>
        <p:txBody>
          <a:bodyPr wrap="square" lIns="0" tIns="0" rIns="0" bIns="0" rtlCol="0" anchor="ctr"/>
          <a:lstStyle/>
          <a:p>
            <a:pPr marL="0" indent="0" algn="ctr">
              <a:buNone/>
            </a:pPr>
            <a:r>
              <a:rPr lang="en-US" sz="1500" b="1" dirty="0">
                <a:solidFill>
                  <a:srgbClr val="F7FAFC"/>
                </a:solidFill>
                <a:latin typeface="Arial" pitchFamily="34" charset="0"/>
                <a:ea typeface="Arial" pitchFamily="34" charset="-122"/>
                <a:cs typeface="Arial" pitchFamily="34" charset="-120"/>
              </a:rPr>
              <a:t>Codex builds</a:t>
            </a:r>
            <a:endParaRPr lang="en-US" sz="1500" dirty="0"/>
          </a:p>
        </p:txBody>
      </p:sp>
      <p:sp>
        <p:nvSpPr>
          <p:cNvPr id="14" name="Text 12"/>
          <p:cNvSpPr/>
          <p:nvPr/>
        </p:nvSpPr>
        <p:spPr>
          <a:xfrm>
            <a:off x="1097280" y="3200400"/>
            <a:ext cx="1783080" cy="320040"/>
          </a:xfrm>
          <a:prstGeom prst="rect">
            <a:avLst/>
          </a:prstGeom>
          <a:noFill/>
          <a:ln/>
        </p:spPr>
        <p:txBody>
          <a:bodyPr wrap="square" lIns="0" tIns="0" rIns="0" bIns="0" rtlCol="0" anchor="ctr">
            <a:normAutofit/>
          </a:bodyPr>
          <a:lstStyle/>
          <a:p>
            <a:pPr marL="0" indent="0" algn="ctr">
              <a:buNone/>
            </a:pPr>
            <a:r>
              <a:rPr lang="en-US" sz="730" dirty="0">
                <a:solidFill>
                  <a:srgbClr val="91A0B2"/>
                </a:solidFill>
                <a:latin typeface="Arial" pitchFamily="34" charset="0"/>
                <a:ea typeface="Arial" pitchFamily="34" charset="-122"/>
                <a:cs typeface="Arial" pitchFamily="34" charset="-120"/>
              </a:rPr>
              <a:t>Creates or edits the app files</a:t>
            </a:r>
            <a:endParaRPr lang="en-US" sz="730" dirty="0"/>
          </a:p>
        </p:txBody>
      </p:sp>
      <p:sp>
        <p:nvSpPr>
          <p:cNvPr id="15" name="Shape 13"/>
          <p:cNvSpPr/>
          <p:nvPr/>
        </p:nvSpPr>
        <p:spPr>
          <a:xfrm>
            <a:off x="3538728" y="1874520"/>
            <a:ext cx="2423160" cy="2148840"/>
          </a:xfrm>
          <a:prstGeom prst="roundRect">
            <a:avLst>
              <a:gd name="adj" fmla="val 2979"/>
            </a:avLst>
          </a:prstGeom>
          <a:solidFill>
            <a:srgbClr val="0D1A2B"/>
          </a:solidFill>
          <a:ln w="12700">
            <a:solidFill>
              <a:srgbClr val="29425F"/>
            </a:solidFill>
            <a:prstDash val="solid"/>
          </a:ln>
        </p:spPr>
        <p:txBody>
          <a:bodyPr/>
          <a:lstStyle/>
          <a:p>
            <a:endParaRPr lang="en-MY"/>
          </a:p>
        </p:txBody>
      </p:sp>
      <p:sp>
        <p:nvSpPr>
          <p:cNvPr id="16" name="Shape 14"/>
          <p:cNvSpPr/>
          <p:nvPr/>
        </p:nvSpPr>
        <p:spPr>
          <a:xfrm>
            <a:off x="3739896" y="2112264"/>
            <a:ext cx="438912" cy="438912"/>
          </a:xfrm>
          <a:prstGeom prst="ellipse">
            <a:avLst/>
          </a:prstGeom>
          <a:solidFill>
            <a:srgbClr val="A78BFA"/>
          </a:solidFill>
          <a:ln w="12700">
            <a:solidFill>
              <a:srgbClr val="A78BFA">
                <a:alpha val="0"/>
              </a:srgbClr>
            </a:solidFill>
            <a:prstDash val="solid"/>
          </a:ln>
        </p:spPr>
        <p:txBody>
          <a:bodyPr/>
          <a:lstStyle/>
          <a:p>
            <a:endParaRPr lang="en-MY"/>
          </a:p>
        </p:txBody>
      </p:sp>
      <p:sp>
        <p:nvSpPr>
          <p:cNvPr id="17" name="Text 15"/>
          <p:cNvSpPr/>
          <p:nvPr/>
        </p:nvSpPr>
        <p:spPr>
          <a:xfrm>
            <a:off x="3739896" y="2200046"/>
            <a:ext cx="438912" cy="131674"/>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a:t>
            </a:r>
            <a:endParaRPr lang="en-US" sz="1000" dirty="0"/>
          </a:p>
        </p:txBody>
      </p:sp>
      <p:sp>
        <p:nvSpPr>
          <p:cNvPr id="18" name="Text 16"/>
          <p:cNvSpPr/>
          <p:nvPr/>
        </p:nvSpPr>
        <p:spPr>
          <a:xfrm>
            <a:off x="3767328" y="2770632"/>
            <a:ext cx="1965960" cy="256032"/>
          </a:xfrm>
          <a:prstGeom prst="rect">
            <a:avLst/>
          </a:prstGeom>
          <a:noFill/>
          <a:ln/>
        </p:spPr>
        <p:txBody>
          <a:bodyPr wrap="square" lIns="0" tIns="0" rIns="0" bIns="0" rtlCol="0" anchor="ctr"/>
          <a:lstStyle/>
          <a:p>
            <a:pPr marL="0" indent="0" algn="ctr">
              <a:buNone/>
            </a:pPr>
            <a:r>
              <a:rPr lang="en-US" sz="1500" b="1" dirty="0">
                <a:solidFill>
                  <a:srgbClr val="F7FAFC"/>
                </a:solidFill>
                <a:latin typeface="Arial" pitchFamily="34" charset="0"/>
                <a:ea typeface="Arial" pitchFamily="34" charset="-122"/>
                <a:cs typeface="Arial" pitchFamily="34" charset="-120"/>
              </a:rPr>
              <a:t>Git saves</a:t>
            </a:r>
            <a:endParaRPr lang="en-US" sz="1500" dirty="0"/>
          </a:p>
        </p:txBody>
      </p:sp>
      <p:sp>
        <p:nvSpPr>
          <p:cNvPr id="19" name="Text 17"/>
          <p:cNvSpPr/>
          <p:nvPr/>
        </p:nvSpPr>
        <p:spPr>
          <a:xfrm>
            <a:off x="3858768" y="3200400"/>
            <a:ext cx="1783080" cy="320040"/>
          </a:xfrm>
          <a:prstGeom prst="rect">
            <a:avLst/>
          </a:prstGeom>
          <a:noFill/>
          <a:ln/>
        </p:spPr>
        <p:txBody>
          <a:bodyPr wrap="square" lIns="0" tIns="0" rIns="0" bIns="0" rtlCol="0" anchor="ctr">
            <a:normAutofit/>
          </a:bodyPr>
          <a:lstStyle/>
          <a:p>
            <a:pPr marL="0" indent="0" algn="ctr">
              <a:buNone/>
            </a:pPr>
            <a:r>
              <a:rPr lang="en-US" sz="730" dirty="0">
                <a:solidFill>
                  <a:srgbClr val="91A0B2"/>
                </a:solidFill>
                <a:latin typeface="Arial" pitchFamily="34" charset="0"/>
                <a:ea typeface="Arial" pitchFamily="34" charset="-122"/>
                <a:cs typeface="Arial" pitchFamily="34" charset="-120"/>
              </a:rPr>
              <a:t>Keeps version history</a:t>
            </a:r>
            <a:endParaRPr lang="en-US" sz="730" dirty="0"/>
          </a:p>
        </p:txBody>
      </p:sp>
      <p:sp>
        <p:nvSpPr>
          <p:cNvPr id="20" name="Shape 18"/>
          <p:cNvSpPr/>
          <p:nvPr/>
        </p:nvSpPr>
        <p:spPr>
          <a:xfrm>
            <a:off x="6300216" y="1874520"/>
            <a:ext cx="2423160" cy="2148840"/>
          </a:xfrm>
          <a:prstGeom prst="roundRect">
            <a:avLst>
              <a:gd name="adj" fmla="val 2979"/>
            </a:avLst>
          </a:prstGeom>
          <a:solidFill>
            <a:srgbClr val="0D1A2B"/>
          </a:solidFill>
          <a:ln w="12700">
            <a:solidFill>
              <a:srgbClr val="29425F"/>
            </a:solidFill>
            <a:prstDash val="solid"/>
          </a:ln>
        </p:spPr>
        <p:txBody>
          <a:bodyPr/>
          <a:lstStyle/>
          <a:p>
            <a:endParaRPr lang="en-MY"/>
          </a:p>
        </p:txBody>
      </p:sp>
      <p:sp>
        <p:nvSpPr>
          <p:cNvPr id="21" name="Shape 19"/>
          <p:cNvSpPr/>
          <p:nvPr/>
        </p:nvSpPr>
        <p:spPr>
          <a:xfrm>
            <a:off x="6501384" y="2112264"/>
            <a:ext cx="438912" cy="438912"/>
          </a:xfrm>
          <a:prstGeom prst="ellipse">
            <a:avLst/>
          </a:prstGeom>
          <a:solidFill>
            <a:srgbClr val="FACC15"/>
          </a:solidFill>
          <a:ln w="12700">
            <a:solidFill>
              <a:srgbClr val="FACC15">
                <a:alpha val="0"/>
              </a:srgbClr>
            </a:solidFill>
            <a:prstDash val="solid"/>
          </a:ln>
        </p:spPr>
        <p:txBody>
          <a:bodyPr/>
          <a:lstStyle/>
          <a:p>
            <a:endParaRPr lang="en-MY"/>
          </a:p>
        </p:txBody>
      </p:sp>
      <p:sp>
        <p:nvSpPr>
          <p:cNvPr id="22" name="Text 20"/>
          <p:cNvSpPr/>
          <p:nvPr/>
        </p:nvSpPr>
        <p:spPr>
          <a:xfrm>
            <a:off x="6501384" y="2200046"/>
            <a:ext cx="438912" cy="131674"/>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a:t>
            </a:r>
            <a:endParaRPr lang="en-US" sz="1000" dirty="0"/>
          </a:p>
        </p:txBody>
      </p:sp>
      <p:sp>
        <p:nvSpPr>
          <p:cNvPr id="23" name="Text 21"/>
          <p:cNvSpPr/>
          <p:nvPr/>
        </p:nvSpPr>
        <p:spPr>
          <a:xfrm>
            <a:off x="6528816" y="2770632"/>
            <a:ext cx="1965960" cy="256032"/>
          </a:xfrm>
          <a:prstGeom prst="rect">
            <a:avLst/>
          </a:prstGeom>
          <a:noFill/>
          <a:ln/>
        </p:spPr>
        <p:txBody>
          <a:bodyPr wrap="square" lIns="0" tIns="0" rIns="0" bIns="0" rtlCol="0" anchor="ctr"/>
          <a:lstStyle/>
          <a:p>
            <a:pPr marL="0" indent="0" algn="ctr">
              <a:buNone/>
            </a:pPr>
            <a:r>
              <a:rPr lang="en-US" sz="1500" b="1" dirty="0">
                <a:solidFill>
                  <a:srgbClr val="F7FAFC"/>
                </a:solidFill>
                <a:latin typeface="Arial" pitchFamily="34" charset="0"/>
                <a:ea typeface="Arial" pitchFamily="34" charset="-122"/>
                <a:cs typeface="Arial" pitchFamily="34" charset="-120"/>
              </a:rPr>
              <a:t>GitHub stores</a:t>
            </a:r>
            <a:endParaRPr lang="en-US" sz="1500" dirty="0"/>
          </a:p>
        </p:txBody>
      </p:sp>
      <p:sp>
        <p:nvSpPr>
          <p:cNvPr id="24" name="Text 22"/>
          <p:cNvSpPr/>
          <p:nvPr/>
        </p:nvSpPr>
        <p:spPr>
          <a:xfrm>
            <a:off x="6620256" y="3200400"/>
            <a:ext cx="1783080" cy="320040"/>
          </a:xfrm>
          <a:prstGeom prst="rect">
            <a:avLst/>
          </a:prstGeom>
          <a:noFill/>
          <a:ln/>
        </p:spPr>
        <p:txBody>
          <a:bodyPr wrap="square" lIns="0" tIns="0" rIns="0" bIns="0" rtlCol="0" anchor="ctr">
            <a:normAutofit/>
          </a:bodyPr>
          <a:lstStyle/>
          <a:p>
            <a:pPr marL="0" indent="0" algn="ctr">
              <a:buNone/>
            </a:pPr>
            <a:r>
              <a:rPr lang="en-US" sz="730" dirty="0">
                <a:solidFill>
                  <a:srgbClr val="91A0B2"/>
                </a:solidFill>
                <a:latin typeface="Arial" pitchFamily="34" charset="0"/>
                <a:ea typeface="Arial" pitchFamily="34" charset="-122"/>
                <a:cs typeface="Arial" pitchFamily="34" charset="-120"/>
              </a:rPr>
              <a:t>Hosts the repository</a:t>
            </a:r>
            <a:endParaRPr lang="en-US" sz="730" dirty="0"/>
          </a:p>
        </p:txBody>
      </p:sp>
      <p:sp>
        <p:nvSpPr>
          <p:cNvPr id="25" name="Shape 23"/>
          <p:cNvSpPr/>
          <p:nvPr/>
        </p:nvSpPr>
        <p:spPr>
          <a:xfrm>
            <a:off x="9061704" y="1874520"/>
            <a:ext cx="2423160" cy="2148840"/>
          </a:xfrm>
          <a:prstGeom prst="roundRect">
            <a:avLst>
              <a:gd name="adj" fmla="val 2979"/>
            </a:avLst>
          </a:prstGeom>
          <a:solidFill>
            <a:srgbClr val="112238"/>
          </a:solidFill>
          <a:ln w="15240">
            <a:solidFill>
              <a:srgbClr val="F59E0B"/>
            </a:solidFill>
            <a:prstDash val="solid"/>
          </a:ln>
        </p:spPr>
        <p:txBody>
          <a:bodyPr/>
          <a:lstStyle/>
          <a:p>
            <a:endParaRPr lang="en-MY"/>
          </a:p>
        </p:txBody>
      </p:sp>
      <p:sp>
        <p:nvSpPr>
          <p:cNvPr id="26" name="Shape 24"/>
          <p:cNvSpPr/>
          <p:nvPr/>
        </p:nvSpPr>
        <p:spPr>
          <a:xfrm>
            <a:off x="9262872" y="2112264"/>
            <a:ext cx="438912" cy="438912"/>
          </a:xfrm>
          <a:prstGeom prst="ellipse">
            <a:avLst/>
          </a:prstGeom>
          <a:solidFill>
            <a:srgbClr val="F59E0B"/>
          </a:solidFill>
          <a:ln w="12700">
            <a:solidFill>
              <a:srgbClr val="F59E0B">
                <a:alpha val="0"/>
              </a:srgbClr>
            </a:solidFill>
            <a:prstDash val="solid"/>
          </a:ln>
        </p:spPr>
        <p:txBody>
          <a:bodyPr/>
          <a:lstStyle/>
          <a:p>
            <a:endParaRPr lang="en-MY"/>
          </a:p>
        </p:txBody>
      </p:sp>
      <p:sp>
        <p:nvSpPr>
          <p:cNvPr id="27" name="Text 25"/>
          <p:cNvSpPr/>
          <p:nvPr/>
        </p:nvSpPr>
        <p:spPr>
          <a:xfrm>
            <a:off x="9262872" y="2200046"/>
            <a:ext cx="438912" cy="131674"/>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a:t>
            </a:r>
            <a:endParaRPr lang="en-US" sz="1000" dirty="0"/>
          </a:p>
        </p:txBody>
      </p:sp>
      <p:sp>
        <p:nvSpPr>
          <p:cNvPr id="28" name="Text 26"/>
          <p:cNvSpPr/>
          <p:nvPr/>
        </p:nvSpPr>
        <p:spPr>
          <a:xfrm>
            <a:off x="9290304" y="2770632"/>
            <a:ext cx="1965960" cy="256032"/>
          </a:xfrm>
          <a:prstGeom prst="rect">
            <a:avLst/>
          </a:prstGeom>
          <a:noFill/>
          <a:ln/>
        </p:spPr>
        <p:txBody>
          <a:bodyPr wrap="square" lIns="0" tIns="0" rIns="0" bIns="0" rtlCol="0" anchor="ctr"/>
          <a:lstStyle/>
          <a:p>
            <a:pPr marL="0" indent="0" algn="ctr">
              <a:buNone/>
            </a:pPr>
            <a:r>
              <a:rPr lang="en-US" sz="1500" b="1" dirty="0">
                <a:solidFill>
                  <a:srgbClr val="F7FAFC"/>
                </a:solidFill>
                <a:latin typeface="Arial" pitchFamily="34" charset="0"/>
                <a:ea typeface="Arial" pitchFamily="34" charset="-122"/>
                <a:cs typeface="Arial" pitchFamily="34" charset="-120"/>
              </a:rPr>
              <a:t>Vercel publishes</a:t>
            </a:r>
            <a:endParaRPr lang="en-US" sz="1500" dirty="0"/>
          </a:p>
        </p:txBody>
      </p:sp>
      <p:sp>
        <p:nvSpPr>
          <p:cNvPr id="29" name="Text 27"/>
          <p:cNvSpPr/>
          <p:nvPr/>
        </p:nvSpPr>
        <p:spPr>
          <a:xfrm>
            <a:off x="9381744" y="3200400"/>
            <a:ext cx="1783080" cy="320040"/>
          </a:xfrm>
          <a:prstGeom prst="rect">
            <a:avLst/>
          </a:prstGeom>
          <a:noFill/>
          <a:ln/>
        </p:spPr>
        <p:txBody>
          <a:bodyPr wrap="square" lIns="0" tIns="0" rIns="0" bIns="0" rtlCol="0" anchor="ctr">
            <a:normAutofit/>
          </a:bodyPr>
          <a:lstStyle/>
          <a:p>
            <a:pPr marL="0" indent="0" algn="ctr">
              <a:buNone/>
            </a:pPr>
            <a:r>
              <a:rPr lang="en-US" sz="730" dirty="0">
                <a:solidFill>
                  <a:srgbClr val="91A0B2"/>
                </a:solidFill>
                <a:latin typeface="Arial" pitchFamily="34" charset="0"/>
                <a:ea typeface="Arial" pitchFamily="34" charset="-122"/>
                <a:cs typeface="Arial" pitchFamily="34" charset="-120"/>
              </a:rPr>
              <a:t>Gives users a live URL</a:t>
            </a:r>
            <a:endParaRPr lang="en-US" sz="730" dirty="0"/>
          </a:p>
        </p:txBody>
      </p:sp>
      <p:sp>
        <p:nvSpPr>
          <p:cNvPr id="30" name="Text 28"/>
          <p:cNvSpPr/>
          <p:nvPr/>
        </p:nvSpPr>
        <p:spPr>
          <a:xfrm>
            <a:off x="9317736" y="3630168"/>
            <a:ext cx="1911096" cy="182880"/>
          </a:xfrm>
          <a:prstGeom prst="rect">
            <a:avLst/>
          </a:prstGeom>
          <a:noFill/>
          <a:ln/>
        </p:spPr>
        <p:txBody>
          <a:bodyPr wrap="square" lIns="0" tIns="0" rIns="0" bIns="0" rtlCol="0" anchor="ctr">
            <a:normAutofit/>
          </a:bodyPr>
          <a:lstStyle/>
          <a:p>
            <a:pPr marL="0" indent="0" algn="ctr">
              <a:buNone/>
            </a:pPr>
            <a:r>
              <a:rPr lang="en-US" sz="720" dirty="0">
                <a:solidFill>
                  <a:srgbClr val="F59E0B"/>
                </a:solidFill>
                <a:latin typeface="Courier New" pitchFamily="34" charset="0"/>
                <a:ea typeface="Courier New" pitchFamily="34" charset="-122"/>
                <a:cs typeface="Courier New" pitchFamily="34" charset="-120"/>
              </a:rPr>
              <a:t>ppt-builder.vercel.app</a:t>
            </a:r>
            <a:endParaRPr lang="en-US" sz="720" dirty="0"/>
          </a:p>
        </p:txBody>
      </p:sp>
      <p:sp>
        <p:nvSpPr>
          <p:cNvPr id="31" name="Shape 29"/>
          <p:cNvSpPr/>
          <p:nvPr/>
        </p:nvSpPr>
        <p:spPr>
          <a:xfrm>
            <a:off x="1371600" y="4983480"/>
            <a:ext cx="9464040" cy="457200"/>
          </a:xfrm>
          <a:prstGeom prst="roundRect">
            <a:avLst>
              <a:gd name="adj" fmla="val 14000"/>
            </a:avLst>
          </a:prstGeom>
          <a:solidFill>
            <a:srgbClr val="0E7490"/>
          </a:solidFill>
          <a:ln w="12700">
            <a:solidFill>
              <a:srgbClr val="5DE2E7"/>
            </a:solidFill>
            <a:prstDash val="solid"/>
          </a:ln>
        </p:spPr>
        <p:txBody>
          <a:bodyPr/>
          <a:lstStyle/>
          <a:p>
            <a:endParaRPr lang="en-MY"/>
          </a:p>
        </p:txBody>
      </p:sp>
      <p:sp>
        <p:nvSpPr>
          <p:cNvPr id="32" name="Text 30"/>
          <p:cNvSpPr/>
          <p:nvPr/>
        </p:nvSpPr>
        <p:spPr>
          <a:xfrm>
            <a:off x="1508760" y="5129784"/>
            <a:ext cx="9189720" cy="128016"/>
          </a:xfrm>
          <a:prstGeom prst="rect">
            <a:avLst/>
          </a:prstGeom>
          <a:noFill/>
          <a:ln/>
        </p:spPr>
        <p:txBody>
          <a:bodyPr wrap="square" lIns="0" tIns="0" rIns="0" bIns="0" rtlCol="0" anchor="ctr"/>
          <a:lstStyle/>
          <a:p>
            <a:pPr marL="0" indent="0" algn="ctr">
              <a:buNone/>
            </a:pPr>
            <a:r>
              <a:rPr lang="en-US" sz="950" b="1" dirty="0">
                <a:solidFill>
                  <a:srgbClr val="5DE2E7"/>
                </a:solidFill>
                <a:latin typeface="Arial" pitchFamily="34" charset="0"/>
                <a:ea typeface="Arial" pitchFamily="34" charset="-122"/>
                <a:cs typeface="Arial" pitchFamily="34" charset="-120"/>
              </a:rPr>
              <a:t>Deployment turns project files into a usable web application.</a:t>
            </a:r>
            <a:endParaRPr lang="en-US" sz="950" dirty="0"/>
          </a:p>
        </p:txBody>
      </p:sp>
      <p:sp>
        <p:nvSpPr>
          <p:cNvPr id="33" name="Text 31"/>
          <p:cNvSpPr/>
          <p:nvPr/>
        </p:nvSpPr>
        <p:spPr>
          <a:xfrm>
            <a:off x="548640" y="6528816"/>
            <a:ext cx="3474720" cy="137160"/>
          </a:xfrm>
          <a:prstGeom prst="rect">
            <a:avLst/>
          </a:prstGeom>
          <a:noFill/>
          <a:ln/>
        </p:spPr>
        <p:txBody>
          <a:bodyPr wrap="square" lIns="0" tIns="0" rIns="0" bIns="0" rtlCol="0" anchor="ctr"/>
          <a:lstStyle/>
          <a:p>
            <a:pPr marL="0" indent="0">
              <a:buNone/>
            </a:pPr>
            <a:r>
              <a:rPr lang="en-US" sz="550" dirty="0">
                <a:solidFill>
                  <a:srgbClr val="8290A3"/>
                </a:solidFill>
                <a:latin typeface="Arial" pitchFamily="34" charset="0"/>
                <a:ea typeface="Arial" pitchFamily="34" charset="-122"/>
                <a:cs typeface="Arial" pitchFamily="34" charset="-120"/>
              </a:rPr>
              <a:t>CHATGPT · CODEX · WEB TOOL</a:t>
            </a:r>
            <a:endParaRPr lang="en-US" sz="550" dirty="0"/>
          </a:p>
        </p:txBody>
      </p:sp>
      <p:sp>
        <p:nvSpPr>
          <p:cNvPr id="34" name="Text 32"/>
          <p:cNvSpPr/>
          <p:nvPr/>
        </p:nvSpPr>
        <p:spPr>
          <a:xfrm>
            <a:off x="7680960" y="6528816"/>
            <a:ext cx="3474720" cy="137160"/>
          </a:xfrm>
          <a:prstGeom prst="rect">
            <a:avLst/>
          </a:prstGeom>
          <a:noFill/>
          <a:ln/>
        </p:spPr>
        <p:txBody>
          <a:bodyPr wrap="square" lIns="0" tIns="0" rIns="0" bIns="0" rtlCol="0" anchor="ctr"/>
          <a:lstStyle/>
          <a:p>
            <a:pPr marL="0" indent="0" algn="r">
              <a:buNone/>
            </a:pPr>
            <a:r>
              <a:rPr lang="en-US" sz="480" dirty="0">
                <a:solidFill>
                  <a:srgbClr val="8290A3"/>
                </a:solidFill>
                <a:latin typeface="Arial" pitchFamily="34" charset="0"/>
                <a:ea typeface="Arial" pitchFamily="34" charset="-122"/>
                <a:cs typeface="Arial" pitchFamily="34" charset="-120"/>
              </a:rPr>
              <a:t>Deployment add-on · Vercel example</a:t>
            </a:r>
            <a:endParaRPr lang="en-US" sz="480" dirty="0"/>
          </a:p>
        </p:txBody>
      </p:sp>
      <p:sp>
        <p:nvSpPr>
          <p:cNvPr id="35" name="Text 33"/>
          <p:cNvSpPr/>
          <p:nvPr/>
        </p:nvSpPr>
        <p:spPr>
          <a:xfrm>
            <a:off x="11320272" y="6519672"/>
            <a:ext cx="164592" cy="109728"/>
          </a:xfrm>
          <a:prstGeom prst="rect">
            <a:avLst/>
          </a:prstGeom>
          <a:noFill/>
          <a:ln/>
        </p:spPr>
        <p:txBody>
          <a:bodyPr wrap="square" lIns="0" tIns="0" rIns="0" bIns="0" rtlCol="0" anchor="ctr"/>
          <a:lstStyle/>
          <a:p>
            <a:pPr marL="0" indent="0" algn="r">
              <a:buNone/>
            </a:pPr>
            <a:r>
              <a:rPr lang="en-US" sz="550" dirty="0">
                <a:solidFill>
                  <a:srgbClr val="8290A3"/>
                </a:solidFill>
                <a:latin typeface="Arial" pitchFamily="34" charset="0"/>
                <a:ea typeface="Arial" pitchFamily="34" charset="-122"/>
                <a:cs typeface="Arial" pitchFamily="34" charset="-120"/>
              </a:rPr>
              <a:t>1</a:t>
            </a:r>
            <a:endParaRPr lang="en-US" sz="5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11E"/>
          </a:solidFill>
          <a:ln w="12700">
            <a:solidFill>
              <a:srgbClr val="06111E">
                <a:alpha val="0"/>
              </a:srgbClr>
            </a:solidFill>
            <a:prstDash val="solid"/>
          </a:ln>
        </p:spPr>
        <p:txBody>
          <a:bodyPr/>
          <a:lstStyle/>
          <a:p>
            <a:endParaRPr lang="en-MY"/>
          </a:p>
        </p:txBody>
      </p:sp>
      <p:sp>
        <p:nvSpPr>
          <p:cNvPr id="3" name="Shape 1"/>
          <p:cNvSpPr/>
          <p:nvPr/>
        </p:nvSpPr>
        <p:spPr>
          <a:xfrm>
            <a:off x="0" y="54864"/>
            <a:ext cx="12191695" cy="0"/>
          </a:xfrm>
          <a:prstGeom prst="line">
            <a:avLst/>
          </a:prstGeom>
          <a:noFill/>
          <a:ln w="16510">
            <a:solidFill>
              <a:srgbClr val="5DE2E7"/>
            </a:solidFill>
            <a:prstDash val="solid"/>
          </a:ln>
        </p:spPr>
        <p:txBody>
          <a:bodyPr/>
          <a:lstStyle/>
          <a:p>
            <a:endParaRPr lang="en-MY"/>
          </a:p>
        </p:txBody>
      </p:sp>
      <p:sp>
        <p:nvSpPr>
          <p:cNvPr id="4" name="Text 2"/>
          <p:cNvSpPr/>
          <p:nvPr/>
        </p:nvSpPr>
        <p:spPr>
          <a:xfrm>
            <a:off x="548640" y="292608"/>
            <a:ext cx="5303520" cy="164592"/>
          </a:xfrm>
          <a:prstGeom prst="rect">
            <a:avLst/>
          </a:prstGeom>
          <a:noFill/>
          <a:ln/>
        </p:spPr>
        <p:txBody>
          <a:bodyPr wrap="square" lIns="0" tIns="0" rIns="0" bIns="0" rtlCol="0" anchor="ctr"/>
          <a:lstStyle/>
          <a:p>
            <a:pPr marL="0" indent="0">
              <a:buNone/>
            </a:pPr>
            <a:r>
              <a:rPr lang="en-US" sz="650" b="1" dirty="0">
                <a:solidFill>
                  <a:srgbClr val="5DE2E7"/>
                </a:solidFill>
                <a:latin typeface="Arial" pitchFamily="34" charset="0"/>
                <a:ea typeface="Arial" pitchFamily="34" charset="-122"/>
                <a:cs typeface="Arial" pitchFamily="34" charset="-120"/>
              </a:rPr>
              <a:t>VERCEL EXAMPLE</a:t>
            </a:r>
            <a:endParaRPr lang="en-US" sz="650" dirty="0"/>
          </a:p>
        </p:txBody>
      </p:sp>
      <p:sp>
        <p:nvSpPr>
          <p:cNvPr id="5" name="Text 3"/>
          <p:cNvSpPr/>
          <p:nvPr/>
        </p:nvSpPr>
        <p:spPr>
          <a:xfrm>
            <a:off x="548640" y="566928"/>
            <a:ext cx="10789920" cy="384048"/>
          </a:xfrm>
          <a:prstGeom prst="rect">
            <a:avLst/>
          </a:prstGeom>
          <a:noFill/>
          <a:ln/>
        </p:spPr>
        <p:txBody>
          <a:bodyPr wrap="square" lIns="0" tIns="0" rIns="0" bIns="0" rtlCol="0" anchor="ctr">
            <a:normAutofit/>
          </a:bodyPr>
          <a:lstStyle/>
          <a:p>
            <a:pPr marL="0" indent="0">
              <a:buNone/>
            </a:pPr>
            <a:r>
              <a:rPr lang="en-US" sz="2500" b="1" dirty="0">
                <a:solidFill>
                  <a:srgbClr val="F7FAFC"/>
                </a:solidFill>
                <a:latin typeface="Arial" pitchFamily="34" charset="0"/>
                <a:ea typeface="Arial" pitchFamily="34" charset="-122"/>
                <a:cs typeface="Arial" pitchFamily="34" charset="-120"/>
              </a:rPr>
              <a:t>Vercel = a simple way to publish web applications</a:t>
            </a:r>
            <a:endParaRPr lang="en-US" sz="2500" dirty="0"/>
          </a:p>
        </p:txBody>
      </p:sp>
      <p:sp>
        <p:nvSpPr>
          <p:cNvPr id="6" name="Text 4"/>
          <p:cNvSpPr/>
          <p:nvPr/>
        </p:nvSpPr>
        <p:spPr>
          <a:xfrm>
            <a:off x="548640" y="1024128"/>
            <a:ext cx="10698480" cy="228600"/>
          </a:xfrm>
          <a:prstGeom prst="rect">
            <a:avLst/>
          </a:prstGeom>
          <a:noFill/>
          <a:ln/>
        </p:spPr>
        <p:txBody>
          <a:bodyPr wrap="square" lIns="0" tIns="0" rIns="0" bIns="0" rtlCol="0" anchor="ctr">
            <a:normAutofit/>
          </a:bodyPr>
          <a:lstStyle/>
          <a:p>
            <a:pPr marL="0" indent="0">
              <a:buNone/>
            </a:pPr>
            <a:r>
              <a:rPr lang="en-US" sz="820" dirty="0">
                <a:solidFill>
                  <a:srgbClr val="91A0B2"/>
                </a:solidFill>
                <a:latin typeface="Arial" pitchFamily="34" charset="0"/>
                <a:ea typeface="Arial" pitchFamily="34" charset="-122"/>
                <a:cs typeface="Arial" pitchFamily="34" charset="-120"/>
              </a:rPr>
              <a:t>Vercel connects to a GitHub repository, builds the app, and publishes it online.</a:t>
            </a:r>
            <a:endParaRPr lang="en-US" sz="820" dirty="0"/>
          </a:p>
        </p:txBody>
      </p:sp>
      <p:sp>
        <p:nvSpPr>
          <p:cNvPr id="7" name="Shape 5"/>
          <p:cNvSpPr/>
          <p:nvPr/>
        </p:nvSpPr>
        <p:spPr>
          <a:xfrm>
            <a:off x="685800" y="1755648"/>
            <a:ext cx="3429000" cy="2423160"/>
          </a:xfrm>
          <a:prstGeom prst="roundRect">
            <a:avLst>
              <a:gd name="adj" fmla="val 2642"/>
            </a:avLst>
          </a:prstGeom>
          <a:solidFill>
            <a:srgbClr val="0D1A2B"/>
          </a:solidFill>
          <a:ln w="12700">
            <a:solidFill>
              <a:srgbClr val="29425F"/>
            </a:solidFill>
            <a:prstDash val="solid"/>
          </a:ln>
        </p:spPr>
        <p:txBody>
          <a:bodyPr/>
          <a:lstStyle/>
          <a:p>
            <a:endParaRPr lang="en-MY"/>
          </a:p>
        </p:txBody>
      </p:sp>
      <p:sp>
        <p:nvSpPr>
          <p:cNvPr id="8" name="Shape 6"/>
          <p:cNvSpPr/>
          <p:nvPr/>
        </p:nvSpPr>
        <p:spPr>
          <a:xfrm>
            <a:off x="978408" y="2075688"/>
            <a:ext cx="457200" cy="457200"/>
          </a:xfrm>
          <a:prstGeom prst="ellipse">
            <a:avLst/>
          </a:prstGeom>
          <a:solidFill>
            <a:srgbClr val="5DE2E7"/>
          </a:solidFill>
          <a:ln w="12700">
            <a:solidFill>
              <a:srgbClr val="5DE2E7">
                <a:alpha val="0"/>
              </a:srgbClr>
            </a:solidFill>
            <a:prstDash val="solid"/>
          </a:ln>
        </p:spPr>
        <p:txBody>
          <a:bodyPr/>
          <a:lstStyle/>
          <a:p>
            <a:endParaRPr lang="en-MY"/>
          </a:p>
        </p:txBody>
      </p:sp>
      <p:sp>
        <p:nvSpPr>
          <p:cNvPr id="9" name="Text 7"/>
          <p:cNvSpPr/>
          <p:nvPr/>
        </p:nvSpPr>
        <p:spPr>
          <a:xfrm>
            <a:off x="978408" y="2167128"/>
            <a:ext cx="457200" cy="137160"/>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1</a:t>
            </a:r>
            <a:endParaRPr lang="en-US" sz="1000" dirty="0"/>
          </a:p>
        </p:txBody>
      </p:sp>
      <p:sp>
        <p:nvSpPr>
          <p:cNvPr id="10" name="Text 8"/>
          <p:cNvSpPr/>
          <p:nvPr/>
        </p:nvSpPr>
        <p:spPr>
          <a:xfrm>
            <a:off x="3346704" y="1993392"/>
            <a:ext cx="457200" cy="365760"/>
          </a:xfrm>
          <a:prstGeom prst="rect">
            <a:avLst/>
          </a:prstGeom>
          <a:noFill/>
          <a:ln/>
        </p:spPr>
        <p:txBody>
          <a:bodyPr wrap="square" lIns="0" tIns="0" rIns="0" bIns="0" rtlCol="0" anchor="ctr"/>
          <a:lstStyle/>
          <a:p>
            <a:pPr marL="0" indent="0" algn="ctr">
              <a:buNone/>
            </a:pPr>
            <a:r>
              <a:rPr lang="en-US" sz="1900" dirty="0">
                <a:solidFill>
                  <a:srgbClr val="5DE2E7"/>
                </a:solidFill>
                <a:latin typeface="Arial" pitchFamily="34" charset="0"/>
                <a:ea typeface="Arial" pitchFamily="34" charset="-122"/>
                <a:cs typeface="Arial" pitchFamily="34" charset="-120"/>
              </a:rPr>
              <a:t>🔗</a:t>
            </a:r>
            <a:endParaRPr lang="en-US" sz="1900" dirty="0"/>
          </a:p>
        </p:txBody>
      </p:sp>
      <p:sp>
        <p:nvSpPr>
          <p:cNvPr id="11" name="Text 9"/>
          <p:cNvSpPr/>
          <p:nvPr/>
        </p:nvSpPr>
        <p:spPr>
          <a:xfrm>
            <a:off x="1005840" y="2670048"/>
            <a:ext cx="2788920" cy="228600"/>
          </a:xfrm>
          <a:prstGeom prst="rect">
            <a:avLst/>
          </a:prstGeom>
          <a:noFill/>
          <a:ln/>
        </p:spPr>
        <p:txBody>
          <a:bodyPr wrap="square" lIns="0" tIns="0" rIns="0" bIns="0" rtlCol="0" anchor="ctr"/>
          <a:lstStyle/>
          <a:p>
            <a:pPr marL="0" indent="0">
              <a:buNone/>
            </a:pPr>
            <a:r>
              <a:rPr lang="en-US" sz="1700" b="1" dirty="0">
                <a:solidFill>
                  <a:srgbClr val="F7FAFC"/>
                </a:solidFill>
                <a:latin typeface="Arial" pitchFamily="34" charset="0"/>
                <a:ea typeface="Arial" pitchFamily="34" charset="-122"/>
                <a:cs typeface="Arial" pitchFamily="34" charset="-120"/>
              </a:rPr>
              <a:t>Connect</a:t>
            </a:r>
            <a:endParaRPr lang="en-US" sz="1700" dirty="0"/>
          </a:p>
        </p:txBody>
      </p:sp>
      <p:sp>
        <p:nvSpPr>
          <p:cNvPr id="12" name="Text 10"/>
          <p:cNvSpPr/>
          <p:nvPr/>
        </p:nvSpPr>
        <p:spPr>
          <a:xfrm>
            <a:off x="1005840" y="3108960"/>
            <a:ext cx="2788920" cy="502920"/>
          </a:xfrm>
          <a:prstGeom prst="rect">
            <a:avLst/>
          </a:prstGeom>
          <a:noFill/>
          <a:ln/>
        </p:spPr>
        <p:txBody>
          <a:bodyPr wrap="square" lIns="0" tIns="0" rIns="0" bIns="0" rtlCol="0" anchor="ctr">
            <a:normAutofit/>
          </a:bodyPr>
          <a:lstStyle/>
          <a:p>
            <a:pPr marL="0" indent="0">
              <a:buNone/>
            </a:pPr>
            <a:r>
              <a:rPr lang="en-US" sz="820" dirty="0">
                <a:solidFill>
                  <a:srgbClr val="D6E0EA"/>
                </a:solidFill>
                <a:latin typeface="Arial" pitchFamily="34" charset="0"/>
                <a:ea typeface="Arial" pitchFamily="34" charset="-122"/>
                <a:cs typeface="Arial" pitchFamily="34" charset="-120"/>
              </a:rPr>
              <a:t>Link your GitHub repository to a Vercel project.</a:t>
            </a:r>
            <a:endParaRPr lang="en-US" sz="820" dirty="0"/>
          </a:p>
        </p:txBody>
      </p:sp>
      <p:sp>
        <p:nvSpPr>
          <p:cNvPr id="13" name="Shape 11"/>
          <p:cNvSpPr/>
          <p:nvPr/>
        </p:nvSpPr>
        <p:spPr>
          <a:xfrm>
            <a:off x="4462272" y="1755648"/>
            <a:ext cx="3429000" cy="2423160"/>
          </a:xfrm>
          <a:prstGeom prst="roundRect">
            <a:avLst>
              <a:gd name="adj" fmla="val 2642"/>
            </a:avLst>
          </a:prstGeom>
          <a:solidFill>
            <a:srgbClr val="0D1A2B"/>
          </a:solidFill>
          <a:ln w="12700">
            <a:solidFill>
              <a:srgbClr val="29425F"/>
            </a:solidFill>
            <a:prstDash val="solid"/>
          </a:ln>
        </p:spPr>
        <p:txBody>
          <a:bodyPr/>
          <a:lstStyle/>
          <a:p>
            <a:endParaRPr lang="en-MY"/>
          </a:p>
        </p:txBody>
      </p:sp>
      <p:sp>
        <p:nvSpPr>
          <p:cNvPr id="14" name="Shape 12"/>
          <p:cNvSpPr/>
          <p:nvPr/>
        </p:nvSpPr>
        <p:spPr>
          <a:xfrm>
            <a:off x="4754880" y="2075688"/>
            <a:ext cx="457200" cy="457200"/>
          </a:xfrm>
          <a:prstGeom prst="ellipse">
            <a:avLst/>
          </a:prstGeom>
          <a:solidFill>
            <a:srgbClr val="FACC15"/>
          </a:solidFill>
          <a:ln w="12700">
            <a:solidFill>
              <a:srgbClr val="FACC15">
                <a:alpha val="0"/>
              </a:srgbClr>
            </a:solidFill>
            <a:prstDash val="solid"/>
          </a:ln>
        </p:spPr>
        <p:txBody>
          <a:bodyPr/>
          <a:lstStyle/>
          <a:p>
            <a:endParaRPr lang="en-MY"/>
          </a:p>
        </p:txBody>
      </p:sp>
      <p:sp>
        <p:nvSpPr>
          <p:cNvPr id="15" name="Text 13"/>
          <p:cNvSpPr/>
          <p:nvPr/>
        </p:nvSpPr>
        <p:spPr>
          <a:xfrm>
            <a:off x="4754880" y="2167128"/>
            <a:ext cx="457200" cy="137160"/>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2</a:t>
            </a:r>
            <a:endParaRPr lang="en-US" sz="1000" dirty="0"/>
          </a:p>
        </p:txBody>
      </p:sp>
      <p:sp>
        <p:nvSpPr>
          <p:cNvPr id="16" name="Text 14"/>
          <p:cNvSpPr/>
          <p:nvPr/>
        </p:nvSpPr>
        <p:spPr>
          <a:xfrm>
            <a:off x="7123176" y="1993392"/>
            <a:ext cx="457200" cy="365760"/>
          </a:xfrm>
          <a:prstGeom prst="rect">
            <a:avLst/>
          </a:prstGeom>
          <a:noFill/>
          <a:ln/>
        </p:spPr>
        <p:txBody>
          <a:bodyPr wrap="square" lIns="0" tIns="0" rIns="0" bIns="0" rtlCol="0" anchor="ctr"/>
          <a:lstStyle/>
          <a:p>
            <a:pPr marL="0" indent="0" algn="ctr">
              <a:buNone/>
            </a:pPr>
            <a:r>
              <a:rPr lang="en-US" sz="1900" dirty="0">
                <a:solidFill>
                  <a:srgbClr val="FACC15"/>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4782312" y="2670048"/>
            <a:ext cx="2788920" cy="228600"/>
          </a:xfrm>
          <a:prstGeom prst="rect">
            <a:avLst/>
          </a:prstGeom>
          <a:noFill/>
          <a:ln/>
        </p:spPr>
        <p:txBody>
          <a:bodyPr wrap="square" lIns="0" tIns="0" rIns="0" bIns="0" rtlCol="0" anchor="ctr"/>
          <a:lstStyle/>
          <a:p>
            <a:pPr marL="0" indent="0">
              <a:buNone/>
            </a:pPr>
            <a:r>
              <a:rPr lang="en-US" sz="1700" b="1" dirty="0">
                <a:solidFill>
                  <a:srgbClr val="F7FAFC"/>
                </a:solidFill>
                <a:latin typeface="Arial" pitchFamily="34" charset="0"/>
                <a:ea typeface="Arial" pitchFamily="34" charset="-122"/>
                <a:cs typeface="Arial" pitchFamily="34" charset="-120"/>
              </a:rPr>
              <a:t>Deploy</a:t>
            </a:r>
            <a:endParaRPr lang="en-US" sz="1700" dirty="0"/>
          </a:p>
        </p:txBody>
      </p:sp>
      <p:sp>
        <p:nvSpPr>
          <p:cNvPr id="18" name="Text 16"/>
          <p:cNvSpPr/>
          <p:nvPr/>
        </p:nvSpPr>
        <p:spPr>
          <a:xfrm>
            <a:off x="4782312" y="3108960"/>
            <a:ext cx="2788920" cy="502920"/>
          </a:xfrm>
          <a:prstGeom prst="rect">
            <a:avLst/>
          </a:prstGeom>
          <a:noFill/>
          <a:ln/>
        </p:spPr>
        <p:txBody>
          <a:bodyPr wrap="square" lIns="0" tIns="0" rIns="0" bIns="0" rtlCol="0" anchor="ctr">
            <a:normAutofit/>
          </a:bodyPr>
          <a:lstStyle/>
          <a:p>
            <a:pPr marL="0" indent="0">
              <a:buNone/>
            </a:pPr>
            <a:r>
              <a:rPr lang="en-US" sz="820" dirty="0">
                <a:solidFill>
                  <a:srgbClr val="D6E0EA"/>
                </a:solidFill>
                <a:latin typeface="Arial" pitchFamily="34" charset="0"/>
                <a:ea typeface="Arial" pitchFamily="34" charset="-122"/>
                <a:cs typeface="Arial" pitchFamily="34" charset="-120"/>
              </a:rPr>
              <a:t>Vercel builds and hosts the web application.</a:t>
            </a:r>
            <a:endParaRPr lang="en-US" sz="820" dirty="0"/>
          </a:p>
        </p:txBody>
      </p:sp>
      <p:sp>
        <p:nvSpPr>
          <p:cNvPr id="19" name="Shape 17"/>
          <p:cNvSpPr/>
          <p:nvPr/>
        </p:nvSpPr>
        <p:spPr>
          <a:xfrm>
            <a:off x="8238744" y="1755648"/>
            <a:ext cx="3429000" cy="2423160"/>
          </a:xfrm>
          <a:prstGeom prst="roundRect">
            <a:avLst>
              <a:gd name="adj" fmla="val 2642"/>
            </a:avLst>
          </a:prstGeom>
          <a:solidFill>
            <a:srgbClr val="0D1A2B"/>
          </a:solidFill>
          <a:ln w="12700">
            <a:solidFill>
              <a:srgbClr val="29425F"/>
            </a:solidFill>
            <a:prstDash val="solid"/>
          </a:ln>
        </p:spPr>
        <p:txBody>
          <a:bodyPr/>
          <a:lstStyle/>
          <a:p>
            <a:endParaRPr lang="en-MY"/>
          </a:p>
        </p:txBody>
      </p:sp>
      <p:sp>
        <p:nvSpPr>
          <p:cNvPr id="20" name="Shape 18"/>
          <p:cNvSpPr/>
          <p:nvPr/>
        </p:nvSpPr>
        <p:spPr>
          <a:xfrm>
            <a:off x="8531352" y="2075688"/>
            <a:ext cx="457200" cy="457200"/>
          </a:xfrm>
          <a:prstGeom prst="ellipse">
            <a:avLst/>
          </a:prstGeom>
          <a:solidFill>
            <a:srgbClr val="A3E635"/>
          </a:solidFill>
          <a:ln w="12700">
            <a:solidFill>
              <a:srgbClr val="A3E635">
                <a:alpha val="0"/>
              </a:srgbClr>
            </a:solidFill>
            <a:prstDash val="solid"/>
          </a:ln>
        </p:spPr>
        <p:txBody>
          <a:bodyPr/>
          <a:lstStyle/>
          <a:p>
            <a:endParaRPr lang="en-MY"/>
          </a:p>
        </p:txBody>
      </p:sp>
      <p:sp>
        <p:nvSpPr>
          <p:cNvPr id="21" name="Text 19"/>
          <p:cNvSpPr/>
          <p:nvPr/>
        </p:nvSpPr>
        <p:spPr>
          <a:xfrm>
            <a:off x="8531352" y="2167128"/>
            <a:ext cx="457200" cy="137160"/>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3</a:t>
            </a:r>
            <a:endParaRPr lang="en-US" sz="1000" dirty="0"/>
          </a:p>
        </p:txBody>
      </p:sp>
      <p:sp>
        <p:nvSpPr>
          <p:cNvPr id="22" name="Text 20"/>
          <p:cNvSpPr/>
          <p:nvPr/>
        </p:nvSpPr>
        <p:spPr>
          <a:xfrm>
            <a:off x="10899648" y="1993392"/>
            <a:ext cx="457200" cy="365760"/>
          </a:xfrm>
          <a:prstGeom prst="rect">
            <a:avLst/>
          </a:prstGeom>
          <a:noFill/>
          <a:ln/>
        </p:spPr>
        <p:txBody>
          <a:bodyPr wrap="square" lIns="0" tIns="0" rIns="0" bIns="0" rtlCol="0" anchor="ctr"/>
          <a:lstStyle/>
          <a:p>
            <a:pPr marL="0" indent="0" algn="ctr">
              <a:buNone/>
            </a:pPr>
            <a:r>
              <a:rPr lang="en-US" sz="1900" dirty="0">
                <a:solidFill>
                  <a:srgbClr val="A3E635"/>
                </a:solidFill>
                <a:latin typeface="Arial" pitchFamily="34" charset="0"/>
                <a:ea typeface="Arial" pitchFamily="34" charset="-122"/>
                <a:cs typeface="Arial" pitchFamily="34" charset="-120"/>
              </a:rPr>
              <a:t>↻</a:t>
            </a:r>
            <a:endParaRPr lang="en-US" sz="1900" dirty="0"/>
          </a:p>
        </p:txBody>
      </p:sp>
      <p:sp>
        <p:nvSpPr>
          <p:cNvPr id="23" name="Text 21"/>
          <p:cNvSpPr/>
          <p:nvPr/>
        </p:nvSpPr>
        <p:spPr>
          <a:xfrm>
            <a:off x="8558784" y="2670048"/>
            <a:ext cx="2788920" cy="228600"/>
          </a:xfrm>
          <a:prstGeom prst="rect">
            <a:avLst/>
          </a:prstGeom>
          <a:noFill/>
          <a:ln/>
        </p:spPr>
        <p:txBody>
          <a:bodyPr wrap="square" lIns="0" tIns="0" rIns="0" bIns="0" rtlCol="0" anchor="ctr"/>
          <a:lstStyle/>
          <a:p>
            <a:pPr marL="0" indent="0">
              <a:buNone/>
            </a:pPr>
            <a:r>
              <a:rPr lang="en-US" sz="1700" b="1" dirty="0">
                <a:solidFill>
                  <a:srgbClr val="F7FAFC"/>
                </a:solidFill>
                <a:latin typeface="Arial" pitchFamily="34" charset="0"/>
                <a:ea typeface="Arial" pitchFamily="34" charset="-122"/>
                <a:cs typeface="Arial" pitchFamily="34" charset="-120"/>
              </a:rPr>
              <a:t>Update</a:t>
            </a:r>
            <a:endParaRPr lang="en-US" sz="1700" dirty="0"/>
          </a:p>
        </p:txBody>
      </p:sp>
      <p:sp>
        <p:nvSpPr>
          <p:cNvPr id="24" name="Text 22"/>
          <p:cNvSpPr/>
          <p:nvPr/>
        </p:nvSpPr>
        <p:spPr>
          <a:xfrm>
            <a:off x="8558784" y="3108960"/>
            <a:ext cx="2788920" cy="502920"/>
          </a:xfrm>
          <a:prstGeom prst="rect">
            <a:avLst/>
          </a:prstGeom>
          <a:noFill/>
          <a:ln/>
        </p:spPr>
        <p:txBody>
          <a:bodyPr wrap="square" lIns="0" tIns="0" rIns="0" bIns="0" rtlCol="0" anchor="ctr">
            <a:normAutofit/>
          </a:bodyPr>
          <a:lstStyle/>
          <a:p>
            <a:pPr marL="0" indent="0">
              <a:buNone/>
            </a:pPr>
            <a:r>
              <a:rPr lang="en-US" sz="820" dirty="0">
                <a:solidFill>
                  <a:srgbClr val="D6E0EA"/>
                </a:solidFill>
                <a:latin typeface="Arial" pitchFamily="34" charset="0"/>
                <a:ea typeface="Arial" pitchFamily="34" charset="-122"/>
                <a:cs typeface="Arial" pitchFamily="34" charset="-120"/>
              </a:rPr>
              <a:t>Future GitHub changes can trigger new deployments.</a:t>
            </a:r>
            <a:endParaRPr lang="en-US" sz="820" dirty="0"/>
          </a:p>
        </p:txBody>
      </p:sp>
      <p:sp>
        <p:nvSpPr>
          <p:cNvPr id="25" name="Shape 23"/>
          <p:cNvSpPr/>
          <p:nvPr/>
        </p:nvSpPr>
        <p:spPr>
          <a:xfrm>
            <a:off x="1188720" y="4754880"/>
            <a:ext cx="9875520" cy="566928"/>
          </a:xfrm>
          <a:prstGeom prst="roundRect">
            <a:avLst>
              <a:gd name="adj" fmla="val 11290"/>
            </a:avLst>
          </a:prstGeom>
          <a:solidFill>
            <a:srgbClr val="112238"/>
          </a:solidFill>
          <a:ln w="12700">
            <a:solidFill>
              <a:srgbClr val="29425F"/>
            </a:solidFill>
            <a:prstDash val="solid"/>
          </a:ln>
        </p:spPr>
        <p:txBody>
          <a:bodyPr/>
          <a:lstStyle/>
          <a:p>
            <a:endParaRPr lang="en-MY"/>
          </a:p>
        </p:txBody>
      </p:sp>
      <p:sp>
        <p:nvSpPr>
          <p:cNvPr id="26" name="Text 24"/>
          <p:cNvSpPr/>
          <p:nvPr/>
        </p:nvSpPr>
        <p:spPr>
          <a:xfrm>
            <a:off x="1417320" y="4919472"/>
            <a:ext cx="2011680" cy="146304"/>
          </a:xfrm>
          <a:prstGeom prst="rect">
            <a:avLst/>
          </a:prstGeom>
          <a:noFill/>
          <a:ln/>
        </p:spPr>
        <p:txBody>
          <a:bodyPr wrap="square" lIns="0" tIns="0" rIns="0" bIns="0" rtlCol="0" anchor="ctr"/>
          <a:lstStyle/>
          <a:p>
            <a:pPr marL="0" indent="0">
              <a:buNone/>
            </a:pPr>
            <a:r>
              <a:rPr lang="en-US" sz="700" b="1" dirty="0">
                <a:solidFill>
                  <a:srgbClr val="5DE2E7"/>
                </a:solidFill>
                <a:latin typeface="Arial" pitchFamily="34" charset="0"/>
                <a:ea typeface="Arial" pitchFamily="34" charset="-122"/>
                <a:cs typeface="Arial" pitchFamily="34" charset="-120"/>
              </a:rPr>
              <a:t>Beginner mental model</a:t>
            </a:r>
            <a:endParaRPr lang="en-US" sz="700" dirty="0"/>
          </a:p>
        </p:txBody>
      </p:sp>
      <p:sp>
        <p:nvSpPr>
          <p:cNvPr id="27" name="Text 25"/>
          <p:cNvSpPr/>
          <p:nvPr/>
        </p:nvSpPr>
        <p:spPr>
          <a:xfrm>
            <a:off x="3611880" y="4919472"/>
            <a:ext cx="6675120" cy="146304"/>
          </a:xfrm>
          <a:prstGeom prst="rect">
            <a:avLst/>
          </a:prstGeom>
          <a:noFill/>
          <a:ln/>
        </p:spPr>
        <p:txBody>
          <a:bodyPr wrap="square" lIns="0" tIns="0" rIns="0" bIns="0" rtlCol="0" anchor="ctr"/>
          <a:lstStyle/>
          <a:p>
            <a:pPr marL="0" indent="0">
              <a:buNone/>
            </a:pPr>
            <a:r>
              <a:rPr lang="en-US" sz="860" dirty="0">
                <a:solidFill>
                  <a:srgbClr val="D6E0EA"/>
                </a:solidFill>
                <a:latin typeface="Arial" pitchFamily="34" charset="0"/>
                <a:ea typeface="Arial" pitchFamily="34" charset="-122"/>
                <a:cs typeface="Arial" pitchFamily="34" charset="-120"/>
              </a:rPr>
              <a:t>Codex writes the code. GitHub stores the project. Vercel runs the application.</a:t>
            </a:r>
            <a:endParaRPr lang="en-US" sz="860" dirty="0"/>
          </a:p>
        </p:txBody>
      </p:sp>
      <p:sp>
        <p:nvSpPr>
          <p:cNvPr id="28" name="Text 26"/>
          <p:cNvSpPr/>
          <p:nvPr/>
        </p:nvSpPr>
        <p:spPr>
          <a:xfrm>
            <a:off x="7406640" y="6236208"/>
            <a:ext cx="4114800" cy="128016"/>
          </a:xfrm>
          <a:prstGeom prst="rect">
            <a:avLst/>
          </a:prstGeom>
          <a:noFill/>
          <a:ln/>
        </p:spPr>
        <p:txBody>
          <a:bodyPr wrap="square" lIns="0" tIns="0" rIns="0" bIns="0" rtlCol="0" anchor="ctr"/>
          <a:lstStyle/>
          <a:p>
            <a:pPr marL="0" indent="0" algn="r">
              <a:buNone/>
            </a:pPr>
            <a:r>
              <a:rPr lang="en-US" sz="470" dirty="0">
                <a:solidFill>
                  <a:srgbClr val="8290A3"/>
                </a:solidFill>
                <a:latin typeface="Arial" pitchFamily="34" charset="0"/>
                <a:ea typeface="Arial" pitchFamily="34" charset="-122"/>
                <a:cs typeface="Arial" pitchFamily="34" charset="-120"/>
              </a:rPr>
              <a:t>Source: Vercel deployments and Git integration docs</a:t>
            </a:r>
            <a:endParaRPr lang="en-US" sz="470" dirty="0"/>
          </a:p>
        </p:txBody>
      </p:sp>
      <p:sp>
        <p:nvSpPr>
          <p:cNvPr id="29" name="Text 27"/>
          <p:cNvSpPr/>
          <p:nvPr/>
        </p:nvSpPr>
        <p:spPr>
          <a:xfrm>
            <a:off x="548640" y="6528816"/>
            <a:ext cx="3474720" cy="137160"/>
          </a:xfrm>
          <a:prstGeom prst="rect">
            <a:avLst/>
          </a:prstGeom>
          <a:noFill/>
          <a:ln/>
        </p:spPr>
        <p:txBody>
          <a:bodyPr wrap="square" lIns="0" tIns="0" rIns="0" bIns="0" rtlCol="0" anchor="ctr"/>
          <a:lstStyle/>
          <a:p>
            <a:pPr marL="0" indent="0">
              <a:buNone/>
            </a:pPr>
            <a:r>
              <a:rPr lang="en-US" sz="550" dirty="0">
                <a:solidFill>
                  <a:srgbClr val="8290A3"/>
                </a:solidFill>
                <a:latin typeface="Arial" pitchFamily="34" charset="0"/>
                <a:ea typeface="Arial" pitchFamily="34" charset="-122"/>
                <a:cs typeface="Arial" pitchFamily="34" charset="-120"/>
              </a:rPr>
              <a:t>CHATGPT · CODEX · WEB TOOL</a:t>
            </a:r>
            <a:endParaRPr lang="en-US" sz="550" dirty="0"/>
          </a:p>
        </p:txBody>
      </p:sp>
      <p:sp>
        <p:nvSpPr>
          <p:cNvPr id="30" name="Text 28"/>
          <p:cNvSpPr/>
          <p:nvPr/>
        </p:nvSpPr>
        <p:spPr>
          <a:xfrm>
            <a:off x="7680960" y="6528816"/>
            <a:ext cx="3474720" cy="137160"/>
          </a:xfrm>
          <a:prstGeom prst="rect">
            <a:avLst/>
          </a:prstGeom>
          <a:noFill/>
          <a:ln/>
        </p:spPr>
        <p:txBody>
          <a:bodyPr wrap="square" lIns="0" tIns="0" rIns="0" bIns="0" rtlCol="0" anchor="ctr"/>
          <a:lstStyle/>
          <a:p>
            <a:pPr marL="0" indent="0" algn="r">
              <a:buNone/>
            </a:pPr>
            <a:r>
              <a:rPr lang="en-US" sz="480" dirty="0">
                <a:solidFill>
                  <a:srgbClr val="8290A3"/>
                </a:solidFill>
                <a:latin typeface="Arial" pitchFamily="34" charset="0"/>
                <a:ea typeface="Arial" pitchFamily="34" charset="-122"/>
                <a:cs typeface="Arial" pitchFamily="34" charset="-120"/>
              </a:rPr>
              <a:t>Deployment add-on · Vercel example</a:t>
            </a:r>
            <a:endParaRPr lang="en-US" sz="480" dirty="0"/>
          </a:p>
        </p:txBody>
      </p:sp>
      <p:sp>
        <p:nvSpPr>
          <p:cNvPr id="31" name="Text 29"/>
          <p:cNvSpPr/>
          <p:nvPr/>
        </p:nvSpPr>
        <p:spPr>
          <a:xfrm>
            <a:off x="11320272" y="6519672"/>
            <a:ext cx="164592" cy="109728"/>
          </a:xfrm>
          <a:prstGeom prst="rect">
            <a:avLst/>
          </a:prstGeom>
          <a:noFill/>
          <a:ln/>
        </p:spPr>
        <p:txBody>
          <a:bodyPr wrap="square" lIns="0" tIns="0" rIns="0" bIns="0" rtlCol="0" anchor="ctr"/>
          <a:lstStyle/>
          <a:p>
            <a:pPr marL="0" indent="0" algn="r">
              <a:buNone/>
            </a:pPr>
            <a:r>
              <a:rPr lang="en-US" sz="550" dirty="0">
                <a:solidFill>
                  <a:srgbClr val="8290A3"/>
                </a:solidFill>
                <a:latin typeface="Arial" pitchFamily="34" charset="0"/>
                <a:ea typeface="Arial" pitchFamily="34" charset="-122"/>
                <a:cs typeface="Arial" pitchFamily="34" charset="-120"/>
              </a:rPr>
              <a:t>2</a:t>
            </a:r>
            <a:endParaRPr lang="en-US" sz="5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11E"/>
          </a:solidFill>
          <a:ln w="12700">
            <a:solidFill>
              <a:srgbClr val="06111E">
                <a:alpha val="0"/>
              </a:srgbClr>
            </a:solidFill>
            <a:prstDash val="solid"/>
          </a:ln>
        </p:spPr>
        <p:txBody>
          <a:bodyPr/>
          <a:lstStyle/>
          <a:p>
            <a:endParaRPr lang="en-MY"/>
          </a:p>
        </p:txBody>
      </p:sp>
      <p:sp>
        <p:nvSpPr>
          <p:cNvPr id="3" name="Shape 1"/>
          <p:cNvSpPr/>
          <p:nvPr/>
        </p:nvSpPr>
        <p:spPr>
          <a:xfrm>
            <a:off x="0" y="54864"/>
            <a:ext cx="12191695" cy="0"/>
          </a:xfrm>
          <a:prstGeom prst="line">
            <a:avLst/>
          </a:prstGeom>
          <a:noFill/>
          <a:ln w="16510">
            <a:solidFill>
              <a:srgbClr val="5DE2E7"/>
            </a:solidFill>
            <a:prstDash val="solid"/>
          </a:ln>
        </p:spPr>
        <p:txBody>
          <a:bodyPr/>
          <a:lstStyle/>
          <a:p>
            <a:endParaRPr lang="en-MY"/>
          </a:p>
        </p:txBody>
      </p:sp>
      <p:sp>
        <p:nvSpPr>
          <p:cNvPr id="4" name="Text 2"/>
          <p:cNvSpPr/>
          <p:nvPr/>
        </p:nvSpPr>
        <p:spPr>
          <a:xfrm>
            <a:off x="548640" y="292608"/>
            <a:ext cx="5303520" cy="164592"/>
          </a:xfrm>
          <a:prstGeom prst="rect">
            <a:avLst/>
          </a:prstGeom>
          <a:noFill/>
          <a:ln/>
        </p:spPr>
        <p:txBody>
          <a:bodyPr wrap="square" lIns="0" tIns="0" rIns="0" bIns="0" rtlCol="0" anchor="ctr"/>
          <a:lstStyle/>
          <a:p>
            <a:pPr marL="0" indent="0">
              <a:buNone/>
            </a:pPr>
            <a:r>
              <a:rPr lang="en-US" sz="650" b="1" dirty="0">
                <a:solidFill>
                  <a:srgbClr val="5DE2E7"/>
                </a:solidFill>
                <a:latin typeface="Arial" pitchFamily="34" charset="0"/>
                <a:ea typeface="Arial" pitchFamily="34" charset="-122"/>
                <a:cs typeface="Arial" pitchFamily="34" charset="-120"/>
              </a:rPr>
              <a:t>BEGINNER DEPLOYMENT WORKFLOW</a:t>
            </a:r>
            <a:endParaRPr lang="en-US" sz="650" dirty="0"/>
          </a:p>
        </p:txBody>
      </p:sp>
      <p:sp>
        <p:nvSpPr>
          <p:cNvPr id="5" name="Text 3"/>
          <p:cNvSpPr/>
          <p:nvPr/>
        </p:nvSpPr>
        <p:spPr>
          <a:xfrm>
            <a:off x="548640" y="566928"/>
            <a:ext cx="10789920" cy="384048"/>
          </a:xfrm>
          <a:prstGeom prst="rect">
            <a:avLst/>
          </a:prstGeom>
          <a:noFill/>
          <a:ln/>
        </p:spPr>
        <p:txBody>
          <a:bodyPr wrap="square" lIns="0" tIns="0" rIns="0" bIns="0" rtlCol="0" anchor="ctr">
            <a:normAutofit/>
          </a:bodyPr>
          <a:lstStyle/>
          <a:p>
            <a:pPr marL="0" indent="0">
              <a:buNone/>
            </a:pPr>
            <a:r>
              <a:rPr lang="en-US" sz="2500" b="1" dirty="0">
                <a:solidFill>
                  <a:srgbClr val="F7FAFC"/>
                </a:solidFill>
                <a:latin typeface="Arial" pitchFamily="34" charset="0"/>
                <a:ea typeface="Arial" pitchFamily="34" charset="-122"/>
                <a:cs typeface="Arial" pitchFamily="34" charset="-120"/>
              </a:rPr>
              <a:t>Deploy a GitHub project in six steps</a:t>
            </a:r>
            <a:endParaRPr lang="en-US" sz="2500" dirty="0"/>
          </a:p>
        </p:txBody>
      </p:sp>
      <p:sp>
        <p:nvSpPr>
          <p:cNvPr id="6" name="Text 4"/>
          <p:cNvSpPr/>
          <p:nvPr/>
        </p:nvSpPr>
        <p:spPr>
          <a:xfrm>
            <a:off x="548640" y="1024128"/>
            <a:ext cx="10698480" cy="228600"/>
          </a:xfrm>
          <a:prstGeom prst="rect">
            <a:avLst/>
          </a:prstGeom>
          <a:noFill/>
          <a:ln/>
        </p:spPr>
        <p:txBody>
          <a:bodyPr wrap="square" lIns="0" tIns="0" rIns="0" bIns="0" rtlCol="0" anchor="ctr">
            <a:normAutofit/>
          </a:bodyPr>
          <a:lstStyle/>
          <a:p>
            <a:pPr marL="0" indent="0">
              <a:buNone/>
            </a:pPr>
            <a:r>
              <a:rPr lang="en-US" sz="820" dirty="0">
                <a:solidFill>
                  <a:srgbClr val="91A0B2"/>
                </a:solidFill>
                <a:latin typeface="Arial" pitchFamily="34" charset="0"/>
                <a:ea typeface="Arial" pitchFamily="34" charset="-122"/>
                <a:cs typeface="Arial" pitchFamily="34" charset="-120"/>
              </a:rPr>
              <a:t>Use this as the simplest checklist for publishing a small Codex-built web tool.</a:t>
            </a:r>
            <a:endParaRPr lang="en-US" sz="820" dirty="0"/>
          </a:p>
        </p:txBody>
      </p:sp>
      <p:sp>
        <p:nvSpPr>
          <p:cNvPr id="7" name="Shape 5"/>
          <p:cNvSpPr/>
          <p:nvPr/>
        </p:nvSpPr>
        <p:spPr>
          <a:xfrm>
            <a:off x="2414016" y="2212848"/>
            <a:ext cx="173736" cy="0"/>
          </a:xfrm>
          <a:prstGeom prst="line">
            <a:avLst/>
          </a:prstGeom>
          <a:noFill/>
          <a:ln w="13970">
            <a:solidFill>
              <a:srgbClr val="29425F"/>
            </a:solidFill>
            <a:prstDash val="solid"/>
            <a:headEnd type="none"/>
            <a:tailEnd type="triangle"/>
          </a:ln>
        </p:spPr>
        <p:txBody>
          <a:bodyPr/>
          <a:lstStyle/>
          <a:p>
            <a:endParaRPr lang="en-MY"/>
          </a:p>
        </p:txBody>
      </p:sp>
      <p:sp>
        <p:nvSpPr>
          <p:cNvPr id="8" name="Shape 6"/>
          <p:cNvSpPr/>
          <p:nvPr/>
        </p:nvSpPr>
        <p:spPr>
          <a:xfrm>
            <a:off x="4361688" y="2212848"/>
            <a:ext cx="173736" cy="0"/>
          </a:xfrm>
          <a:prstGeom prst="line">
            <a:avLst/>
          </a:prstGeom>
          <a:noFill/>
          <a:ln w="13970">
            <a:solidFill>
              <a:srgbClr val="29425F"/>
            </a:solidFill>
            <a:prstDash val="solid"/>
            <a:headEnd type="none"/>
            <a:tailEnd type="triangle"/>
          </a:ln>
        </p:spPr>
        <p:txBody>
          <a:bodyPr/>
          <a:lstStyle/>
          <a:p>
            <a:endParaRPr lang="en-MY"/>
          </a:p>
        </p:txBody>
      </p:sp>
      <p:sp>
        <p:nvSpPr>
          <p:cNvPr id="9" name="Shape 7"/>
          <p:cNvSpPr/>
          <p:nvPr/>
        </p:nvSpPr>
        <p:spPr>
          <a:xfrm>
            <a:off x="6309360" y="2212848"/>
            <a:ext cx="173736" cy="0"/>
          </a:xfrm>
          <a:prstGeom prst="line">
            <a:avLst/>
          </a:prstGeom>
          <a:noFill/>
          <a:ln w="13970">
            <a:solidFill>
              <a:srgbClr val="29425F"/>
            </a:solidFill>
            <a:prstDash val="solid"/>
            <a:headEnd type="none"/>
            <a:tailEnd type="triangle"/>
          </a:ln>
        </p:spPr>
        <p:txBody>
          <a:bodyPr/>
          <a:lstStyle/>
          <a:p>
            <a:endParaRPr lang="en-MY"/>
          </a:p>
        </p:txBody>
      </p:sp>
      <p:sp>
        <p:nvSpPr>
          <p:cNvPr id="10" name="Shape 8"/>
          <p:cNvSpPr/>
          <p:nvPr/>
        </p:nvSpPr>
        <p:spPr>
          <a:xfrm>
            <a:off x="8257032" y="2212848"/>
            <a:ext cx="173736" cy="0"/>
          </a:xfrm>
          <a:prstGeom prst="line">
            <a:avLst/>
          </a:prstGeom>
          <a:noFill/>
          <a:ln w="13970">
            <a:solidFill>
              <a:srgbClr val="29425F"/>
            </a:solidFill>
            <a:prstDash val="solid"/>
            <a:headEnd type="none"/>
            <a:tailEnd type="triangle"/>
          </a:ln>
        </p:spPr>
        <p:txBody>
          <a:bodyPr/>
          <a:lstStyle/>
          <a:p>
            <a:endParaRPr lang="en-MY"/>
          </a:p>
        </p:txBody>
      </p:sp>
      <p:sp>
        <p:nvSpPr>
          <p:cNvPr id="11" name="Shape 9"/>
          <p:cNvSpPr/>
          <p:nvPr/>
        </p:nvSpPr>
        <p:spPr>
          <a:xfrm>
            <a:off x="10204704" y="2212848"/>
            <a:ext cx="173736" cy="0"/>
          </a:xfrm>
          <a:prstGeom prst="line">
            <a:avLst/>
          </a:prstGeom>
          <a:noFill/>
          <a:ln w="13970">
            <a:solidFill>
              <a:srgbClr val="29425F"/>
            </a:solidFill>
            <a:prstDash val="solid"/>
            <a:headEnd type="none"/>
            <a:tailEnd type="triangle"/>
          </a:ln>
        </p:spPr>
        <p:txBody>
          <a:bodyPr/>
          <a:lstStyle/>
          <a:p>
            <a:endParaRPr lang="en-MY"/>
          </a:p>
        </p:txBody>
      </p:sp>
      <p:sp>
        <p:nvSpPr>
          <p:cNvPr id="12" name="Shape 10"/>
          <p:cNvSpPr/>
          <p:nvPr/>
        </p:nvSpPr>
        <p:spPr>
          <a:xfrm>
            <a:off x="685800" y="1600200"/>
            <a:ext cx="1691640" cy="1234440"/>
          </a:xfrm>
          <a:prstGeom prst="roundRect">
            <a:avLst>
              <a:gd name="adj" fmla="val 5185"/>
            </a:avLst>
          </a:prstGeom>
          <a:solidFill>
            <a:srgbClr val="0D1A2B"/>
          </a:solidFill>
          <a:ln w="12700">
            <a:solidFill>
              <a:srgbClr val="29425F"/>
            </a:solidFill>
            <a:prstDash val="solid"/>
          </a:ln>
        </p:spPr>
        <p:txBody>
          <a:bodyPr/>
          <a:lstStyle/>
          <a:p>
            <a:endParaRPr lang="en-MY"/>
          </a:p>
        </p:txBody>
      </p:sp>
      <p:sp>
        <p:nvSpPr>
          <p:cNvPr id="13" name="Shape 11"/>
          <p:cNvSpPr/>
          <p:nvPr/>
        </p:nvSpPr>
        <p:spPr>
          <a:xfrm>
            <a:off x="850392" y="1801368"/>
            <a:ext cx="347472" cy="347472"/>
          </a:xfrm>
          <a:prstGeom prst="ellipse">
            <a:avLst/>
          </a:prstGeom>
          <a:solidFill>
            <a:srgbClr val="5DE2E7"/>
          </a:solidFill>
          <a:ln w="12700">
            <a:solidFill>
              <a:srgbClr val="5DE2E7">
                <a:alpha val="0"/>
              </a:srgbClr>
            </a:solidFill>
            <a:prstDash val="solid"/>
          </a:ln>
        </p:spPr>
        <p:txBody>
          <a:bodyPr/>
          <a:lstStyle/>
          <a:p>
            <a:endParaRPr lang="en-MY"/>
          </a:p>
        </p:txBody>
      </p:sp>
      <p:sp>
        <p:nvSpPr>
          <p:cNvPr id="14" name="Text 12"/>
          <p:cNvSpPr/>
          <p:nvPr/>
        </p:nvSpPr>
        <p:spPr>
          <a:xfrm>
            <a:off x="850392" y="1870862"/>
            <a:ext cx="347472" cy="104242"/>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1</a:t>
            </a:r>
            <a:endParaRPr lang="en-US" sz="1000" dirty="0"/>
          </a:p>
        </p:txBody>
      </p:sp>
      <p:sp>
        <p:nvSpPr>
          <p:cNvPr id="15" name="Text 13"/>
          <p:cNvSpPr/>
          <p:nvPr/>
        </p:nvSpPr>
        <p:spPr>
          <a:xfrm>
            <a:off x="868680" y="2221992"/>
            <a:ext cx="1325880" cy="155448"/>
          </a:xfrm>
          <a:prstGeom prst="rect">
            <a:avLst/>
          </a:prstGeom>
          <a:noFill/>
          <a:ln/>
        </p:spPr>
        <p:txBody>
          <a:bodyPr wrap="square" lIns="0" tIns="0" rIns="0" bIns="0" rtlCol="0" anchor="ctr"/>
          <a:lstStyle/>
          <a:p>
            <a:pPr marL="0" indent="0" algn="ctr">
              <a:buNone/>
            </a:pPr>
            <a:r>
              <a:rPr lang="en-US" sz="1050" b="1" dirty="0">
                <a:solidFill>
                  <a:srgbClr val="F7FAFC"/>
                </a:solidFill>
                <a:latin typeface="Arial" pitchFamily="34" charset="0"/>
                <a:ea typeface="Arial" pitchFamily="34" charset="-122"/>
                <a:cs typeface="Arial" pitchFamily="34" charset="-120"/>
              </a:rPr>
              <a:t>Create app</a:t>
            </a:r>
            <a:endParaRPr lang="en-US" sz="1050" dirty="0"/>
          </a:p>
        </p:txBody>
      </p:sp>
      <p:sp>
        <p:nvSpPr>
          <p:cNvPr id="16" name="Text 14"/>
          <p:cNvSpPr/>
          <p:nvPr/>
        </p:nvSpPr>
        <p:spPr>
          <a:xfrm>
            <a:off x="822960" y="2496312"/>
            <a:ext cx="1417320" cy="137160"/>
          </a:xfrm>
          <a:prstGeom prst="rect">
            <a:avLst/>
          </a:prstGeom>
          <a:noFill/>
          <a:ln/>
        </p:spPr>
        <p:txBody>
          <a:bodyPr wrap="square" lIns="0" tIns="0" rIns="0" bIns="0" rtlCol="0" anchor="ctr">
            <a:normAutofit/>
          </a:bodyPr>
          <a:lstStyle/>
          <a:p>
            <a:pPr marL="0" indent="0" algn="ctr">
              <a:buNone/>
            </a:pPr>
            <a:r>
              <a:rPr lang="en-US" sz="590" dirty="0">
                <a:solidFill>
                  <a:srgbClr val="91A0B2"/>
                </a:solidFill>
                <a:latin typeface="Arial" pitchFamily="34" charset="0"/>
                <a:ea typeface="Arial" pitchFamily="34" charset="-122"/>
                <a:cs typeface="Arial" pitchFamily="34" charset="-120"/>
              </a:rPr>
              <a:t>Build with Codex</a:t>
            </a:r>
            <a:endParaRPr lang="en-US" sz="590" dirty="0"/>
          </a:p>
        </p:txBody>
      </p:sp>
      <p:sp>
        <p:nvSpPr>
          <p:cNvPr id="17" name="Shape 15"/>
          <p:cNvSpPr/>
          <p:nvPr/>
        </p:nvSpPr>
        <p:spPr>
          <a:xfrm>
            <a:off x="2633472" y="1600200"/>
            <a:ext cx="1691640" cy="1234440"/>
          </a:xfrm>
          <a:prstGeom prst="roundRect">
            <a:avLst>
              <a:gd name="adj" fmla="val 5185"/>
            </a:avLst>
          </a:prstGeom>
          <a:solidFill>
            <a:srgbClr val="0D1A2B"/>
          </a:solidFill>
          <a:ln w="12700">
            <a:solidFill>
              <a:srgbClr val="29425F"/>
            </a:solidFill>
            <a:prstDash val="solid"/>
          </a:ln>
        </p:spPr>
        <p:txBody>
          <a:bodyPr/>
          <a:lstStyle/>
          <a:p>
            <a:endParaRPr lang="en-MY"/>
          </a:p>
        </p:txBody>
      </p:sp>
      <p:sp>
        <p:nvSpPr>
          <p:cNvPr id="18" name="Shape 16"/>
          <p:cNvSpPr/>
          <p:nvPr/>
        </p:nvSpPr>
        <p:spPr>
          <a:xfrm>
            <a:off x="2798064" y="1801368"/>
            <a:ext cx="347472" cy="347472"/>
          </a:xfrm>
          <a:prstGeom prst="ellipse">
            <a:avLst/>
          </a:prstGeom>
          <a:solidFill>
            <a:srgbClr val="5DE2E7"/>
          </a:solidFill>
          <a:ln w="12700">
            <a:solidFill>
              <a:srgbClr val="5DE2E7">
                <a:alpha val="0"/>
              </a:srgbClr>
            </a:solidFill>
            <a:prstDash val="solid"/>
          </a:ln>
        </p:spPr>
        <p:txBody>
          <a:bodyPr/>
          <a:lstStyle/>
          <a:p>
            <a:endParaRPr lang="en-MY"/>
          </a:p>
        </p:txBody>
      </p:sp>
      <p:sp>
        <p:nvSpPr>
          <p:cNvPr id="19" name="Text 17"/>
          <p:cNvSpPr/>
          <p:nvPr/>
        </p:nvSpPr>
        <p:spPr>
          <a:xfrm>
            <a:off x="2798064" y="1870862"/>
            <a:ext cx="347472" cy="104242"/>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2</a:t>
            </a:r>
            <a:endParaRPr lang="en-US" sz="1000" dirty="0"/>
          </a:p>
        </p:txBody>
      </p:sp>
      <p:sp>
        <p:nvSpPr>
          <p:cNvPr id="20" name="Text 18"/>
          <p:cNvSpPr/>
          <p:nvPr/>
        </p:nvSpPr>
        <p:spPr>
          <a:xfrm>
            <a:off x="2816352" y="2221992"/>
            <a:ext cx="1325880" cy="155448"/>
          </a:xfrm>
          <a:prstGeom prst="rect">
            <a:avLst/>
          </a:prstGeom>
          <a:noFill/>
          <a:ln/>
        </p:spPr>
        <p:txBody>
          <a:bodyPr wrap="square" lIns="0" tIns="0" rIns="0" bIns="0" rtlCol="0" anchor="ctr"/>
          <a:lstStyle/>
          <a:p>
            <a:pPr marL="0" indent="0" algn="ctr">
              <a:buNone/>
            </a:pPr>
            <a:r>
              <a:rPr lang="en-US" sz="1050" b="1" dirty="0">
                <a:solidFill>
                  <a:srgbClr val="F7FAFC"/>
                </a:solidFill>
                <a:latin typeface="Arial" pitchFamily="34" charset="0"/>
                <a:ea typeface="Arial" pitchFamily="34" charset="-122"/>
                <a:cs typeface="Arial" pitchFamily="34" charset="-120"/>
              </a:rPr>
              <a:t>Push repo</a:t>
            </a:r>
            <a:endParaRPr lang="en-US" sz="1050" dirty="0"/>
          </a:p>
        </p:txBody>
      </p:sp>
      <p:sp>
        <p:nvSpPr>
          <p:cNvPr id="21" name="Text 19"/>
          <p:cNvSpPr/>
          <p:nvPr/>
        </p:nvSpPr>
        <p:spPr>
          <a:xfrm>
            <a:off x="2770632" y="2496312"/>
            <a:ext cx="1417320" cy="137160"/>
          </a:xfrm>
          <a:prstGeom prst="rect">
            <a:avLst/>
          </a:prstGeom>
          <a:noFill/>
          <a:ln/>
        </p:spPr>
        <p:txBody>
          <a:bodyPr wrap="square" lIns="0" tIns="0" rIns="0" bIns="0" rtlCol="0" anchor="ctr">
            <a:normAutofit/>
          </a:bodyPr>
          <a:lstStyle/>
          <a:p>
            <a:pPr marL="0" indent="0" algn="ctr">
              <a:buNone/>
            </a:pPr>
            <a:r>
              <a:rPr lang="en-US" sz="590" dirty="0">
                <a:solidFill>
                  <a:srgbClr val="91A0B2"/>
                </a:solidFill>
                <a:latin typeface="Arial" pitchFamily="34" charset="0"/>
                <a:ea typeface="Arial" pitchFamily="34" charset="-122"/>
                <a:cs typeface="Arial" pitchFamily="34" charset="-120"/>
              </a:rPr>
              <a:t>Save project to GitHub</a:t>
            </a:r>
            <a:endParaRPr lang="en-US" sz="590" dirty="0"/>
          </a:p>
        </p:txBody>
      </p:sp>
      <p:sp>
        <p:nvSpPr>
          <p:cNvPr id="22" name="Shape 20"/>
          <p:cNvSpPr/>
          <p:nvPr/>
        </p:nvSpPr>
        <p:spPr>
          <a:xfrm>
            <a:off x="4581144" y="1600200"/>
            <a:ext cx="1691640" cy="1234440"/>
          </a:xfrm>
          <a:prstGeom prst="roundRect">
            <a:avLst>
              <a:gd name="adj" fmla="val 5185"/>
            </a:avLst>
          </a:prstGeom>
          <a:solidFill>
            <a:srgbClr val="0D1A2B"/>
          </a:solidFill>
          <a:ln w="12700">
            <a:solidFill>
              <a:srgbClr val="29425F"/>
            </a:solidFill>
            <a:prstDash val="solid"/>
          </a:ln>
        </p:spPr>
        <p:txBody>
          <a:bodyPr/>
          <a:lstStyle/>
          <a:p>
            <a:endParaRPr lang="en-MY"/>
          </a:p>
        </p:txBody>
      </p:sp>
      <p:sp>
        <p:nvSpPr>
          <p:cNvPr id="23" name="Shape 21"/>
          <p:cNvSpPr/>
          <p:nvPr/>
        </p:nvSpPr>
        <p:spPr>
          <a:xfrm>
            <a:off x="4745736" y="1801368"/>
            <a:ext cx="347472" cy="347472"/>
          </a:xfrm>
          <a:prstGeom prst="ellipse">
            <a:avLst/>
          </a:prstGeom>
          <a:solidFill>
            <a:srgbClr val="5DE2E7"/>
          </a:solidFill>
          <a:ln w="12700">
            <a:solidFill>
              <a:srgbClr val="5DE2E7">
                <a:alpha val="0"/>
              </a:srgbClr>
            </a:solidFill>
            <a:prstDash val="solid"/>
          </a:ln>
        </p:spPr>
        <p:txBody>
          <a:bodyPr/>
          <a:lstStyle/>
          <a:p>
            <a:endParaRPr lang="en-MY"/>
          </a:p>
        </p:txBody>
      </p:sp>
      <p:sp>
        <p:nvSpPr>
          <p:cNvPr id="24" name="Text 22"/>
          <p:cNvSpPr/>
          <p:nvPr/>
        </p:nvSpPr>
        <p:spPr>
          <a:xfrm>
            <a:off x="4745736" y="1870862"/>
            <a:ext cx="347472" cy="104242"/>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3</a:t>
            </a:r>
            <a:endParaRPr lang="en-US" sz="1000" dirty="0"/>
          </a:p>
        </p:txBody>
      </p:sp>
      <p:sp>
        <p:nvSpPr>
          <p:cNvPr id="25" name="Text 23"/>
          <p:cNvSpPr/>
          <p:nvPr/>
        </p:nvSpPr>
        <p:spPr>
          <a:xfrm>
            <a:off x="4764024" y="2221992"/>
            <a:ext cx="1325880" cy="155448"/>
          </a:xfrm>
          <a:prstGeom prst="rect">
            <a:avLst/>
          </a:prstGeom>
          <a:noFill/>
          <a:ln/>
        </p:spPr>
        <p:txBody>
          <a:bodyPr wrap="square" lIns="0" tIns="0" rIns="0" bIns="0" rtlCol="0" anchor="ctr"/>
          <a:lstStyle/>
          <a:p>
            <a:pPr marL="0" indent="0" algn="ctr">
              <a:buNone/>
            </a:pPr>
            <a:r>
              <a:rPr lang="en-US" sz="1050" b="1" dirty="0">
                <a:solidFill>
                  <a:srgbClr val="F7FAFC"/>
                </a:solidFill>
                <a:latin typeface="Arial" pitchFamily="34" charset="0"/>
                <a:ea typeface="Arial" pitchFamily="34" charset="-122"/>
                <a:cs typeface="Arial" pitchFamily="34" charset="-120"/>
              </a:rPr>
              <a:t>Sign in</a:t>
            </a:r>
            <a:endParaRPr lang="en-US" sz="1050" dirty="0"/>
          </a:p>
        </p:txBody>
      </p:sp>
      <p:sp>
        <p:nvSpPr>
          <p:cNvPr id="26" name="Text 24"/>
          <p:cNvSpPr/>
          <p:nvPr/>
        </p:nvSpPr>
        <p:spPr>
          <a:xfrm>
            <a:off x="4718304" y="2496312"/>
            <a:ext cx="1417320" cy="137160"/>
          </a:xfrm>
          <a:prstGeom prst="rect">
            <a:avLst/>
          </a:prstGeom>
          <a:noFill/>
          <a:ln/>
        </p:spPr>
        <p:txBody>
          <a:bodyPr wrap="square" lIns="0" tIns="0" rIns="0" bIns="0" rtlCol="0" anchor="ctr">
            <a:normAutofit/>
          </a:bodyPr>
          <a:lstStyle/>
          <a:p>
            <a:pPr marL="0" indent="0" algn="ctr">
              <a:buNone/>
            </a:pPr>
            <a:r>
              <a:rPr lang="en-US" sz="590" dirty="0">
                <a:solidFill>
                  <a:srgbClr val="91A0B2"/>
                </a:solidFill>
                <a:latin typeface="Arial" pitchFamily="34" charset="0"/>
                <a:ea typeface="Arial" pitchFamily="34" charset="-122"/>
                <a:cs typeface="Arial" pitchFamily="34" charset="-120"/>
              </a:rPr>
              <a:t>Open Vercel</a:t>
            </a:r>
            <a:endParaRPr lang="en-US" sz="590" dirty="0"/>
          </a:p>
        </p:txBody>
      </p:sp>
      <p:sp>
        <p:nvSpPr>
          <p:cNvPr id="27" name="Shape 25"/>
          <p:cNvSpPr/>
          <p:nvPr/>
        </p:nvSpPr>
        <p:spPr>
          <a:xfrm>
            <a:off x="6528816" y="1600200"/>
            <a:ext cx="1691640" cy="1234440"/>
          </a:xfrm>
          <a:prstGeom prst="roundRect">
            <a:avLst>
              <a:gd name="adj" fmla="val 5185"/>
            </a:avLst>
          </a:prstGeom>
          <a:solidFill>
            <a:srgbClr val="0D1A2B"/>
          </a:solidFill>
          <a:ln w="12700">
            <a:solidFill>
              <a:srgbClr val="29425F"/>
            </a:solidFill>
            <a:prstDash val="solid"/>
          </a:ln>
        </p:spPr>
        <p:txBody>
          <a:bodyPr/>
          <a:lstStyle/>
          <a:p>
            <a:endParaRPr lang="en-MY"/>
          </a:p>
        </p:txBody>
      </p:sp>
      <p:sp>
        <p:nvSpPr>
          <p:cNvPr id="28" name="Shape 26"/>
          <p:cNvSpPr/>
          <p:nvPr/>
        </p:nvSpPr>
        <p:spPr>
          <a:xfrm>
            <a:off x="6693408" y="1801368"/>
            <a:ext cx="347472" cy="347472"/>
          </a:xfrm>
          <a:prstGeom prst="ellipse">
            <a:avLst/>
          </a:prstGeom>
          <a:solidFill>
            <a:srgbClr val="5DE2E7"/>
          </a:solidFill>
          <a:ln w="12700">
            <a:solidFill>
              <a:srgbClr val="5DE2E7">
                <a:alpha val="0"/>
              </a:srgbClr>
            </a:solidFill>
            <a:prstDash val="solid"/>
          </a:ln>
        </p:spPr>
        <p:txBody>
          <a:bodyPr/>
          <a:lstStyle/>
          <a:p>
            <a:endParaRPr lang="en-MY"/>
          </a:p>
        </p:txBody>
      </p:sp>
      <p:sp>
        <p:nvSpPr>
          <p:cNvPr id="29" name="Text 27"/>
          <p:cNvSpPr/>
          <p:nvPr/>
        </p:nvSpPr>
        <p:spPr>
          <a:xfrm>
            <a:off x="6693408" y="1870862"/>
            <a:ext cx="347472" cy="104242"/>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4</a:t>
            </a:r>
            <a:endParaRPr lang="en-US" sz="1000" dirty="0"/>
          </a:p>
        </p:txBody>
      </p:sp>
      <p:sp>
        <p:nvSpPr>
          <p:cNvPr id="30" name="Text 28"/>
          <p:cNvSpPr/>
          <p:nvPr/>
        </p:nvSpPr>
        <p:spPr>
          <a:xfrm>
            <a:off x="6711696" y="2221992"/>
            <a:ext cx="1325880" cy="155448"/>
          </a:xfrm>
          <a:prstGeom prst="rect">
            <a:avLst/>
          </a:prstGeom>
          <a:noFill/>
          <a:ln/>
        </p:spPr>
        <p:txBody>
          <a:bodyPr wrap="square" lIns="0" tIns="0" rIns="0" bIns="0" rtlCol="0" anchor="ctr"/>
          <a:lstStyle/>
          <a:p>
            <a:pPr marL="0" indent="0" algn="ctr">
              <a:buNone/>
            </a:pPr>
            <a:r>
              <a:rPr lang="en-US" sz="1050" b="1" dirty="0">
                <a:solidFill>
                  <a:srgbClr val="F7FAFC"/>
                </a:solidFill>
                <a:latin typeface="Arial" pitchFamily="34" charset="0"/>
                <a:ea typeface="Arial" pitchFamily="34" charset="-122"/>
                <a:cs typeface="Arial" pitchFamily="34" charset="-120"/>
              </a:rPr>
              <a:t>Import repo</a:t>
            </a:r>
            <a:endParaRPr lang="en-US" sz="1050" dirty="0"/>
          </a:p>
        </p:txBody>
      </p:sp>
      <p:sp>
        <p:nvSpPr>
          <p:cNvPr id="31" name="Text 29"/>
          <p:cNvSpPr/>
          <p:nvPr/>
        </p:nvSpPr>
        <p:spPr>
          <a:xfrm>
            <a:off x="6665976" y="2496312"/>
            <a:ext cx="1417320" cy="137160"/>
          </a:xfrm>
          <a:prstGeom prst="rect">
            <a:avLst/>
          </a:prstGeom>
          <a:noFill/>
          <a:ln/>
        </p:spPr>
        <p:txBody>
          <a:bodyPr wrap="square" lIns="0" tIns="0" rIns="0" bIns="0" rtlCol="0" anchor="ctr">
            <a:normAutofit/>
          </a:bodyPr>
          <a:lstStyle/>
          <a:p>
            <a:pPr marL="0" indent="0" algn="ctr">
              <a:buNone/>
            </a:pPr>
            <a:r>
              <a:rPr lang="en-US" sz="590" dirty="0">
                <a:solidFill>
                  <a:srgbClr val="91A0B2"/>
                </a:solidFill>
                <a:latin typeface="Arial" pitchFamily="34" charset="0"/>
                <a:ea typeface="Arial" pitchFamily="34" charset="-122"/>
                <a:cs typeface="Arial" pitchFamily="34" charset="-120"/>
              </a:rPr>
              <a:t>Choose GitHub project</a:t>
            </a:r>
            <a:endParaRPr lang="en-US" sz="590" dirty="0"/>
          </a:p>
        </p:txBody>
      </p:sp>
      <p:sp>
        <p:nvSpPr>
          <p:cNvPr id="32" name="Shape 30"/>
          <p:cNvSpPr/>
          <p:nvPr/>
        </p:nvSpPr>
        <p:spPr>
          <a:xfrm>
            <a:off x="8476488" y="1600200"/>
            <a:ext cx="1691640" cy="1234440"/>
          </a:xfrm>
          <a:prstGeom prst="roundRect">
            <a:avLst>
              <a:gd name="adj" fmla="val 5185"/>
            </a:avLst>
          </a:prstGeom>
          <a:solidFill>
            <a:srgbClr val="0D1A2B"/>
          </a:solidFill>
          <a:ln w="12700">
            <a:solidFill>
              <a:srgbClr val="29425F"/>
            </a:solidFill>
            <a:prstDash val="solid"/>
          </a:ln>
        </p:spPr>
        <p:txBody>
          <a:bodyPr/>
          <a:lstStyle/>
          <a:p>
            <a:endParaRPr lang="en-MY"/>
          </a:p>
        </p:txBody>
      </p:sp>
      <p:sp>
        <p:nvSpPr>
          <p:cNvPr id="33" name="Shape 31"/>
          <p:cNvSpPr/>
          <p:nvPr/>
        </p:nvSpPr>
        <p:spPr>
          <a:xfrm>
            <a:off x="8641080" y="1801368"/>
            <a:ext cx="347472" cy="347472"/>
          </a:xfrm>
          <a:prstGeom prst="ellipse">
            <a:avLst/>
          </a:prstGeom>
          <a:solidFill>
            <a:srgbClr val="5DE2E7"/>
          </a:solidFill>
          <a:ln w="12700">
            <a:solidFill>
              <a:srgbClr val="5DE2E7">
                <a:alpha val="0"/>
              </a:srgbClr>
            </a:solidFill>
            <a:prstDash val="solid"/>
          </a:ln>
        </p:spPr>
        <p:txBody>
          <a:bodyPr/>
          <a:lstStyle/>
          <a:p>
            <a:endParaRPr lang="en-MY"/>
          </a:p>
        </p:txBody>
      </p:sp>
      <p:sp>
        <p:nvSpPr>
          <p:cNvPr id="34" name="Text 32"/>
          <p:cNvSpPr/>
          <p:nvPr/>
        </p:nvSpPr>
        <p:spPr>
          <a:xfrm>
            <a:off x="8641080" y="1870862"/>
            <a:ext cx="347472" cy="104242"/>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5</a:t>
            </a:r>
            <a:endParaRPr lang="en-US" sz="1000" dirty="0"/>
          </a:p>
        </p:txBody>
      </p:sp>
      <p:sp>
        <p:nvSpPr>
          <p:cNvPr id="35" name="Text 33"/>
          <p:cNvSpPr/>
          <p:nvPr/>
        </p:nvSpPr>
        <p:spPr>
          <a:xfrm>
            <a:off x="8659368" y="2221992"/>
            <a:ext cx="1325880" cy="155448"/>
          </a:xfrm>
          <a:prstGeom prst="rect">
            <a:avLst/>
          </a:prstGeom>
          <a:noFill/>
          <a:ln/>
        </p:spPr>
        <p:txBody>
          <a:bodyPr wrap="square" lIns="0" tIns="0" rIns="0" bIns="0" rtlCol="0" anchor="ctr"/>
          <a:lstStyle/>
          <a:p>
            <a:pPr marL="0" indent="0" algn="ctr">
              <a:buNone/>
            </a:pPr>
            <a:r>
              <a:rPr lang="en-US" sz="1050" b="1" dirty="0">
                <a:solidFill>
                  <a:srgbClr val="F7FAFC"/>
                </a:solidFill>
                <a:latin typeface="Arial" pitchFamily="34" charset="0"/>
                <a:ea typeface="Arial" pitchFamily="34" charset="-122"/>
                <a:cs typeface="Arial" pitchFamily="34" charset="-120"/>
              </a:rPr>
              <a:t>Check settings</a:t>
            </a:r>
            <a:endParaRPr lang="en-US" sz="1050" dirty="0"/>
          </a:p>
        </p:txBody>
      </p:sp>
      <p:sp>
        <p:nvSpPr>
          <p:cNvPr id="36" name="Text 34"/>
          <p:cNvSpPr/>
          <p:nvPr/>
        </p:nvSpPr>
        <p:spPr>
          <a:xfrm>
            <a:off x="8613648" y="2496312"/>
            <a:ext cx="1417320" cy="137160"/>
          </a:xfrm>
          <a:prstGeom prst="rect">
            <a:avLst/>
          </a:prstGeom>
          <a:noFill/>
          <a:ln/>
        </p:spPr>
        <p:txBody>
          <a:bodyPr wrap="square" lIns="0" tIns="0" rIns="0" bIns="0" rtlCol="0" anchor="ctr">
            <a:normAutofit/>
          </a:bodyPr>
          <a:lstStyle/>
          <a:p>
            <a:pPr marL="0" indent="0" algn="ctr">
              <a:buNone/>
            </a:pPr>
            <a:r>
              <a:rPr lang="en-US" sz="590" dirty="0">
                <a:solidFill>
                  <a:srgbClr val="91A0B2"/>
                </a:solidFill>
                <a:latin typeface="Arial" pitchFamily="34" charset="0"/>
                <a:ea typeface="Arial" pitchFamily="34" charset="-122"/>
                <a:cs typeface="Arial" pitchFamily="34" charset="-120"/>
              </a:rPr>
              <a:t>Framework, build, output</a:t>
            </a:r>
            <a:endParaRPr lang="en-US" sz="590" dirty="0"/>
          </a:p>
        </p:txBody>
      </p:sp>
      <p:sp>
        <p:nvSpPr>
          <p:cNvPr id="37" name="Shape 35"/>
          <p:cNvSpPr/>
          <p:nvPr/>
        </p:nvSpPr>
        <p:spPr>
          <a:xfrm>
            <a:off x="10424160" y="1600200"/>
            <a:ext cx="1691640" cy="1234440"/>
          </a:xfrm>
          <a:prstGeom prst="roundRect">
            <a:avLst>
              <a:gd name="adj" fmla="val 5185"/>
            </a:avLst>
          </a:prstGeom>
          <a:solidFill>
            <a:srgbClr val="112238"/>
          </a:solidFill>
          <a:ln w="12700">
            <a:solidFill>
              <a:srgbClr val="F59E0B"/>
            </a:solidFill>
            <a:prstDash val="solid"/>
          </a:ln>
        </p:spPr>
        <p:txBody>
          <a:bodyPr/>
          <a:lstStyle/>
          <a:p>
            <a:endParaRPr lang="en-MY"/>
          </a:p>
        </p:txBody>
      </p:sp>
      <p:sp>
        <p:nvSpPr>
          <p:cNvPr id="38" name="Shape 36"/>
          <p:cNvSpPr/>
          <p:nvPr/>
        </p:nvSpPr>
        <p:spPr>
          <a:xfrm>
            <a:off x="10588752" y="1801368"/>
            <a:ext cx="347472" cy="347472"/>
          </a:xfrm>
          <a:prstGeom prst="ellipse">
            <a:avLst/>
          </a:prstGeom>
          <a:solidFill>
            <a:srgbClr val="F59E0B"/>
          </a:solidFill>
          <a:ln w="12700">
            <a:solidFill>
              <a:srgbClr val="F59E0B">
                <a:alpha val="0"/>
              </a:srgbClr>
            </a:solidFill>
            <a:prstDash val="solid"/>
          </a:ln>
        </p:spPr>
        <p:txBody>
          <a:bodyPr/>
          <a:lstStyle/>
          <a:p>
            <a:endParaRPr lang="en-MY"/>
          </a:p>
        </p:txBody>
      </p:sp>
      <p:sp>
        <p:nvSpPr>
          <p:cNvPr id="39" name="Text 37"/>
          <p:cNvSpPr/>
          <p:nvPr/>
        </p:nvSpPr>
        <p:spPr>
          <a:xfrm>
            <a:off x="10588752" y="1870862"/>
            <a:ext cx="347472" cy="104242"/>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6</a:t>
            </a:r>
            <a:endParaRPr lang="en-US" sz="1000" dirty="0"/>
          </a:p>
        </p:txBody>
      </p:sp>
      <p:sp>
        <p:nvSpPr>
          <p:cNvPr id="40" name="Text 38"/>
          <p:cNvSpPr/>
          <p:nvPr/>
        </p:nvSpPr>
        <p:spPr>
          <a:xfrm>
            <a:off x="10607040" y="2221992"/>
            <a:ext cx="1325880" cy="155448"/>
          </a:xfrm>
          <a:prstGeom prst="rect">
            <a:avLst/>
          </a:prstGeom>
          <a:noFill/>
          <a:ln/>
        </p:spPr>
        <p:txBody>
          <a:bodyPr wrap="square" lIns="0" tIns="0" rIns="0" bIns="0" rtlCol="0" anchor="ctr"/>
          <a:lstStyle/>
          <a:p>
            <a:pPr marL="0" indent="0" algn="ctr">
              <a:buNone/>
            </a:pPr>
            <a:r>
              <a:rPr lang="en-US" sz="1050" b="1" dirty="0">
                <a:solidFill>
                  <a:srgbClr val="F7FAFC"/>
                </a:solidFill>
                <a:latin typeface="Arial" pitchFamily="34" charset="0"/>
                <a:ea typeface="Arial" pitchFamily="34" charset="-122"/>
                <a:cs typeface="Arial" pitchFamily="34" charset="-120"/>
              </a:rPr>
              <a:t>Deploy</a:t>
            </a:r>
            <a:endParaRPr lang="en-US" sz="1050" dirty="0"/>
          </a:p>
        </p:txBody>
      </p:sp>
      <p:sp>
        <p:nvSpPr>
          <p:cNvPr id="41" name="Text 39"/>
          <p:cNvSpPr/>
          <p:nvPr/>
        </p:nvSpPr>
        <p:spPr>
          <a:xfrm>
            <a:off x="10561320" y="2496312"/>
            <a:ext cx="1417320" cy="137160"/>
          </a:xfrm>
          <a:prstGeom prst="rect">
            <a:avLst/>
          </a:prstGeom>
          <a:noFill/>
          <a:ln/>
        </p:spPr>
        <p:txBody>
          <a:bodyPr wrap="square" lIns="0" tIns="0" rIns="0" bIns="0" rtlCol="0" anchor="ctr">
            <a:normAutofit/>
          </a:bodyPr>
          <a:lstStyle/>
          <a:p>
            <a:pPr marL="0" indent="0" algn="ctr">
              <a:buNone/>
            </a:pPr>
            <a:r>
              <a:rPr lang="en-US" sz="590" dirty="0">
                <a:solidFill>
                  <a:srgbClr val="91A0B2"/>
                </a:solidFill>
                <a:latin typeface="Arial" pitchFamily="34" charset="0"/>
                <a:ea typeface="Arial" pitchFamily="34" charset="-122"/>
                <a:cs typeface="Arial" pitchFamily="34" charset="-120"/>
              </a:rPr>
              <a:t>Open live URL</a:t>
            </a:r>
            <a:endParaRPr lang="en-US" sz="590" dirty="0"/>
          </a:p>
        </p:txBody>
      </p:sp>
      <p:sp>
        <p:nvSpPr>
          <p:cNvPr id="42" name="Shape 40"/>
          <p:cNvSpPr/>
          <p:nvPr/>
        </p:nvSpPr>
        <p:spPr>
          <a:xfrm>
            <a:off x="804672" y="3456432"/>
            <a:ext cx="10561320" cy="1371600"/>
          </a:xfrm>
          <a:prstGeom prst="roundRect">
            <a:avLst>
              <a:gd name="adj" fmla="val 4667"/>
            </a:avLst>
          </a:prstGeom>
          <a:solidFill>
            <a:srgbClr val="0D1A2B"/>
          </a:solidFill>
          <a:ln w="12700">
            <a:solidFill>
              <a:srgbClr val="29425F"/>
            </a:solidFill>
            <a:prstDash val="solid"/>
          </a:ln>
        </p:spPr>
        <p:txBody>
          <a:bodyPr/>
          <a:lstStyle/>
          <a:p>
            <a:endParaRPr lang="en-MY"/>
          </a:p>
        </p:txBody>
      </p:sp>
      <p:sp>
        <p:nvSpPr>
          <p:cNvPr id="43" name="Text 41"/>
          <p:cNvSpPr/>
          <p:nvPr/>
        </p:nvSpPr>
        <p:spPr>
          <a:xfrm>
            <a:off x="1078992" y="3703320"/>
            <a:ext cx="3931920" cy="201168"/>
          </a:xfrm>
          <a:prstGeom prst="rect">
            <a:avLst/>
          </a:prstGeom>
          <a:noFill/>
          <a:ln/>
        </p:spPr>
        <p:txBody>
          <a:bodyPr wrap="square" lIns="0" tIns="0" rIns="0" bIns="0" rtlCol="0" anchor="ctr"/>
          <a:lstStyle/>
          <a:p>
            <a:pPr marL="0" indent="0">
              <a:buNone/>
            </a:pPr>
            <a:r>
              <a:rPr lang="en-US" sz="1200" b="1" dirty="0">
                <a:solidFill>
                  <a:srgbClr val="5DE2E7"/>
                </a:solidFill>
                <a:latin typeface="Arial" pitchFamily="34" charset="0"/>
                <a:ea typeface="Arial" pitchFamily="34" charset="-122"/>
                <a:cs typeface="Arial" pitchFamily="34" charset="-120"/>
              </a:rPr>
              <a:t>What Codex should prepare before deployment</a:t>
            </a:r>
            <a:endParaRPr lang="en-US" sz="1200" dirty="0"/>
          </a:p>
        </p:txBody>
      </p:sp>
      <p:sp>
        <p:nvSpPr>
          <p:cNvPr id="44" name="Text 42"/>
          <p:cNvSpPr/>
          <p:nvPr/>
        </p:nvSpPr>
        <p:spPr>
          <a:xfrm>
            <a:off x="1143000" y="4142232"/>
            <a:ext cx="164592" cy="128016"/>
          </a:xfrm>
          <a:prstGeom prst="rect">
            <a:avLst/>
          </a:prstGeom>
          <a:noFill/>
          <a:ln/>
        </p:spPr>
        <p:txBody>
          <a:bodyPr wrap="square" lIns="0" tIns="0" rIns="0" bIns="0" rtlCol="0" anchor="ctr"/>
          <a:lstStyle/>
          <a:p>
            <a:pPr marL="0" indent="0">
              <a:buNone/>
            </a:pPr>
            <a:r>
              <a:rPr lang="en-US" sz="750" b="1" dirty="0">
                <a:solidFill>
                  <a:srgbClr val="A3E635"/>
                </a:solidFill>
                <a:latin typeface="Arial" pitchFamily="34" charset="0"/>
                <a:ea typeface="Arial" pitchFamily="34" charset="-122"/>
                <a:cs typeface="Arial" pitchFamily="34" charset="-120"/>
              </a:rPr>
              <a:t>✓</a:t>
            </a:r>
            <a:endParaRPr lang="en-US" sz="750" dirty="0"/>
          </a:p>
        </p:txBody>
      </p:sp>
      <p:sp>
        <p:nvSpPr>
          <p:cNvPr id="45" name="Text 43"/>
          <p:cNvSpPr/>
          <p:nvPr/>
        </p:nvSpPr>
        <p:spPr>
          <a:xfrm>
            <a:off x="1371600" y="4151376"/>
            <a:ext cx="2834640" cy="164592"/>
          </a:xfrm>
          <a:prstGeom prst="rect">
            <a:avLst/>
          </a:prstGeom>
          <a:noFill/>
          <a:ln/>
        </p:spPr>
        <p:txBody>
          <a:bodyPr wrap="square" lIns="0" tIns="0" rIns="0" bIns="0" rtlCol="0" anchor="ctr">
            <a:normAutofit/>
          </a:bodyPr>
          <a:lstStyle/>
          <a:p>
            <a:pPr marL="0" indent="0">
              <a:buNone/>
            </a:pPr>
            <a:r>
              <a:rPr lang="en-US" sz="750" dirty="0">
                <a:solidFill>
                  <a:srgbClr val="D6E0EA"/>
                </a:solidFill>
                <a:latin typeface="Arial" pitchFamily="34" charset="0"/>
                <a:ea typeface="Arial" pitchFamily="34" charset="-122"/>
                <a:cs typeface="Arial" pitchFamily="34" charset="-120"/>
              </a:rPr>
              <a:t>README has setup steps</a:t>
            </a:r>
            <a:endParaRPr lang="en-US" sz="750" dirty="0"/>
          </a:p>
        </p:txBody>
      </p:sp>
      <p:sp>
        <p:nvSpPr>
          <p:cNvPr id="46" name="Text 44"/>
          <p:cNvSpPr/>
          <p:nvPr/>
        </p:nvSpPr>
        <p:spPr>
          <a:xfrm>
            <a:off x="4480560" y="4142232"/>
            <a:ext cx="164592" cy="128016"/>
          </a:xfrm>
          <a:prstGeom prst="rect">
            <a:avLst/>
          </a:prstGeom>
          <a:noFill/>
          <a:ln/>
        </p:spPr>
        <p:txBody>
          <a:bodyPr wrap="square" lIns="0" tIns="0" rIns="0" bIns="0" rtlCol="0" anchor="ctr"/>
          <a:lstStyle/>
          <a:p>
            <a:pPr marL="0" indent="0">
              <a:buNone/>
            </a:pPr>
            <a:r>
              <a:rPr lang="en-US" sz="750" b="1" dirty="0">
                <a:solidFill>
                  <a:srgbClr val="A3E635"/>
                </a:solidFill>
                <a:latin typeface="Arial" pitchFamily="34" charset="0"/>
                <a:ea typeface="Arial" pitchFamily="34" charset="-122"/>
                <a:cs typeface="Arial" pitchFamily="34" charset="-120"/>
              </a:rPr>
              <a:t>✓</a:t>
            </a:r>
            <a:endParaRPr lang="en-US" sz="750" dirty="0"/>
          </a:p>
        </p:txBody>
      </p:sp>
      <p:sp>
        <p:nvSpPr>
          <p:cNvPr id="47" name="Text 45"/>
          <p:cNvSpPr/>
          <p:nvPr/>
        </p:nvSpPr>
        <p:spPr>
          <a:xfrm>
            <a:off x="4709160" y="4151376"/>
            <a:ext cx="2834640" cy="164592"/>
          </a:xfrm>
          <a:prstGeom prst="rect">
            <a:avLst/>
          </a:prstGeom>
          <a:noFill/>
          <a:ln/>
        </p:spPr>
        <p:txBody>
          <a:bodyPr wrap="square" lIns="0" tIns="0" rIns="0" bIns="0" rtlCol="0" anchor="ctr">
            <a:normAutofit/>
          </a:bodyPr>
          <a:lstStyle/>
          <a:p>
            <a:pPr marL="0" indent="0">
              <a:buNone/>
            </a:pPr>
            <a:r>
              <a:rPr lang="en-US" sz="750" dirty="0">
                <a:solidFill>
                  <a:srgbClr val="D6E0EA"/>
                </a:solidFill>
                <a:latin typeface="Arial" pitchFamily="34" charset="0"/>
                <a:ea typeface="Arial" pitchFamily="34" charset="-122"/>
                <a:cs typeface="Arial" pitchFamily="34" charset="-120"/>
              </a:rPr>
              <a:t>App runs locally without errors</a:t>
            </a:r>
            <a:endParaRPr lang="en-US" sz="750" dirty="0"/>
          </a:p>
        </p:txBody>
      </p:sp>
      <p:sp>
        <p:nvSpPr>
          <p:cNvPr id="48" name="Text 46"/>
          <p:cNvSpPr/>
          <p:nvPr/>
        </p:nvSpPr>
        <p:spPr>
          <a:xfrm>
            <a:off x="7818120" y="4142232"/>
            <a:ext cx="164592" cy="128016"/>
          </a:xfrm>
          <a:prstGeom prst="rect">
            <a:avLst/>
          </a:prstGeom>
          <a:noFill/>
          <a:ln/>
        </p:spPr>
        <p:txBody>
          <a:bodyPr wrap="square" lIns="0" tIns="0" rIns="0" bIns="0" rtlCol="0" anchor="ctr"/>
          <a:lstStyle/>
          <a:p>
            <a:pPr marL="0" indent="0">
              <a:buNone/>
            </a:pPr>
            <a:r>
              <a:rPr lang="en-US" sz="750" b="1" dirty="0">
                <a:solidFill>
                  <a:srgbClr val="A3E635"/>
                </a:solidFill>
                <a:latin typeface="Arial" pitchFamily="34" charset="0"/>
                <a:ea typeface="Arial" pitchFamily="34" charset="-122"/>
                <a:cs typeface="Arial" pitchFamily="34" charset="-120"/>
              </a:rPr>
              <a:t>✓</a:t>
            </a:r>
            <a:endParaRPr lang="en-US" sz="750" dirty="0"/>
          </a:p>
        </p:txBody>
      </p:sp>
      <p:sp>
        <p:nvSpPr>
          <p:cNvPr id="49" name="Text 47"/>
          <p:cNvSpPr/>
          <p:nvPr/>
        </p:nvSpPr>
        <p:spPr>
          <a:xfrm>
            <a:off x="8046720" y="4151376"/>
            <a:ext cx="2834640" cy="164592"/>
          </a:xfrm>
          <a:prstGeom prst="rect">
            <a:avLst/>
          </a:prstGeom>
          <a:noFill/>
          <a:ln/>
        </p:spPr>
        <p:txBody>
          <a:bodyPr wrap="square" lIns="0" tIns="0" rIns="0" bIns="0" rtlCol="0" anchor="ctr">
            <a:normAutofit/>
          </a:bodyPr>
          <a:lstStyle/>
          <a:p>
            <a:pPr marL="0" indent="0">
              <a:buNone/>
            </a:pPr>
            <a:r>
              <a:rPr lang="en-US" sz="750" dirty="0">
                <a:solidFill>
                  <a:srgbClr val="D6E0EA"/>
                </a:solidFill>
                <a:latin typeface="Arial" pitchFamily="34" charset="0"/>
                <a:ea typeface="Arial" pitchFamily="34" charset="-122"/>
                <a:cs typeface="Arial" pitchFamily="34" charset="-120"/>
              </a:rPr>
              <a:t>Build command is known</a:t>
            </a:r>
            <a:endParaRPr lang="en-US" sz="750" dirty="0"/>
          </a:p>
        </p:txBody>
      </p:sp>
      <p:sp>
        <p:nvSpPr>
          <p:cNvPr id="50" name="Text 48"/>
          <p:cNvSpPr/>
          <p:nvPr/>
        </p:nvSpPr>
        <p:spPr>
          <a:xfrm>
            <a:off x="1143000" y="4526280"/>
            <a:ext cx="164592" cy="128016"/>
          </a:xfrm>
          <a:prstGeom prst="rect">
            <a:avLst/>
          </a:prstGeom>
          <a:noFill/>
          <a:ln/>
        </p:spPr>
        <p:txBody>
          <a:bodyPr wrap="square" lIns="0" tIns="0" rIns="0" bIns="0" rtlCol="0" anchor="ctr"/>
          <a:lstStyle/>
          <a:p>
            <a:pPr marL="0" indent="0">
              <a:buNone/>
            </a:pPr>
            <a:r>
              <a:rPr lang="en-US" sz="750" b="1" dirty="0">
                <a:solidFill>
                  <a:srgbClr val="A3E635"/>
                </a:solidFill>
                <a:latin typeface="Arial" pitchFamily="34" charset="0"/>
                <a:ea typeface="Arial" pitchFamily="34" charset="-122"/>
                <a:cs typeface="Arial" pitchFamily="34" charset="-120"/>
              </a:rPr>
              <a:t>✓</a:t>
            </a:r>
            <a:endParaRPr lang="en-US" sz="750" dirty="0"/>
          </a:p>
        </p:txBody>
      </p:sp>
      <p:sp>
        <p:nvSpPr>
          <p:cNvPr id="51" name="Text 49"/>
          <p:cNvSpPr/>
          <p:nvPr/>
        </p:nvSpPr>
        <p:spPr>
          <a:xfrm>
            <a:off x="1371600" y="4535424"/>
            <a:ext cx="2834640" cy="164592"/>
          </a:xfrm>
          <a:prstGeom prst="rect">
            <a:avLst/>
          </a:prstGeom>
          <a:noFill/>
          <a:ln/>
        </p:spPr>
        <p:txBody>
          <a:bodyPr wrap="square" lIns="0" tIns="0" rIns="0" bIns="0" rtlCol="0" anchor="ctr">
            <a:normAutofit/>
          </a:bodyPr>
          <a:lstStyle/>
          <a:p>
            <a:pPr marL="0" indent="0">
              <a:buNone/>
            </a:pPr>
            <a:r>
              <a:rPr lang="en-US" sz="750" dirty="0">
                <a:solidFill>
                  <a:srgbClr val="D6E0EA"/>
                </a:solidFill>
                <a:latin typeface="Arial" pitchFamily="34" charset="0"/>
                <a:ea typeface="Arial" pitchFamily="34" charset="-122"/>
                <a:cs typeface="Arial" pitchFamily="34" charset="-120"/>
              </a:rPr>
              <a:t>No secrets inside code</a:t>
            </a:r>
            <a:endParaRPr lang="en-US" sz="750" dirty="0"/>
          </a:p>
        </p:txBody>
      </p:sp>
      <p:sp>
        <p:nvSpPr>
          <p:cNvPr id="52" name="Text 50"/>
          <p:cNvSpPr/>
          <p:nvPr/>
        </p:nvSpPr>
        <p:spPr>
          <a:xfrm>
            <a:off x="4480560" y="4526280"/>
            <a:ext cx="164592" cy="128016"/>
          </a:xfrm>
          <a:prstGeom prst="rect">
            <a:avLst/>
          </a:prstGeom>
          <a:noFill/>
          <a:ln/>
        </p:spPr>
        <p:txBody>
          <a:bodyPr wrap="square" lIns="0" tIns="0" rIns="0" bIns="0" rtlCol="0" anchor="ctr"/>
          <a:lstStyle/>
          <a:p>
            <a:pPr marL="0" indent="0">
              <a:buNone/>
            </a:pPr>
            <a:r>
              <a:rPr lang="en-US" sz="750" b="1" dirty="0">
                <a:solidFill>
                  <a:srgbClr val="A3E635"/>
                </a:solidFill>
                <a:latin typeface="Arial" pitchFamily="34" charset="0"/>
                <a:ea typeface="Arial" pitchFamily="34" charset="-122"/>
                <a:cs typeface="Arial" pitchFamily="34" charset="-120"/>
              </a:rPr>
              <a:t>✓</a:t>
            </a:r>
            <a:endParaRPr lang="en-US" sz="750" dirty="0"/>
          </a:p>
        </p:txBody>
      </p:sp>
      <p:sp>
        <p:nvSpPr>
          <p:cNvPr id="53" name="Text 51"/>
          <p:cNvSpPr/>
          <p:nvPr/>
        </p:nvSpPr>
        <p:spPr>
          <a:xfrm>
            <a:off x="4709160" y="4535424"/>
            <a:ext cx="2834640" cy="164592"/>
          </a:xfrm>
          <a:prstGeom prst="rect">
            <a:avLst/>
          </a:prstGeom>
          <a:noFill/>
          <a:ln/>
        </p:spPr>
        <p:txBody>
          <a:bodyPr wrap="square" lIns="0" tIns="0" rIns="0" bIns="0" rtlCol="0" anchor="ctr">
            <a:normAutofit/>
          </a:bodyPr>
          <a:lstStyle/>
          <a:p>
            <a:pPr marL="0" indent="0">
              <a:buNone/>
            </a:pPr>
            <a:r>
              <a:rPr lang="en-US" sz="750" dirty="0">
                <a:solidFill>
                  <a:srgbClr val="D6E0EA"/>
                </a:solidFill>
                <a:latin typeface="Arial" pitchFamily="34" charset="0"/>
                <a:ea typeface="Arial" pitchFamily="34" charset="-122"/>
                <a:cs typeface="Arial" pitchFamily="34" charset="-120"/>
              </a:rPr>
              <a:t>Sample data removed</a:t>
            </a:r>
            <a:endParaRPr lang="en-US" sz="750" dirty="0"/>
          </a:p>
        </p:txBody>
      </p:sp>
      <p:sp>
        <p:nvSpPr>
          <p:cNvPr id="54" name="Shape 52"/>
          <p:cNvSpPr/>
          <p:nvPr/>
        </p:nvSpPr>
        <p:spPr>
          <a:xfrm>
            <a:off x="3337560" y="5138928"/>
            <a:ext cx="5486400" cy="594360"/>
          </a:xfrm>
          <a:prstGeom prst="roundRect">
            <a:avLst>
              <a:gd name="adj" fmla="val 6154"/>
            </a:avLst>
          </a:prstGeom>
          <a:solidFill>
            <a:srgbClr val="020617"/>
          </a:solidFill>
          <a:ln w="10160">
            <a:solidFill>
              <a:srgbClr val="29425F"/>
            </a:solidFill>
            <a:prstDash val="solid"/>
          </a:ln>
        </p:spPr>
        <p:txBody>
          <a:bodyPr/>
          <a:lstStyle/>
          <a:p>
            <a:endParaRPr lang="en-MY"/>
          </a:p>
        </p:txBody>
      </p:sp>
      <p:sp>
        <p:nvSpPr>
          <p:cNvPr id="55" name="Text 53"/>
          <p:cNvSpPr/>
          <p:nvPr/>
        </p:nvSpPr>
        <p:spPr>
          <a:xfrm>
            <a:off x="3483864" y="5266944"/>
            <a:ext cx="5193792" cy="374904"/>
          </a:xfrm>
          <a:prstGeom prst="rect">
            <a:avLst/>
          </a:prstGeom>
          <a:noFill/>
          <a:ln/>
        </p:spPr>
        <p:txBody>
          <a:bodyPr wrap="square" lIns="0" tIns="0" rIns="0" bIns="0" rtlCol="0" anchor="ctr">
            <a:normAutofit/>
          </a:bodyPr>
          <a:lstStyle/>
          <a:p>
            <a:pPr marL="0" indent="0">
              <a:buNone/>
            </a:pPr>
            <a:r>
              <a:rPr lang="en-US" sz="820" dirty="0">
                <a:solidFill>
                  <a:srgbClr val="D6E0EA"/>
                </a:solidFill>
                <a:latin typeface="Courier New" pitchFamily="34" charset="0"/>
                <a:ea typeface="Courier New" pitchFamily="34" charset="-122"/>
                <a:cs typeface="Courier New" pitchFamily="34" charset="-120"/>
              </a:rPr>
              <a:t>Result:</a:t>
            </a:r>
            <a:endParaRPr lang="en-US" sz="820" dirty="0"/>
          </a:p>
          <a:p>
            <a:pPr marL="0" indent="0">
              <a:buNone/>
            </a:pPr>
            <a:r>
              <a:rPr lang="en-US" sz="820" dirty="0">
                <a:solidFill>
                  <a:srgbClr val="D6E0EA"/>
                </a:solidFill>
                <a:latin typeface="Courier New" pitchFamily="34" charset="0"/>
                <a:ea typeface="Courier New" pitchFamily="34" charset="-122"/>
                <a:cs typeface="Courier New" pitchFamily="34" charset="-120"/>
              </a:rPr>
              <a:t>https://your-project.vercel.app</a:t>
            </a:r>
            <a:endParaRPr lang="en-US" sz="820" dirty="0"/>
          </a:p>
        </p:txBody>
      </p:sp>
      <p:sp>
        <p:nvSpPr>
          <p:cNvPr id="56" name="Text 54"/>
          <p:cNvSpPr/>
          <p:nvPr/>
        </p:nvSpPr>
        <p:spPr>
          <a:xfrm>
            <a:off x="548640" y="6528816"/>
            <a:ext cx="3474720" cy="137160"/>
          </a:xfrm>
          <a:prstGeom prst="rect">
            <a:avLst/>
          </a:prstGeom>
          <a:noFill/>
          <a:ln/>
        </p:spPr>
        <p:txBody>
          <a:bodyPr wrap="square" lIns="0" tIns="0" rIns="0" bIns="0" rtlCol="0" anchor="ctr"/>
          <a:lstStyle/>
          <a:p>
            <a:pPr marL="0" indent="0">
              <a:buNone/>
            </a:pPr>
            <a:r>
              <a:rPr lang="en-US" sz="550" dirty="0">
                <a:solidFill>
                  <a:srgbClr val="8290A3"/>
                </a:solidFill>
                <a:latin typeface="Arial" pitchFamily="34" charset="0"/>
                <a:ea typeface="Arial" pitchFamily="34" charset="-122"/>
                <a:cs typeface="Arial" pitchFamily="34" charset="-120"/>
              </a:rPr>
              <a:t>CHATGPT · CODEX · WEB TOOL</a:t>
            </a:r>
            <a:endParaRPr lang="en-US" sz="550" dirty="0"/>
          </a:p>
        </p:txBody>
      </p:sp>
      <p:sp>
        <p:nvSpPr>
          <p:cNvPr id="57" name="Text 55"/>
          <p:cNvSpPr/>
          <p:nvPr/>
        </p:nvSpPr>
        <p:spPr>
          <a:xfrm>
            <a:off x="7680960" y="6528816"/>
            <a:ext cx="3474720" cy="137160"/>
          </a:xfrm>
          <a:prstGeom prst="rect">
            <a:avLst/>
          </a:prstGeom>
          <a:noFill/>
          <a:ln/>
        </p:spPr>
        <p:txBody>
          <a:bodyPr wrap="square" lIns="0" tIns="0" rIns="0" bIns="0" rtlCol="0" anchor="ctr"/>
          <a:lstStyle/>
          <a:p>
            <a:pPr marL="0" indent="0" algn="r">
              <a:buNone/>
            </a:pPr>
            <a:r>
              <a:rPr lang="en-US" sz="480" dirty="0">
                <a:solidFill>
                  <a:srgbClr val="8290A3"/>
                </a:solidFill>
                <a:latin typeface="Arial" pitchFamily="34" charset="0"/>
                <a:ea typeface="Arial" pitchFamily="34" charset="-122"/>
                <a:cs typeface="Arial" pitchFamily="34" charset="-120"/>
              </a:rPr>
              <a:t>Deployment add-on · Vercel example</a:t>
            </a:r>
            <a:endParaRPr lang="en-US" sz="480" dirty="0"/>
          </a:p>
        </p:txBody>
      </p:sp>
      <p:sp>
        <p:nvSpPr>
          <p:cNvPr id="58" name="Text 56"/>
          <p:cNvSpPr/>
          <p:nvPr/>
        </p:nvSpPr>
        <p:spPr>
          <a:xfrm>
            <a:off x="11320272" y="6519672"/>
            <a:ext cx="164592" cy="109728"/>
          </a:xfrm>
          <a:prstGeom prst="rect">
            <a:avLst/>
          </a:prstGeom>
          <a:noFill/>
          <a:ln/>
        </p:spPr>
        <p:txBody>
          <a:bodyPr wrap="square" lIns="0" tIns="0" rIns="0" bIns="0" rtlCol="0" anchor="ctr"/>
          <a:lstStyle/>
          <a:p>
            <a:pPr marL="0" indent="0" algn="r">
              <a:buNone/>
            </a:pPr>
            <a:r>
              <a:rPr lang="en-US" sz="550" dirty="0">
                <a:solidFill>
                  <a:srgbClr val="8290A3"/>
                </a:solidFill>
                <a:latin typeface="Arial" pitchFamily="34" charset="0"/>
                <a:ea typeface="Arial" pitchFamily="34" charset="-122"/>
                <a:cs typeface="Arial" pitchFamily="34" charset="-120"/>
              </a:rPr>
              <a:t>3</a:t>
            </a:r>
            <a:endParaRPr lang="en-US" sz="5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11E"/>
          </a:solidFill>
          <a:ln w="12700">
            <a:solidFill>
              <a:srgbClr val="06111E">
                <a:alpha val="0"/>
              </a:srgbClr>
            </a:solidFill>
            <a:prstDash val="solid"/>
          </a:ln>
        </p:spPr>
        <p:txBody>
          <a:bodyPr/>
          <a:lstStyle/>
          <a:p>
            <a:endParaRPr lang="en-MY"/>
          </a:p>
        </p:txBody>
      </p:sp>
      <p:sp>
        <p:nvSpPr>
          <p:cNvPr id="3" name="Shape 1"/>
          <p:cNvSpPr/>
          <p:nvPr/>
        </p:nvSpPr>
        <p:spPr>
          <a:xfrm>
            <a:off x="0" y="54864"/>
            <a:ext cx="12191695" cy="0"/>
          </a:xfrm>
          <a:prstGeom prst="line">
            <a:avLst/>
          </a:prstGeom>
          <a:noFill/>
          <a:ln w="16510">
            <a:solidFill>
              <a:srgbClr val="5DE2E7"/>
            </a:solidFill>
            <a:prstDash val="solid"/>
          </a:ln>
        </p:spPr>
        <p:txBody>
          <a:bodyPr/>
          <a:lstStyle/>
          <a:p>
            <a:endParaRPr lang="en-MY"/>
          </a:p>
        </p:txBody>
      </p:sp>
      <p:sp>
        <p:nvSpPr>
          <p:cNvPr id="4" name="Text 2"/>
          <p:cNvSpPr/>
          <p:nvPr/>
        </p:nvSpPr>
        <p:spPr>
          <a:xfrm>
            <a:off x="548640" y="292608"/>
            <a:ext cx="5303520" cy="164592"/>
          </a:xfrm>
          <a:prstGeom prst="rect">
            <a:avLst/>
          </a:prstGeom>
          <a:noFill/>
          <a:ln/>
        </p:spPr>
        <p:txBody>
          <a:bodyPr wrap="square" lIns="0" tIns="0" rIns="0" bIns="0" rtlCol="0" anchor="ctr"/>
          <a:lstStyle/>
          <a:p>
            <a:pPr marL="0" indent="0">
              <a:buNone/>
            </a:pPr>
            <a:r>
              <a:rPr lang="en-US" sz="650" b="1" dirty="0">
                <a:solidFill>
                  <a:srgbClr val="5DE2E7"/>
                </a:solidFill>
                <a:latin typeface="Arial" pitchFamily="34" charset="0"/>
                <a:ea typeface="Arial" pitchFamily="34" charset="-122"/>
                <a:cs typeface="Arial" pitchFamily="34" charset="-120"/>
              </a:rPr>
              <a:t>QUALITY CONTROL</a:t>
            </a:r>
            <a:endParaRPr lang="en-US" sz="650" dirty="0"/>
          </a:p>
        </p:txBody>
      </p:sp>
      <p:sp>
        <p:nvSpPr>
          <p:cNvPr id="5" name="Text 3"/>
          <p:cNvSpPr/>
          <p:nvPr/>
        </p:nvSpPr>
        <p:spPr>
          <a:xfrm>
            <a:off x="548640" y="566928"/>
            <a:ext cx="10789920" cy="384048"/>
          </a:xfrm>
          <a:prstGeom prst="rect">
            <a:avLst/>
          </a:prstGeom>
          <a:noFill/>
          <a:ln/>
        </p:spPr>
        <p:txBody>
          <a:bodyPr wrap="square" lIns="0" tIns="0" rIns="0" bIns="0" rtlCol="0" anchor="ctr">
            <a:normAutofit/>
          </a:bodyPr>
          <a:lstStyle/>
          <a:p>
            <a:pPr marL="0" indent="0">
              <a:buNone/>
            </a:pPr>
            <a:r>
              <a:rPr lang="en-US" sz="2500" b="1" dirty="0">
                <a:solidFill>
                  <a:srgbClr val="F7FAFC"/>
                </a:solidFill>
                <a:latin typeface="Arial" pitchFamily="34" charset="0"/>
                <a:ea typeface="Arial" pitchFamily="34" charset="-122"/>
                <a:cs typeface="Arial" pitchFamily="34" charset="-120"/>
              </a:rPr>
              <a:t>Preview first. Production second.</a:t>
            </a:r>
            <a:endParaRPr lang="en-US" sz="2500" dirty="0"/>
          </a:p>
        </p:txBody>
      </p:sp>
      <p:sp>
        <p:nvSpPr>
          <p:cNvPr id="6" name="Text 4"/>
          <p:cNvSpPr/>
          <p:nvPr/>
        </p:nvSpPr>
        <p:spPr>
          <a:xfrm>
            <a:off x="548640" y="1024128"/>
            <a:ext cx="10698480" cy="228600"/>
          </a:xfrm>
          <a:prstGeom prst="rect">
            <a:avLst/>
          </a:prstGeom>
          <a:noFill/>
          <a:ln/>
        </p:spPr>
        <p:txBody>
          <a:bodyPr wrap="square" lIns="0" tIns="0" rIns="0" bIns="0" rtlCol="0" anchor="ctr">
            <a:normAutofit/>
          </a:bodyPr>
          <a:lstStyle/>
          <a:p>
            <a:pPr marL="0" indent="0">
              <a:buNone/>
            </a:pPr>
            <a:r>
              <a:rPr lang="en-US" sz="820" dirty="0">
                <a:solidFill>
                  <a:srgbClr val="91A0B2"/>
                </a:solidFill>
                <a:latin typeface="Arial" pitchFamily="34" charset="0"/>
                <a:ea typeface="Arial" pitchFamily="34" charset="-122"/>
                <a:cs typeface="Arial" pitchFamily="34" charset="-120"/>
              </a:rPr>
              <a:t>Preview deployments let the team test changes before sharing the official link.</a:t>
            </a:r>
            <a:endParaRPr lang="en-US" sz="820" dirty="0"/>
          </a:p>
        </p:txBody>
      </p:sp>
      <p:sp>
        <p:nvSpPr>
          <p:cNvPr id="7" name="Shape 5"/>
          <p:cNvSpPr/>
          <p:nvPr/>
        </p:nvSpPr>
        <p:spPr>
          <a:xfrm>
            <a:off x="749808" y="1554480"/>
            <a:ext cx="5166360" cy="3337560"/>
          </a:xfrm>
          <a:prstGeom prst="roundRect">
            <a:avLst>
              <a:gd name="adj" fmla="val 1918"/>
            </a:avLst>
          </a:prstGeom>
          <a:solidFill>
            <a:srgbClr val="0D1A2B"/>
          </a:solidFill>
          <a:ln w="12700">
            <a:solidFill>
              <a:srgbClr val="29425F"/>
            </a:solidFill>
            <a:prstDash val="solid"/>
          </a:ln>
        </p:spPr>
        <p:txBody>
          <a:bodyPr/>
          <a:lstStyle/>
          <a:p>
            <a:endParaRPr lang="en-MY"/>
          </a:p>
        </p:txBody>
      </p:sp>
      <p:sp>
        <p:nvSpPr>
          <p:cNvPr id="8" name="Shape 6"/>
          <p:cNvSpPr/>
          <p:nvPr/>
        </p:nvSpPr>
        <p:spPr>
          <a:xfrm>
            <a:off x="6272784" y="1554480"/>
            <a:ext cx="5166360" cy="3337560"/>
          </a:xfrm>
          <a:prstGeom prst="roundRect">
            <a:avLst>
              <a:gd name="adj" fmla="val 1918"/>
            </a:avLst>
          </a:prstGeom>
          <a:solidFill>
            <a:srgbClr val="0D1A2B"/>
          </a:solidFill>
          <a:ln w="12700">
            <a:solidFill>
              <a:srgbClr val="29425F"/>
            </a:solidFill>
            <a:prstDash val="solid"/>
          </a:ln>
        </p:spPr>
        <p:txBody>
          <a:bodyPr/>
          <a:lstStyle/>
          <a:p>
            <a:endParaRPr lang="en-MY"/>
          </a:p>
        </p:txBody>
      </p:sp>
      <p:sp>
        <p:nvSpPr>
          <p:cNvPr id="9" name="Shape 7"/>
          <p:cNvSpPr/>
          <p:nvPr/>
        </p:nvSpPr>
        <p:spPr>
          <a:xfrm>
            <a:off x="1051560" y="1810512"/>
            <a:ext cx="2148840" cy="256032"/>
          </a:xfrm>
          <a:prstGeom prst="roundRect">
            <a:avLst>
              <a:gd name="adj" fmla="val 21429"/>
            </a:avLst>
          </a:prstGeom>
          <a:solidFill>
            <a:srgbClr val="5DE2E7">
              <a:alpha val="10000"/>
            </a:srgbClr>
          </a:solidFill>
          <a:ln w="10160">
            <a:solidFill>
              <a:srgbClr val="5DE2E7"/>
            </a:solidFill>
            <a:prstDash val="solid"/>
          </a:ln>
        </p:spPr>
        <p:txBody>
          <a:bodyPr/>
          <a:lstStyle/>
          <a:p>
            <a:endParaRPr lang="en-MY"/>
          </a:p>
        </p:txBody>
      </p:sp>
      <p:sp>
        <p:nvSpPr>
          <p:cNvPr id="10" name="Text 8"/>
          <p:cNvSpPr/>
          <p:nvPr/>
        </p:nvSpPr>
        <p:spPr>
          <a:xfrm>
            <a:off x="1106424" y="1883664"/>
            <a:ext cx="2039112" cy="91440"/>
          </a:xfrm>
          <a:prstGeom prst="rect">
            <a:avLst/>
          </a:prstGeom>
          <a:noFill/>
          <a:ln/>
        </p:spPr>
        <p:txBody>
          <a:bodyPr wrap="square" lIns="0" tIns="0" rIns="0" bIns="0" rtlCol="0" anchor="ctr"/>
          <a:lstStyle/>
          <a:p>
            <a:pPr marL="0" indent="0" algn="ctr">
              <a:buNone/>
            </a:pPr>
            <a:r>
              <a:rPr lang="en-US" sz="560" b="1" dirty="0">
                <a:solidFill>
                  <a:srgbClr val="5DE2E7"/>
                </a:solidFill>
                <a:latin typeface="Arial" pitchFamily="34" charset="0"/>
                <a:ea typeface="Arial" pitchFamily="34" charset="-122"/>
                <a:cs typeface="Arial" pitchFamily="34" charset="-120"/>
              </a:rPr>
              <a:t>PREVIEW DEPLOYMENT</a:t>
            </a:r>
            <a:endParaRPr lang="en-US" sz="560" dirty="0"/>
          </a:p>
        </p:txBody>
      </p:sp>
      <p:sp>
        <p:nvSpPr>
          <p:cNvPr id="11" name="Shape 9"/>
          <p:cNvSpPr/>
          <p:nvPr/>
        </p:nvSpPr>
        <p:spPr>
          <a:xfrm>
            <a:off x="6574536" y="1810512"/>
            <a:ext cx="2331720" cy="256032"/>
          </a:xfrm>
          <a:prstGeom prst="roundRect">
            <a:avLst>
              <a:gd name="adj" fmla="val 21429"/>
            </a:avLst>
          </a:prstGeom>
          <a:solidFill>
            <a:srgbClr val="F59E0B">
              <a:alpha val="10000"/>
            </a:srgbClr>
          </a:solidFill>
          <a:ln w="10160">
            <a:solidFill>
              <a:srgbClr val="F59E0B"/>
            </a:solidFill>
            <a:prstDash val="solid"/>
          </a:ln>
        </p:spPr>
        <p:txBody>
          <a:bodyPr/>
          <a:lstStyle/>
          <a:p>
            <a:endParaRPr lang="en-MY"/>
          </a:p>
        </p:txBody>
      </p:sp>
      <p:sp>
        <p:nvSpPr>
          <p:cNvPr id="12" name="Text 10"/>
          <p:cNvSpPr/>
          <p:nvPr/>
        </p:nvSpPr>
        <p:spPr>
          <a:xfrm>
            <a:off x="6629400" y="1883664"/>
            <a:ext cx="2221992" cy="91440"/>
          </a:xfrm>
          <a:prstGeom prst="rect">
            <a:avLst/>
          </a:prstGeom>
          <a:noFill/>
          <a:ln/>
        </p:spPr>
        <p:txBody>
          <a:bodyPr wrap="square" lIns="0" tIns="0" rIns="0" bIns="0" rtlCol="0" anchor="ctr"/>
          <a:lstStyle/>
          <a:p>
            <a:pPr marL="0" indent="0" algn="ctr">
              <a:buNone/>
            </a:pPr>
            <a:r>
              <a:rPr lang="en-US" sz="560" b="1" dirty="0">
                <a:solidFill>
                  <a:srgbClr val="F59E0B"/>
                </a:solidFill>
                <a:latin typeface="Arial" pitchFamily="34" charset="0"/>
                <a:ea typeface="Arial" pitchFamily="34" charset="-122"/>
                <a:cs typeface="Arial" pitchFamily="34" charset="-120"/>
              </a:rPr>
              <a:t>PRODUCTION DEPLOYMENT</a:t>
            </a:r>
            <a:endParaRPr lang="en-US" sz="560" dirty="0"/>
          </a:p>
        </p:txBody>
      </p:sp>
      <p:sp>
        <p:nvSpPr>
          <p:cNvPr id="13" name="Text 11"/>
          <p:cNvSpPr/>
          <p:nvPr/>
        </p:nvSpPr>
        <p:spPr>
          <a:xfrm>
            <a:off x="1078992" y="2331720"/>
            <a:ext cx="4389120" cy="192024"/>
          </a:xfrm>
          <a:prstGeom prst="rect">
            <a:avLst/>
          </a:prstGeom>
          <a:noFill/>
          <a:ln/>
        </p:spPr>
        <p:txBody>
          <a:bodyPr wrap="square" lIns="0" tIns="0" rIns="0" bIns="0" rtlCol="0" anchor="ctr"/>
          <a:lstStyle/>
          <a:p>
            <a:pPr marL="0" indent="0">
              <a:buNone/>
            </a:pPr>
            <a:r>
              <a:rPr lang="en-US" sz="1400" b="1" dirty="0">
                <a:solidFill>
                  <a:srgbClr val="F7FAFC"/>
                </a:solidFill>
                <a:latin typeface="Arial" pitchFamily="34" charset="0"/>
                <a:ea typeface="Arial" pitchFamily="34" charset="-122"/>
                <a:cs typeface="Arial" pitchFamily="34" charset="-120"/>
              </a:rPr>
              <a:t>Used for testing</a:t>
            </a:r>
            <a:endParaRPr lang="en-US" sz="1400" dirty="0"/>
          </a:p>
        </p:txBody>
      </p:sp>
      <p:sp>
        <p:nvSpPr>
          <p:cNvPr id="14" name="Text 12"/>
          <p:cNvSpPr/>
          <p:nvPr/>
        </p:nvSpPr>
        <p:spPr>
          <a:xfrm>
            <a:off x="1115568" y="2779776"/>
            <a:ext cx="164592" cy="128016"/>
          </a:xfrm>
          <a:prstGeom prst="rect">
            <a:avLst/>
          </a:prstGeom>
          <a:noFill/>
          <a:ln/>
        </p:spPr>
        <p:txBody>
          <a:bodyPr wrap="square" lIns="0" tIns="0" rIns="0" bIns="0" rtlCol="0" anchor="ctr"/>
          <a:lstStyle/>
          <a:p>
            <a:pPr marL="0" indent="0">
              <a:buNone/>
            </a:pPr>
            <a:r>
              <a:rPr lang="en-US" sz="800" b="1" dirty="0">
                <a:solidFill>
                  <a:srgbClr val="5DE2E7"/>
                </a:solidFill>
                <a:latin typeface="Arial" pitchFamily="34" charset="0"/>
                <a:ea typeface="Arial" pitchFamily="34" charset="-122"/>
                <a:cs typeface="Arial" pitchFamily="34" charset="-120"/>
              </a:rPr>
              <a:t>✓</a:t>
            </a:r>
            <a:endParaRPr lang="en-US" sz="800" dirty="0"/>
          </a:p>
        </p:txBody>
      </p:sp>
      <p:sp>
        <p:nvSpPr>
          <p:cNvPr id="15" name="Text 13"/>
          <p:cNvSpPr/>
          <p:nvPr/>
        </p:nvSpPr>
        <p:spPr>
          <a:xfrm>
            <a:off x="1344168" y="2788920"/>
            <a:ext cx="4206240" cy="164592"/>
          </a:xfrm>
          <a:prstGeom prst="rect">
            <a:avLst/>
          </a:prstGeom>
          <a:noFill/>
          <a:ln/>
        </p:spPr>
        <p:txBody>
          <a:bodyPr wrap="square" lIns="0" tIns="0" rIns="0" bIns="0" rtlCol="0" anchor="ctr">
            <a:normAutofit/>
          </a:bodyPr>
          <a:lstStyle/>
          <a:p>
            <a:pPr marL="0" indent="0">
              <a:buNone/>
            </a:pPr>
            <a:r>
              <a:rPr lang="en-US" sz="800" dirty="0">
                <a:solidFill>
                  <a:srgbClr val="D6E0EA"/>
                </a:solidFill>
                <a:latin typeface="Arial" pitchFamily="34" charset="0"/>
                <a:ea typeface="Arial" pitchFamily="34" charset="-122"/>
                <a:cs typeface="Arial" pitchFamily="34" charset="-120"/>
              </a:rPr>
              <a:t>Created from a branch or pull request</a:t>
            </a:r>
            <a:endParaRPr lang="en-US" sz="800" dirty="0"/>
          </a:p>
        </p:txBody>
      </p:sp>
      <p:sp>
        <p:nvSpPr>
          <p:cNvPr id="16" name="Text 14"/>
          <p:cNvSpPr/>
          <p:nvPr/>
        </p:nvSpPr>
        <p:spPr>
          <a:xfrm>
            <a:off x="1115568" y="3182112"/>
            <a:ext cx="164592" cy="128016"/>
          </a:xfrm>
          <a:prstGeom prst="rect">
            <a:avLst/>
          </a:prstGeom>
          <a:noFill/>
          <a:ln/>
        </p:spPr>
        <p:txBody>
          <a:bodyPr wrap="square" lIns="0" tIns="0" rIns="0" bIns="0" rtlCol="0" anchor="ctr"/>
          <a:lstStyle/>
          <a:p>
            <a:pPr marL="0" indent="0">
              <a:buNone/>
            </a:pPr>
            <a:r>
              <a:rPr lang="en-US" sz="800" b="1" dirty="0">
                <a:solidFill>
                  <a:srgbClr val="5DE2E7"/>
                </a:solidFill>
                <a:latin typeface="Arial" pitchFamily="34" charset="0"/>
                <a:ea typeface="Arial" pitchFamily="34" charset="-122"/>
                <a:cs typeface="Arial" pitchFamily="34" charset="-120"/>
              </a:rPr>
              <a:t>✓</a:t>
            </a:r>
            <a:endParaRPr lang="en-US" sz="800" dirty="0"/>
          </a:p>
        </p:txBody>
      </p:sp>
      <p:sp>
        <p:nvSpPr>
          <p:cNvPr id="17" name="Text 15"/>
          <p:cNvSpPr/>
          <p:nvPr/>
        </p:nvSpPr>
        <p:spPr>
          <a:xfrm>
            <a:off x="1344168" y="3191256"/>
            <a:ext cx="4206240" cy="164592"/>
          </a:xfrm>
          <a:prstGeom prst="rect">
            <a:avLst/>
          </a:prstGeom>
          <a:noFill/>
          <a:ln/>
        </p:spPr>
        <p:txBody>
          <a:bodyPr wrap="square" lIns="0" tIns="0" rIns="0" bIns="0" rtlCol="0" anchor="ctr">
            <a:normAutofit/>
          </a:bodyPr>
          <a:lstStyle/>
          <a:p>
            <a:pPr marL="0" indent="0">
              <a:buNone/>
            </a:pPr>
            <a:r>
              <a:rPr lang="en-US" sz="800" dirty="0">
                <a:solidFill>
                  <a:srgbClr val="D6E0EA"/>
                </a:solidFill>
                <a:latin typeface="Arial" pitchFamily="34" charset="0"/>
                <a:ea typeface="Arial" pitchFamily="34" charset="-122"/>
                <a:cs typeface="Arial" pitchFamily="34" charset="-120"/>
              </a:rPr>
              <a:t>Temporary or unique URL</a:t>
            </a:r>
            <a:endParaRPr lang="en-US" sz="800" dirty="0"/>
          </a:p>
        </p:txBody>
      </p:sp>
      <p:sp>
        <p:nvSpPr>
          <p:cNvPr id="18" name="Text 16"/>
          <p:cNvSpPr/>
          <p:nvPr/>
        </p:nvSpPr>
        <p:spPr>
          <a:xfrm>
            <a:off x="1115568" y="3584448"/>
            <a:ext cx="164592" cy="128016"/>
          </a:xfrm>
          <a:prstGeom prst="rect">
            <a:avLst/>
          </a:prstGeom>
          <a:noFill/>
          <a:ln/>
        </p:spPr>
        <p:txBody>
          <a:bodyPr wrap="square" lIns="0" tIns="0" rIns="0" bIns="0" rtlCol="0" anchor="ctr"/>
          <a:lstStyle/>
          <a:p>
            <a:pPr marL="0" indent="0">
              <a:buNone/>
            </a:pPr>
            <a:r>
              <a:rPr lang="en-US" sz="800" b="1" dirty="0">
                <a:solidFill>
                  <a:srgbClr val="5DE2E7"/>
                </a:solidFill>
                <a:latin typeface="Arial" pitchFamily="34" charset="0"/>
                <a:ea typeface="Arial" pitchFamily="34" charset="-122"/>
                <a:cs typeface="Arial" pitchFamily="34" charset="-120"/>
              </a:rPr>
              <a:t>✓</a:t>
            </a:r>
            <a:endParaRPr lang="en-US" sz="800" dirty="0"/>
          </a:p>
        </p:txBody>
      </p:sp>
      <p:sp>
        <p:nvSpPr>
          <p:cNvPr id="19" name="Text 17"/>
          <p:cNvSpPr/>
          <p:nvPr/>
        </p:nvSpPr>
        <p:spPr>
          <a:xfrm>
            <a:off x="1344168" y="3593592"/>
            <a:ext cx="4206240" cy="164592"/>
          </a:xfrm>
          <a:prstGeom prst="rect">
            <a:avLst/>
          </a:prstGeom>
          <a:noFill/>
          <a:ln/>
        </p:spPr>
        <p:txBody>
          <a:bodyPr wrap="square" lIns="0" tIns="0" rIns="0" bIns="0" rtlCol="0" anchor="ctr">
            <a:normAutofit/>
          </a:bodyPr>
          <a:lstStyle/>
          <a:p>
            <a:pPr marL="0" indent="0">
              <a:buNone/>
            </a:pPr>
            <a:r>
              <a:rPr lang="en-US" sz="800" dirty="0">
                <a:solidFill>
                  <a:srgbClr val="D6E0EA"/>
                </a:solidFill>
                <a:latin typeface="Arial" pitchFamily="34" charset="0"/>
                <a:ea typeface="Arial" pitchFamily="34" charset="-122"/>
                <a:cs typeface="Arial" pitchFamily="34" charset="-120"/>
              </a:rPr>
              <a:t>Safe place to review changes</a:t>
            </a:r>
            <a:endParaRPr lang="en-US" sz="800" dirty="0"/>
          </a:p>
        </p:txBody>
      </p:sp>
      <p:sp>
        <p:nvSpPr>
          <p:cNvPr id="20" name="Text 18"/>
          <p:cNvSpPr/>
          <p:nvPr/>
        </p:nvSpPr>
        <p:spPr>
          <a:xfrm>
            <a:off x="1115568" y="3986784"/>
            <a:ext cx="164592" cy="128016"/>
          </a:xfrm>
          <a:prstGeom prst="rect">
            <a:avLst/>
          </a:prstGeom>
          <a:noFill/>
          <a:ln/>
        </p:spPr>
        <p:txBody>
          <a:bodyPr wrap="square" lIns="0" tIns="0" rIns="0" bIns="0" rtlCol="0" anchor="ctr"/>
          <a:lstStyle/>
          <a:p>
            <a:pPr marL="0" indent="0">
              <a:buNone/>
            </a:pPr>
            <a:r>
              <a:rPr lang="en-US" sz="800" b="1" dirty="0">
                <a:solidFill>
                  <a:srgbClr val="5DE2E7"/>
                </a:solidFill>
                <a:latin typeface="Arial" pitchFamily="34" charset="0"/>
                <a:ea typeface="Arial" pitchFamily="34" charset="-122"/>
                <a:cs typeface="Arial" pitchFamily="34" charset="-120"/>
              </a:rPr>
              <a:t>✓</a:t>
            </a:r>
            <a:endParaRPr lang="en-US" sz="800" dirty="0"/>
          </a:p>
        </p:txBody>
      </p:sp>
      <p:sp>
        <p:nvSpPr>
          <p:cNvPr id="21" name="Text 19"/>
          <p:cNvSpPr/>
          <p:nvPr/>
        </p:nvSpPr>
        <p:spPr>
          <a:xfrm>
            <a:off x="1344168" y="3995928"/>
            <a:ext cx="4206240" cy="164592"/>
          </a:xfrm>
          <a:prstGeom prst="rect">
            <a:avLst/>
          </a:prstGeom>
          <a:noFill/>
          <a:ln/>
        </p:spPr>
        <p:txBody>
          <a:bodyPr wrap="square" lIns="0" tIns="0" rIns="0" bIns="0" rtlCol="0" anchor="ctr">
            <a:normAutofit/>
          </a:bodyPr>
          <a:lstStyle/>
          <a:p>
            <a:pPr marL="0" indent="0">
              <a:buNone/>
            </a:pPr>
            <a:r>
              <a:rPr lang="en-US" sz="800" dirty="0">
                <a:solidFill>
                  <a:srgbClr val="D6E0EA"/>
                </a:solidFill>
                <a:latin typeface="Arial" pitchFamily="34" charset="0"/>
                <a:ea typeface="Arial" pitchFamily="34" charset="-122"/>
                <a:cs typeface="Arial" pitchFamily="34" charset="-120"/>
              </a:rPr>
              <a:t>Can be deleted or ignored</a:t>
            </a:r>
            <a:endParaRPr lang="en-US" sz="800" dirty="0"/>
          </a:p>
        </p:txBody>
      </p:sp>
      <p:sp>
        <p:nvSpPr>
          <p:cNvPr id="22" name="Text 20"/>
          <p:cNvSpPr/>
          <p:nvPr/>
        </p:nvSpPr>
        <p:spPr>
          <a:xfrm>
            <a:off x="6583680" y="2331720"/>
            <a:ext cx="4389120" cy="192024"/>
          </a:xfrm>
          <a:prstGeom prst="rect">
            <a:avLst/>
          </a:prstGeom>
          <a:noFill/>
          <a:ln/>
        </p:spPr>
        <p:txBody>
          <a:bodyPr wrap="square" lIns="0" tIns="0" rIns="0" bIns="0" rtlCol="0" anchor="ctr"/>
          <a:lstStyle/>
          <a:p>
            <a:pPr marL="0" indent="0">
              <a:buNone/>
            </a:pPr>
            <a:r>
              <a:rPr lang="en-US" sz="1400" b="1" dirty="0">
                <a:solidFill>
                  <a:srgbClr val="F7FAFC"/>
                </a:solidFill>
                <a:latin typeface="Arial" pitchFamily="34" charset="0"/>
                <a:ea typeface="Arial" pitchFamily="34" charset="-122"/>
                <a:cs typeface="Arial" pitchFamily="34" charset="-120"/>
              </a:rPr>
              <a:t>Used by actual users</a:t>
            </a:r>
            <a:endParaRPr lang="en-US" sz="1400" dirty="0"/>
          </a:p>
        </p:txBody>
      </p:sp>
      <p:sp>
        <p:nvSpPr>
          <p:cNvPr id="23" name="Text 21"/>
          <p:cNvSpPr/>
          <p:nvPr/>
        </p:nvSpPr>
        <p:spPr>
          <a:xfrm>
            <a:off x="6620256" y="2779776"/>
            <a:ext cx="164592" cy="128016"/>
          </a:xfrm>
          <a:prstGeom prst="rect">
            <a:avLst/>
          </a:prstGeom>
          <a:noFill/>
          <a:ln/>
        </p:spPr>
        <p:txBody>
          <a:bodyPr wrap="square" lIns="0" tIns="0" rIns="0" bIns="0" rtlCol="0" anchor="ctr"/>
          <a:lstStyle/>
          <a:p>
            <a:pPr marL="0" indent="0">
              <a:buNone/>
            </a:pPr>
            <a:r>
              <a:rPr lang="en-US" sz="800" b="1" dirty="0">
                <a:solidFill>
                  <a:srgbClr val="F59E0B"/>
                </a:solidFill>
                <a:latin typeface="Arial" pitchFamily="34" charset="0"/>
                <a:ea typeface="Arial" pitchFamily="34" charset="-122"/>
                <a:cs typeface="Arial" pitchFamily="34" charset="-120"/>
              </a:rPr>
              <a:t>✓</a:t>
            </a:r>
            <a:endParaRPr lang="en-US" sz="800" dirty="0"/>
          </a:p>
        </p:txBody>
      </p:sp>
      <p:sp>
        <p:nvSpPr>
          <p:cNvPr id="24" name="Text 22"/>
          <p:cNvSpPr/>
          <p:nvPr/>
        </p:nvSpPr>
        <p:spPr>
          <a:xfrm>
            <a:off x="6848856" y="2788920"/>
            <a:ext cx="4206240" cy="164592"/>
          </a:xfrm>
          <a:prstGeom prst="rect">
            <a:avLst/>
          </a:prstGeom>
          <a:noFill/>
          <a:ln/>
        </p:spPr>
        <p:txBody>
          <a:bodyPr wrap="square" lIns="0" tIns="0" rIns="0" bIns="0" rtlCol="0" anchor="ctr">
            <a:normAutofit/>
          </a:bodyPr>
          <a:lstStyle/>
          <a:p>
            <a:pPr marL="0" indent="0">
              <a:buNone/>
            </a:pPr>
            <a:r>
              <a:rPr lang="en-US" sz="800" dirty="0">
                <a:solidFill>
                  <a:srgbClr val="D6E0EA"/>
                </a:solidFill>
                <a:latin typeface="Arial" pitchFamily="34" charset="0"/>
                <a:ea typeface="Arial" pitchFamily="34" charset="-122"/>
                <a:cs typeface="Arial" pitchFamily="34" charset="-120"/>
              </a:rPr>
              <a:t>Usually connected to main branch</a:t>
            </a:r>
            <a:endParaRPr lang="en-US" sz="800" dirty="0"/>
          </a:p>
        </p:txBody>
      </p:sp>
      <p:sp>
        <p:nvSpPr>
          <p:cNvPr id="25" name="Text 23"/>
          <p:cNvSpPr/>
          <p:nvPr/>
        </p:nvSpPr>
        <p:spPr>
          <a:xfrm>
            <a:off x="6620256" y="3182112"/>
            <a:ext cx="164592" cy="128016"/>
          </a:xfrm>
          <a:prstGeom prst="rect">
            <a:avLst/>
          </a:prstGeom>
          <a:noFill/>
          <a:ln/>
        </p:spPr>
        <p:txBody>
          <a:bodyPr wrap="square" lIns="0" tIns="0" rIns="0" bIns="0" rtlCol="0" anchor="ctr"/>
          <a:lstStyle/>
          <a:p>
            <a:pPr marL="0" indent="0">
              <a:buNone/>
            </a:pPr>
            <a:r>
              <a:rPr lang="en-US" sz="800" b="1" dirty="0">
                <a:solidFill>
                  <a:srgbClr val="F59E0B"/>
                </a:solidFill>
                <a:latin typeface="Arial" pitchFamily="34" charset="0"/>
                <a:ea typeface="Arial" pitchFamily="34" charset="-122"/>
                <a:cs typeface="Arial" pitchFamily="34" charset="-120"/>
              </a:rPr>
              <a:t>✓</a:t>
            </a:r>
            <a:endParaRPr lang="en-US" sz="800" dirty="0"/>
          </a:p>
        </p:txBody>
      </p:sp>
      <p:sp>
        <p:nvSpPr>
          <p:cNvPr id="26" name="Text 24"/>
          <p:cNvSpPr/>
          <p:nvPr/>
        </p:nvSpPr>
        <p:spPr>
          <a:xfrm>
            <a:off x="6848856" y="3191256"/>
            <a:ext cx="4206240" cy="164592"/>
          </a:xfrm>
          <a:prstGeom prst="rect">
            <a:avLst/>
          </a:prstGeom>
          <a:noFill/>
          <a:ln/>
        </p:spPr>
        <p:txBody>
          <a:bodyPr wrap="square" lIns="0" tIns="0" rIns="0" bIns="0" rtlCol="0" anchor="ctr">
            <a:normAutofit/>
          </a:bodyPr>
          <a:lstStyle/>
          <a:p>
            <a:pPr marL="0" indent="0">
              <a:buNone/>
            </a:pPr>
            <a:r>
              <a:rPr lang="en-US" sz="800" dirty="0">
                <a:solidFill>
                  <a:srgbClr val="D6E0EA"/>
                </a:solidFill>
                <a:latin typeface="Arial" pitchFamily="34" charset="0"/>
                <a:ea typeface="Arial" pitchFamily="34" charset="-122"/>
                <a:cs typeface="Arial" pitchFamily="34" charset="-120"/>
              </a:rPr>
              <a:t>Official project URL</a:t>
            </a:r>
            <a:endParaRPr lang="en-US" sz="800" dirty="0"/>
          </a:p>
        </p:txBody>
      </p:sp>
      <p:sp>
        <p:nvSpPr>
          <p:cNvPr id="27" name="Text 25"/>
          <p:cNvSpPr/>
          <p:nvPr/>
        </p:nvSpPr>
        <p:spPr>
          <a:xfrm>
            <a:off x="6620256" y="3584448"/>
            <a:ext cx="164592" cy="128016"/>
          </a:xfrm>
          <a:prstGeom prst="rect">
            <a:avLst/>
          </a:prstGeom>
          <a:noFill/>
          <a:ln/>
        </p:spPr>
        <p:txBody>
          <a:bodyPr wrap="square" lIns="0" tIns="0" rIns="0" bIns="0" rtlCol="0" anchor="ctr"/>
          <a:lstStyle/>
          <a:p>
            <a:pPr marL="0" indent="0">
              <a:buNone/>
            </a:pPr>
            <a:r>
              <a:rPr lang="en-US" sz="800" b="1" dirty="0">
                <a:solidFill>
                  <a:srgbClr val="F59E0B"/>
                </a:solidFill>
                <a:latin typeface="Arial" pitchFamily="34" charset="0"/>
                <a:ea typeface="Arial" pitchFamily="34" charset="-122"/>
                <a:cs typeface="Arial" pitchFamily="34" charset="-120"/>
              </a:rPr>
              <a:t>✓</a:t>
            </a:r>
            <a:endParaRPr lang="en-US" sz="800" dirty="0"/>
          </a:p>
        </p:txBody>
      </p:sp>
      <p:sp>
        <p:nvSpPr>
          <p:cNvPr id="28" name="Text 26"/>
          <p:cNvSpPr/>
          <p:nvPr/>
        </p:nvSpPr>
        <p:spPr>
          <a:xfrm>
            <a:off x="6848856" y="3593592"/>
            <a:ext cx="4206240" cy="164592"/>
          </a:xfrm>
          <a:prstGeom prst="rect">
            <a:avLst/>
          </a:prstGeom>
          <a:noFill/>
          <a:ln/>
        </p:spPr>
        <p:txBody>
          <a:bodyPr wrap="square" lIns="0" tIns="0" rIns="0" bIns="0" rtlCol="0" anchor="ctr">
            <a:normAutofit/>
          </a:bodyPr>
          <a:lstStyle/>
          <a:p>
            <a:pPr marL="0" indent="0">
              <a:buNone/>
            </a:pPr>
            <a:r>
              <a:rPr lang="en-US" sz="800" dirty="0">
                <a:solidFill>
                  <a:srgbClr val="D6E0EA"/>
                </a:solidFill>
                <a:latin typeface="Arial" pitchFamily="34" charset="0"/>
                <a:ea typeface="Arial" pitchFamily="34" charset="-122"/>
                <a:cs typeface="Arial" pitchFamily="34" charset="-120"/>
              </a:rPr>
              <a:t>Must be stable and approved</a:t>
            </a:r>
            <a:endParaRPr lang="en-US" sz="800" dirty="0"/>
          </a:p>
        </p:txBody>
      </p:sp>
      <p:sp>
        <p:nvSpPr>
          <p:cNvPr id="29" name="Text 27"/>
          <p:cNvSpPr/>
          <p:nvPr/>
        </p:nvSpPr>
        <p:spPr>
          <a:xfrm>
            <a:off x="6620256" y="3986784"/>
            <a:ext cx="164592" cy="128016"/>
          </a:xfrm>
          <a:prstGeom prst="rect">
            <a:avLst/>
          </a:prstGeom>
          <a:noFill/>
          <a:ln/>
        </p:spPr>
        <p:txBody>
          <a:bodyPr wrap="square" lIns="0" tIns="0" rIns="0" bIns="0" rtlCol="0" anchor="ctr"/>
          <a:lstStyle/>
          <a:p>
            <a:pPr marL="0" indent="0">
              <a:buNone/>
            </a:pPr>
            <a:r>
              <a:rPr lang="en-US" sz="800" b="1" dirty="0">
                <a:solidFill>
                  <a:srgbClr val="F59E0B"/>
                </a:solidFill>
                <a:latin typeface="Arial" pitchFamily="34" charset="0"/>
                <a:ea typeface="Arial" pitchFamily="34" charset="-122"/>
                <a:cs typeface="Arial" pitchFamily="34" charset="-120"/>
              </a:rPr>
              <a:t>✓</a:t>
            </a:r>
            <a:endParaRPr lang="en-US" sz="800" dirty="0"/>
          </a:p>
        </p:txBody>
      </p:sp>
      <p:sp>
        <p:nvSpPr>
          <p:cNvPr id="30" name="Text 28"/>
          <p:cNvSpPr/>
          <p:nvPr/>
        </p:nvSpPr>
        <p:spPr>
          <a:xfrm>
            <a:off x="6848856" y="3995928"/>
            <a:ext cx="4206240" cy="164592"/>
          </a:xfrm>
          <a:prstGeom prst="rect">
            <a:avLst/>
          </a:prstGeom>
          <a:noFill/>
          <a:ln/>
        </p:spPr>
        <p:txBody>
          <a:bodyPr wrap="square" lIns="0" tIns="0" rIns="0" bIns="0" rtlCol="0" anchor="ctr">
            <a:normAutofit/>
          </a:bodyPr>
          <a:lstStyle/>
          <a:p>
            <a:pPr marL="0" indent="0">
              <a:buNone/>
            </a:pPr>
            <a:r>
              <a:rPr lang="en-US" sz="800" dirty="0">
                <a:solidFill>
                  <a:srgbClr val="D6E0EA"/>
                </a:solidFill>
                <a:latin typeface="Arial" pitchFamily="34" charset="0"/>
                <a:ea typeface="Arial" pitchFamily="34" charset="-122"/>
                <a:cs typeface="Arial" pitchFamily="34" charset="-120"/>
              </a:rPr>
              <a:t>Should have clear owner</a:t>
            </a:r>
            <a:endParaRPr lang="en-US" sz="800" dirty="0"/>
          </a:p>
        </p:txBody>
      </p:sp>
      <p:sp>
        <p:nvSpPr>
          <p:cNvPr id="31" name="Shape 29"/>
          <p:cNvSpPr/>
          <p:nvPr/>
        </p:nvSpPr>
        <p:spPr>
          <a:xfrm>
            <a:off x="2240280" y="5641848"/>
            <a:ext cx="457200" cy="0"/>
          </a:xfrm>
          <a:prstGeom prst="line">
            <a:avLst/>
          </a:prstGeom>
          <a:noFill/>
          <a:ln w="13970">
            <a:solidFill>
              <a:srgbClr val="29425F"/>
            </a:solidFill>
            <a:prstDash val="solid"/>
            <a:headEnd type="none"/>
            <a:tailEnd type="triangle"/>
          </a:ln>
        </p:spPr>
        <p:txBody>
          <a:bodyPr/>
          <a:lstStyle/>
          <a:p>
            <a:endParaRPr lang="en-MY"/>
          </a:p>
        </p:txBody>
      </p:sp>
      <p:sp>
        <p:nvSpPr>
          <p:cNvPr id="32" name="Shape 30"/>
          <p:cNvSpPr/>
          <p:nvPr/>
        </p:nvSpPr>
        <p:spPr>
          <a:xfrm>
            <a:off x="914400" y="5440680"/>
            <a:ext cx="1307592" cy="438912"/>
          </a:xfrm>
          <a:prstGeom prst="roundRect">
            <a:avLst>
              <a:gd name="adj" fmla="val 10417"/>
            </a:avLst>
          </a:prstGeom>
          <a:solidFill>
            <a:srgbClr val="0D1A2B"/>
          </a:solidFill>
          <a:ln w="11430">
            <a:solidFill>
              <a:srgbClr val="29425F"/>
            </a:solidFill>
            <a:prstDash val="solid"/>
          </a:ln>
        </p:spPr>
        <p:txBody>
          <a:bodyPr/>
          <a:lstStyle/>
          <a:p>
            <a:endParaRPr lang="en-MY"/>
          </a:p>
        </p:txBody>
      </p:sp>
      <p:sp>
        <p:nvSpPr>
          <p:cNvPr id="33" name="Text 31"/>
          <p:cNvSpPr/>
          <p:nvPr/>
        </p:nvSpPr>
        <p:spPr>
          <a:xfrm>
            <a:off x="1005840" y="5596128"/>
            <a:ext cx="1124712" cy="91440"/>
          </a:xfrm>
          <a:prstGeom prst="rect">
            <a:avLst/>
          </a:prstGeom>
          <a:noFill/>
          <a:ln/>
        </p:spPr>
        <p:txBody>
          <a:bodyPr wrap="square" lIns="0" tIns="0" rIns="0" bIns="0" rtlCol="0" anchor="ctr">
            <a:normAutofit lnSpcReduction="10000"/>
          </a:bodyPr>
          <a:lstStyle/>
          <a:p>
            <a:pPr marL="0" indent="0" algn="ctr">
              <a:buNone/>
            </a:pPr>
            <a:r>
              <a:rPr lang="en-US" sz="620" dirty="0">
                <a:solidFill>
                  <a:srgbClr val="D6E0EA"/>
                </a:solidFill>
                <a:latin typeface="Arial" pitchFamily="34" charset="0"/>
                <a:ea typeface="Arial" pitchFamily="34" charset="-122"/>
                <a:cs typeface="Arial" pitchFamily="34" charset="-120"/>
              </a:rPr>
              <a:t>Codex change</a:t>
            </a:r>
            <a:endParaRPr lang="en-US" sz="620" dirty="0"/>
          </a:p>
        </p:txBody>
      </p:sp>
      <p:sp>
        <p:nvSpPr>
          <p:cNvPr id="34" name="Shape 32"/>
          <p:cNvSpPr/>
          <p:nvPr/>
        </p:nvSpPr>
        <p:spPr>
          <a:xfrm>
            <a:off x="4069080" y="5641848"/>
            <a:ext cx="457200" cy="0"/>
          </a:xfrm>
          <a:prstGeom prst="line">
            <a:avLst/>
          </a:prstGeom>
          <a:noFill/>
          <a:ln w="13970">
            <a:solidFill>
              <a:srgbClr val="29425F"/>
            </a:solidFill>
            <a:prstDash val="solid"/>
            <a:headEnd type="none"/>
            <a:tailEnd type="triangle"/>
          </a:ln>
        </p:spPr>
        <p:txBody>
          <a:bodyPr/>
          <a:lstStyle/>
          <a:p>
            <a:endParaRPr lang="en-MY"/>
          </a:p>
        </p:txBody>
      </p:sp>
      <p:sp>
        <p:nvSpPr>
          <p:cNvPr id="35" name="Shape 33"/>
          <p:cNvSpPr/>
          <p:nvPr/>
        </p:nvSpPr>
        <p:spPr>
          <a:xfrm>
            <a:off x="2743200" y="5440680"/>
            <a:ext cx="1307592" cy="438912"/>
          </a:xfrm>
          <a:prstGeom prst="roundRect">
            <a:avLst>
              <a:gd name="adj" fmla="val 10417"/>
            </a:avLst>
          </a:prstGeom>
          <a:solidFill>
            <a:srgbClr val="0D1A2B"/>
          </a:solidFill>
          <a:ln w="11430">
            <a:solidFill>
              <a:srgbClr val="29425F"/>
            </a:solidFill>
            <a:prstDash val="solid"/>
          </a:ln>
        </p:spPr>
        <p:txBody>
          <a:bodyPr/>
          <a:lstStyle/>
          <a:p>
            <a:endParaRPr lang="en-MY"/>
          </a:p>
        </p:txBody>
      </p:sp>
      <p:sp>
        <p:nvSpPr>
          <p:cNvPr id="36" name="Text 34"/>
          <p:cNvSpPr/>
          <p:nvPr/>
        </p:nvSpPr>
        <p:spPr>
          <a:xfrm>
            <a:off x="2834640" y="5596128"/>
            <a:ext cx="1124712" cy="91440"/>
          </a:xfrm>
          <a:prstGeom prst="rect">
            <a:avLst/>
          </a:prstGeom>
          <a:noFill/>
          <a:ln/>
        </p:spPr>
        <p:txBody>
          <a:bodyPr wrap="square" lIns="0" tIns="0" rIns="0" bIns="0" rtlCol="0" anchor="ctr">
            <a:normAutofit lnSpcReduction="10000"/>
          </a:bodyPr>
          <a:lstStyle/>
          <a:p>
            <a:pPr marL="0" indent="0" algn="ctr">
              <a:buNone/>
            </a:pPr>
            <a:r>
              <a:rPr lang="en-US" sz="620" dirty="0">
                <a:solidFill>
                  <a:srgbClr val="D6E0EA"/>
                </a:solidFill>
                <a:latin typeface="Arial" pitchFamily="34" charset="0"/>
                <a:ea typeface="Arial" pitchFamily="34" charset="-122"/>
                <a:cs typeface="Arial" pitchFamily="34" charset="-120"/>
              </a:rPr>
              <a:t>GitHub branch</a:t>
            </a:r>
            <a:endParaRPr lang="en-US" sz="620" dirty="0"/>
          </a:p>
        </p:txBody>
      </p:sp>
      <p:sp>
        <p:nvSpPr>
          <p:cNvPr id="37" name="Shape 35"/>
          <p:cNvSpPr/>
          <p:nvPr/>
        </p:nvSpPr>
        <p:spPr>
          <a:xfrm>
            <a:off x="5897880" y="5641848"/>
            <a:ext cx="457200" cy="0"/>
          </a:xfrm>
          <a:prstGeom prst="line">
            <a:avLst/>
          </a:prstGeom>
          <a:noFill/>
          <a:ln w="13970">
            <a:solidFill>
              <a:srgbClr val="29425F"/>
            </a:solidFill>
            <a:prstDash val="solid"/>
            <a:headEnd type="none"/>
            <a:tailEnd type="triangle"/>
          </a:ln>
        </p:spPr>
        <p:txBody>
          <a:bodyPr/>
          <a:lstStyle/>
          <a:p>
            <a:endParaRPr lang="en-MY"/>
          </a:p>
        </p:txBody>
      </p:sp>
      <p:sp>
        <p:nvSpPr>
          <p:cNvPr id="38" name="Shape 36"/>
          <p:cNvSpPr/>
          <p:nvPr/>
        </p:nvSpPr>
        <p:spPr>
          <a:xfrm>
            <a:off x="4572000" y="5440680"/>
            <a:ext cx="1307592" cy="438912"/>
          </a:xfrm>
          <a:prstGeom prst="roundRect">
            <a:avLst>
              <a:gd name="adj" fmla="val 10417"/>
            </a:avLst>
          </a:prstGeom>
          <a:solidFill>
            <a:srgbClr val="0D1A2B"/>
          </a:solidFill>
          <a:ln w="11430">
            <a:solidFill>
              <a:srgbClr val="29425F"/>
            </a:solidFill>
            <a:prstDash val="solid"/>
          </a:ln>
        </p:spPr>
        <p:txBody>
          <a:bodyPr/>
          <a:lstStyle/>
          <a:p>
            <a:endParaRPr lang="en-MY"/>
          </a:p>
        </p:txBody>
      </p:sp>
      <p:sp>
        <p:nvSpPr>
          <p:cNvPr id="39" name="Text 37"/>
          <p:cNvSpPr/>
          <p:nvPr/>
        </p:nvSpPr>
        <p:spPr>
          <a:xfrm>
            <a:off x="4663440" y="5596128"/>
            <a:ext cx="1124712" cy="91440"/>
          </a:xfrm>
          <a:prstGeom prst="rect">
            <a:avLst/>
          </a:prstGeom>
          <a:noFill/>
          <a:ln/>
        </p:spPr>
        <p:txBody>
          <a:bodyPr wrap="square" lIns="0" tIns="0" rIns="0" bIns="0" rtlCol="0" anchor="ctr">
            <a:normAutofit lnSpcReduction="10000"/>
          </a:bodyPr>
          <a:lstStyle/>
          <a:p>
            <a:pPr marL="0" indent="0" algn="ctr">
              <a:buNone/>
            </a:pPr>
            <a:r>
              <a:rPr lang="en-US" sz="620" dirty="0">
                <a:solidFill>
                  <a:srgbClr val="D6E0EA"/>
                </a:solidFill>
                <a:latin typeface="Arial" pitchFamily="34" charset="0"/>
                <a:ea typeface="Arial" pitchFamily="34" charset="-122"/>
                <a:cs typeface="Arial" pitchFamily="34" charset="-120"/>
              </a:rPr>
              <a:t>Preview URL</a:t>
            </a:r>
            <a:endParaRPr lang="en-US" sz="620" dirty="0"/>
          </a:p>
        </p:txBody>
      </p:sp>
      <p:sp>
        <p:nvSpPr>
          <p:cNvPr id="40" name="Shape 38"/>
          <p:cNvSpPr/>
          <p:nvPr/>
        </p:nvSpPr>
        <p:spPr>
          <a:xfrm>
            <a:off x="7726680" y="5641848"/>
            <a:ext cx="457200" cy="0"/>
          </a:xfrm>
          <a:prstGeom prst="line">
            <a:avLst/>
          </a:prstGeom>
          <a:noFill/>
          <a:ln w="13970">
            <a:solidFill>
              <a:srgbClr val="29425F"/>
            </a:solidFill>
            <a:prstDash val="solid"/>
            <a:headEnd type="none"/>
            <a:tailEnd type="triangle"/>
          </a:ln>
        </p:spPr>
        <p:txBody>
          <a:bodyPr/>
          <a:lstStyle/>
          <a:p>
            <a:endParaRPr lang="en-MY"/>
          </a:p>
        </p:txBody>
      </p:sp>
      <p:sp>
        <p:nvSpPr>
          <p:cNvPr id="41" name="Shape 39"/>
          <p:cNvSpPr/>
          <p:nvPr/>
        </p:nvSpPr>
        <p:spPr>
          <a:xfrm>
            <a:off x="6400800" y="5440680"/>
            <a:ext cx="1307592" cy="438912"/>
          </a:xfrm>
          <a:prstGeom prst="roundRect">
            <a:avLst>
              <a:gd name="adj" fmla="val 10417"/>
            </a:avLst>
          </a:prstGeom>
          <a:solidFill>
            <a:srgbClr val="0D1A2B"/>
          </a:solidFill>
          <a:ln w="11430">
            <a:solidFill>
              <a:srgbClr val="29425F"/>
            </a:solidFill>
            <a:prstDash val="solid"/>
          </a:ln>
        </p:spPr>
        <p:txBody>
          <a:bodyPr/>
          <a:lstStyle/>
          <a:p>
            <a:endParaRPr lang="en-MY"/>
          </a:p>
        </p:txBody>
      </p:sp>
      <p:sp>
        <p:nvSpPr>
          <p:cNvPr id="42" name="Text 40"/>
          <p:cNvSpPr/>
          <p:nvPr/>
        </p:nvSpPr>
        <p:spPr>
          <a:xfrm>
            <a:off x="6492240" y="5596128"/>
            <a:ext cx="1124712" cy="91440"/>
          </a:xfrm>
          <a:prstGeom prst="rect">
            <a:avLst/>
          </a:prstGeom>
          <a:noFill/>
          <a:ln/>
        </p:spPr>
        <p:txBody>
          <a:bodyPr wrap="square" lIns="0" tIns="0" rIns="0" bIns="0" rtlCol="0" anchor="ctr">
            <a:normAutofit lnSpcReduction="10000"/>
          </a:bodyPr>
          <a:lstStyle/>
          <a:p>
            <a:pPr marL="0" indent="0" algn="ctr">
              <a:buNone/>
            </a:pPr>
            <a:r>
              <a:rPr lang="en-US" sz="620" dirty="0">
                <a:solidFill>
                  <a:srgbClr val="D6E0EA"/>
                </a:solidFill>
                <a:latin typeface="Arial" pitchFamily="34" charset="0"/>
                <a:ea typeface="Arial" pitchFamily="34" charset="-122"/>
                <a:cs typeface="Arial" pitchFamily="34" charset="-120"/>
              </a:rPr>
              <a:t>Review</a:t>
            </a:r>
            <a:endParaRPr lang="en-US" sz="620" dirty="0"/>
          </a:p>
        </p:txBody>
      </p:sp>
      <p:sp>
        <p:nvSpPr>
          <p:cNvPr id="43" name="Shape 41"/>
          <p:cNvSpPr/>
          <p:nvPr/>
        </p:nvSpPr>
        <p:spPr>
          <a:xfrm>
            <a:off x="9555480" y="5641848"/>
            <a:ext cx="457200" cy="0"/>
          </a:xfrm>
          <a:prstGeom prst="line">
            <a:avLst/>
          </a:prstGeom>
          <a:noFill/>
          <a:ln w="13970">
            <a:solidFill>
              <a:srgbClr val="29425F"/>
            </a:solidFill>
            <a:prstDash val="solid"/>
            <a:headEnd type="none"/>
            <a:tailEnd type="triangle"/>
          </a:ln>
        </p:spPr>
        <p:txBody>
          <a:bodyPr/>
          <a:lstStyle/>
          <a:p>
            <a:endParaRPr lang="en-MY"/>
          </a:p>
        </p:txBody>
      </p:sp>
      <p:sp>
        <p:nvSpPr>
          <p:cNvPr id="44" name="Shape 42"/>
          <p:cNvSpPr/>
          <p:nvPr/>
        </p:nvSpPr>
        <p:spPr>
          <a:xfrm>
            <a:off x="8229600" y="5440680"/>
            <a:ext cx="1307592" cy="438912"/>
          </a:xfrm>
          <a:prstGeom prst="roundRect">
            <a:avLst>
              <a:gd name="adj" fmla="val 10417"/>
            </a:avLst>
          </a:prstGeom>
          <a:solidFill>
            <a:srgbClr val="0D1A2B"/>
          </a:solidFill>
          <a:ln w="11430">
            <a:solidFill>
              <a:srgbClr val="29425F"/>
            </a:solidFill>
            <a:prstDash val="solid"/>
          </a:ln>
        </p:spPr>
        <p:txBody>
          <a:bodyPr/>
          <a:lstStyle/>
          <a:p>
            <a:endParaRPr lang="en-MY"/>
          </a:p>
        </p:txBody>
      </p:sp>
      <p:sp>
        <p:nvSpPr>
          <p:cNvPr id="45" name="Text 43"/>
          <p:cNvSpPr/>
          <p:nvPr/>
        </p:nvSpPr>
        <p:spPr>
          <a:xfrm>
            <a:off x="8321040" y="5596128"/>
            <a:ext cx="1124712" cy="91440"/>
          </a:xfrm>
          <a:prstGeom prst="rect">
            <a:avLst/>
          </a:prstGeom>
          <a:noFill/>
          <a:ln/>
        </p:spPr>
        <p:txBody>
          <a:bodyPr wrap="square" lIns="0" tIns="0" rIns="0" bIns="0" rtlCol="0" anchor="ctr">
            <a:normAutofit lnSpcReduction="10000"/>
          </a:bodyPr>
          <a:lstStyle/>
          <a:p>
            <a:pPr marL="0" indent="0" algn="ctr">
              <a:buNone/>
            </a:pPr>
            <a:r>
              <a:rPr lang="en-US" sz="620" dirty="0">
                <a:solidFill>
                  <a:srgbClr val="D6E0EA"/>
                </a:solidFill>
                <a:latin typeface="Arial" pitchFamily="34" charset="0"/>
                <a:ea typeface="Arial" pitchFamily="34" charset="-122"/>
                <a:cs typeface="Arial" pitchFamily="34" charset="-120"/>
              </a:rPr>
              <a:t>Merge</a:t>
            </a:r>
            <a:endParaRPr lang="en-US" sz="620" dirty="0"/>
          </a:p>
        </p:txBody>
      </p:sp>
      <p:sp>
        <p:nvSpPr>
          <p:cNvPr id="46" name="Shape 44"/>
          <p:cNvSpPr/>
          <p:nvPr/>
        </p:nvSpPr>
        <p:spPr>
          <a:xfrm>
            <a:off x="10058400" y="5440680"/>
            <a:ext cx="1307592" cy="438912"/>
          </a:xfrm>
          <a:prstGeom prst="roundRect">
            <a:avLst>
              <a:gd name="adj" fmla="val 10417"/>
            </a:avLst>
          </a:prstGeom>
          <a:solidFill>
            <a:srgbClr val="112238"/>
          </a:solidFill>
          <a:ln w="11430">
            <a:solidFill>
              <a:srgbClr val="F59E0B"/>
            </a:solidFill>
            <a:prstDash val="solid"/>
          </a:ln>
        </p:spPr>
        <p:txBody>
          <a:bodyPr/>
          <a:lstStyle/>
          <a:p>
            <a:endParaRPr lang="en-MY"/>
          </a:p>
        </p:txBody>
      </p:sp>
      <p:sp>
        <p:nvSpPr>
          <p:cNvPr id="47" name="Text 45"/>
          <p:cNvSpPr/>
          <p:nvPr/>
        </p:nvSpPr>
        <p:spPr>
          <a:xfrm>
            <a:off x="10149840" y="5596128"/>
            <a:ext cx="1124712" cy="91440"/>
          </a:xfrm>
          <a:prstGeom prst="rect">
            <a:avLst/>
          </a:prstGeom>
          <a:noFill/>
          <a:ln/>
        </p:spPr>
        <p:txBody>
          <a:bodyPr wrap="square" lIns="0" tIns="0" rIns="0" bIns="0" rtlCol="0" anchor="ctr">
            <a:normAutofit lnSpcReduction="10000"/>
          </a:bodyPr>
          <a:lstStyle/>
          <a:p>
            <a:pPr marL="0" indent="0" algn="ctr">
              <a:buNone/>
            </a:pPr>
            <a:r>
              <a:rPr lang="en-US" sz="620" b="1" dirty="0">
                <a:solidFill>
                  <a:srgbClr val="F59E0B"/>
                </a:solidFill>
                <a:latin typeface="Arial" pitchFamily="34" charset="0"/>
                <a:ea typeface="Arial" pitchFamily="34" charset="-122"/>
                <a:cs typeface="Arial" pitchFamily="34" charset="-120"/>
              </a:rPr>
              <a:t>Production</a:t>
            </a:r>
            <a:endParaRPr lang="en-US" sz="620" dirty="0"/>
          </a:p>
        </p:txBody>
      </p:sp>
      <p:sp>
        <p:nvSpPr>
          <p:cNvPr id="48" name="Text 46"/>
          <p:cNvSpPr/>
          <p:nvPr/>
        </p:nvSpPr>
        <p:spPr>
          <a:xfrm>
            <a:off x="7406640" y="6236208"/>
            <a:ext cx="4114800" cy="128016"/>
          </a:xfrm>
          <a:prstGeom prst="rect">
            <a:avLst/>
          </a:prstGeom>
          <a:noFill/>
          <a:ln/>
        </p:spPr>
        <p:txBody>
          <a:bodyPr wrap="square" lIns="0" tIns="0" rIns="0" bIns="0" rtlCol="0" anchor="ctr"/>
          <a:lstStyle/>
          <a:p>
            <a:pPr marL="0" indent="0" algn="r">
              <a:buNone/>
            </a:pPr>
            <a:r>
              <a:rPr lang="en-US" sz="470" dirty="0">
                <a:solidFill>
                  <a:srgbClr val="8290A3"/>
                </a:solidFill>
                <a:latin typeface="Arial" pitchFamily="34" charset="0"/>
                <a:ea typeface="Arial" pitchFamily="34" charset="-122"/>
                <a:cs typeface="Arial" pitchFamily="34" charset="-120"/>
              </a:rPr>
              <a:t>Source: Vercel Git and environments docs</a:t>
            </a:r>
            <a:endParaRPr lang="en-US" sz="470" dirty="0"/>
          </a:p>
        </p:txBody>
      </p:sp>
      <p:sp>
        <p:nvSpPr>
          <p:cNvPr id="49" name="Text 47"/>
          <p:cNvSpPr/>
          <p:nvPr/>
        </p:nvSpPr>
        <p:spPr>
          <a:xfrm>
            <a:off x="548640" y="6528816"/>
            <a:ext cx="3474720" cy="137160"/>
          </a:xfrm>
          <a:prstGeom prst="rect">
            <a:avLst/>
          </a:prstGeom>
          <a:noFill/>
          <a:ln/>
        </p:spPr>
        <p:txBody>
          <a:bodyPr wrap="square" lIns="0" tIns="0" rIns="0" bIns="0" rtlCol="0" anchor="ctr"/>
          <a:lstStyle/>
          <a:p>
            <a:pPr marL="0" indent="0">
              <a:buNone/>
            </a:pPr>
            <a:r>
              <a:rPr lang="en-US" sz="550" dirty="0">
                <a:solidFill>
                  <a:srgbClr val="8290A3"/>
                </a:solidFill>
                <a:latin typeface="Arial" pitchFamily="34" charset="0"/>
                <a:ea typeface="Arial" pitchFamily="34" charset="-122"/>
                <a:cs typeface="Arial" pitchFamily="34" charset="-120"/>
              </a:rPr>
              <a:t>CHATGPT · CODEX · WEB TOOL</a:t>
            </a:r>
            <a:endParaRPr lang="en-US" sz="550" dirty="0"/>
          </a:p>
        </p:txBody>
      </p:sp>
      <p:sp>
        <p:nvSpPr>
          <p:cNvPr id="50" name="Text 48"/>
          <p:cNvSpPr/>
          <p:nvPr/>
        </p:nvSpPr>
        <p:spPr>
          <a:xfrm>
            <a:off x="7680960" y="6528816"/>
            <a:ext cx="3474720" cy="137160"/>
          </a:xfrm>
          <a:prstGeom prst="rect">
            <a:avLst/>
          </a:prstGeom>
          <a:noFill/>
          <a:ln/>
        </p:spPr>
        <p:txBody>
          <a:bodyPr wrap="square" lIns="0" tIns="0" rIns="0" bIns="0" rtlCol="0" anchor="ctr"/>
          <a:lstStyle/>
          <a:p>
            <a:pPr marL="0" indent="0" algn="r">
              <a:buNone/>
            </a:pPr>
            <a:r>
              <a:rPr lang="en-US" sz="480" dirty="0">
                <a:solidFill>
                  <a:srgbClr val="8290A3"/>
                </a:solidFill>
                <a:latin typeface="Arial" pitchFamily="34" charset="0"/>
                <a:ea typeface="Arial" pitchFamily="34" charset="-122"/>
                <a:cs typeface="Arial" pitchFamily="34" charset="-120"/>
              </a:rPr>
              <a:t>Deployment add-on · Vercel example</a:t>
            </a:r>
            <a:endParaRPr lang="en-US" sz="480" dirty="0"/>
          </a:p>
        </p:txBody>
      </p:sp>
      <p:sp>
        <p:nvSpPr>
          <p:cNvPr id="51" name="Text 49"/>
          <p:cNvSpPr/>
          <p:nvPr/>
        </p:nvSpPr>
        <p:spPr>
          <a:xfrm>
            <a:off x="11320272" y="6519672"/>
            <a:ext cx="164592" cy="109728"/>
          </a:xfrm>
          <a:prstGeom prst="rect">
            <a:avLst/>
          </a:prstGeom>
          <a:noFill/>
          <a:ln/>
        </p:spPr>
        <p:txBody>
          <a:bodyPr wrap="square" lIns="0" tIns="0" rIns="0" bIns="0" rtlCol="0" anchor="ctr"/>
          <a:lstStyle/>
          <a:p>
            <a:pPr marL="0" indent="0" algn="r">
              <a:buNone/>
            </a:pPr>
            <a:r>
              <a:rPr lang="en-US" sz="550" dirty="0">
                <a:solidFill>
                  <a:srgbClr val="8290A3"/>
                </a:solidFill>
                <a:latin typeface="Arial" pitchFamily="34" charset="0"/>
                <a:ea typeface="Arial" pitchFamily="34" charset="-122"/>
                <a:cs typeface="Arial" pitchFamily="34" charset="-120"/>
              </a:rPr>
              <a:t>4</a:t>
            </a:r>
            <a:endParaRPr lang="en-US" sz="5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11E"/>
          </a:solidFill>
          <a:ln w="12700">
            <a:solidFill>
              <a:srgbClr val="06111E">
                <a:alpha val="0"/>
              </a:srgbClr>
            </a:solidFill>
            <a:prstDash val="solid"/>
          </a:ln>
        </p:spPr>
        <p:txBody>
          <a:bodyPr/>
          <a:lstStyle/>
          <a:p>
            <a:endParaRPr lang="en-MY"/>
          </a:p>
        </p:txBody>
      </p:sp>
      <p:sp>
        <p:nvSpPr>
          <p:cNvPr id="3" name="Shape 1"/>
          <p:cNvSpPr/>
          <p:nvPr/>
        </p:nvSpPr>
        <p:spPr>
          <a:xfrm>
            <a:off x="0" y="54864"/>
            <a:ext cx="12191695" cy="0"/>
          </a:xfrm>
          <a:prstGeom prst="line">
            <a:avLst/>
          </a:prstGeom>
          <a:noFill/>
          <a:ln w="16510">
            <a:solidFill>
              <a:srgbClr val="5DE2E7"/>
            </a:solidFill>
            <a:prstDash val="solid"/>
          </a:ln>
        </p:spPr>
        <p:txBody>
          <a:bodyPr/>
          <a:lstStyle/>
          <a:p>
            <a:endParaRPr lang="en-MY"/>
          </a:p>
        </p:txBody>
      </p:sp>
      <p:sp>
        <p:nvSpPr>
          <p:cNvPr id="4" name="Text 2"/>
          <p:cNvSpPr/>
          <p:nvPr/>
        </p:nvSpPr>
        <p:spPr>
          <a:xfrm>
            <a:off x="548640" y="292608"/>
            <a:ext cx="5303520" cy="164592"/>
          </a:xfrm>
          <a:prstGeom prst="rect">
            <a:avLst/>
          </a:prstGeom>
          <a:noFill/>
          <a:ln/>
        </p:spPr>
        <p:txBody>
          <a:bodyPr wrap="square" lIns="0" tIns="0" rIns="0" bIns="0" rtlCol="0" anchor="ctr"/>
          <a:lstStyle/>
          <a:p>
            <a:pPr marL="0" indent="0">
              <a:buNone/>
            </a:pPr>
            <a:r>
              <a:rPr lang="en-US" sz="650" b="1" dirty="0">
                <a:solidFill>
                  <a:srgbClr val="5DE2E7"/>
                </a:solidFill>
                <a:latin typeface="Arial" pitchFamily="34" charset="0"/>
                <a:ea typeface="Arial" pitchFamily="34" charset="-122"/>
                <a:cs typeface="Arial" pitchFamily="34" charset="-120"/>
              </a:rPr>
              <a:t>SECURITY BASICS</a:t>
            </a:r>
            <a:endParaRPr lang="en-US" sz="650" dirty="0"/>
          </a:p>
        </p:txBody>
      </p:sp>
      <p:sp>
        <p:nvSpPr>
          <p:cNvPr id="5" name="Text 3"/>
          <p:cNvSpPr/>
          <p:nvPr/>
        </p:nvSpPr>
        <p:spPr>
          <a:xfrm>
            <a:off x="548640" y="566928"/>
            <a:ext cx="10789920" cy="384048"/>
          </a:xfrm>
          <a:prstGeom prst="rect">
            <a:avLst/>
          </a:prstGeom>
          <a:noFill/>
          <a:ln/>
        </p:spPr>
        <p:txBody>
          <a:bodyPr wrap="square" lIns="0" tIns="0" rIns="0" bIns="0" rtlCol="0" anchor="ctr">
            <a:normAutofit/>
          </a:bodyPr>
          <a:lstStyle/>
          <a:p>
            <a:pPr marL="0" indent="0">
              <a:buNone/>
            </a:pPr>
            <a:r>
              <a:rPr lang="en-US" sz="2500" b="1" dirty="0">
                <a:solidFill>
                  <a:srgbClr val="F7FAFC"/>
                </a:solidFill>
                <a:latin typeface="Arial" pitchFamily="34" charset="0"/>
                <a:ea typeface="Arial" pitchFamily="34" charset="-122"/>
                <a:cs typeface="Arial" pitchFamily="34" charset="-120"/>
              </a:rPr>
              <a:t>Never store passwords or API keys in GitHub</a:t>
            </a:r>
            <a:endParaRPr lang="en-US" sz="2500" dirty="0"/>
          </a:p>
        </p:txBody>
      </p:sp>
      <p:sp>
        <p:nvSpPr>
          <p:cNvPr id="6" name="Text 4"/>
          <p:cNvSpPr/>
          <p:nvPr/>
        </p:nvSpPr>
        <p:spPr>
          <a:xfrm>
            <a:off x="548640" y="1024128"/>
            <a:ext cx="10698480" cy="228600"/>
          </a:xfrm>
          <a:prstGeom prst="rect">
            <a:avLst/>
          </a:prstGeom>
          <a:noFill/>
          <a:ln/>
        </p:spPr>
        <p:txBody>
          <a:bodyPr wrap="square" lIns="0" tIns="0" rIns="0" bIns="0" rtlCol="0" anchor="ctr">
            <a:normAutofit/>
          </a:bodyPr>
          <a:lstStyle/>
          <a:p>
            <a:pPr marL="0" indent="0">
              <a:buNone/>
            </a:pPr>
            <a:r>
              <a:rPr lang="en-US" sz="820" dirty="0">
                <a:solidFill>
                  <a:srgbClr val="91A0B2"/>
                </a:solidFill>
                <a:latin typeface="Arial" pitchFamily="34" charset="0"/>
                <a:ea typeface="Arial" pitchFamily="34" charset="-122"/>
                <a:cs typeface="Arial" pitchFamily="34" charset="-120"/>
              </a:rPr>
              <a:t>Some applications need private settings such as API keys, database passwords or authentication secrets.</a:t>
            </a:r>
            <a:endParaRPr lang="en-US" sz="820" dirty="0"/>
          </a:p>
        </p:txBody>
      </p:sp>
      <p:sp>
        <p:nvSpPr>
          <p:cNvPr id="7" name="Shape 5"/>
          <p:cNvSpPr/>
          <p:nvPr/>
        </p:nvSpPr>
        <p:spPr>
          <a:xfrm>
            <a:off x="822960" y="1600200"/>
            <a:ext cx="5074920" cy="3154680"/>
          </a:xfrm>
          <a:prstGeom prst="roundRect">
            <a:avLst>
              <a:gd name="adj" fmla="val 2029"/>
            </a:avLst>
          </a:prstGeom>
          <a:solidFill>
            <a:srgbClr val="0D1A2B"/>
          </a:solidFill>
          <a:ln w="12700">
            <a:solidFill>
              <a:srgbClr val="FB7185"/>
            </a:solidFill>
            <a:prstDash val="solid"/>
          </a:ln>
        </p:spPr>
        <p:txBody>
          <a:bodyPr/>
          <a:lstStyle/>
          <a:p>
            <a:endParaRPr lang="en-MY"/>
          </a:p>
        </p:txBody>
      </p:sp>
      <p:sp>
        <p:nvSpPr>
          <p:cNvPr id="8" name="Shape 6"/>
          <p:cNvSpPr/>
          <p:nvPr/>
        </p:nvSpPr>
        <p:spPr>
          <a:xfrm>
            <a:off x="6309360" y="1600200"/>
            <a:ext cx="5074920" cy="3154680"/>
          </a:xfrm>
          <a:prstGeom prst="roundRect">
            <a:avLst>
              <a:gd name="adj" fmla="val 2029"/>
            </a:avLst>
          </a:prstGeom>
          <a:solidFill>
            <a:srgbClr val="0D1A2B"/>
          </a:solidFill>
          <a:ln w="12700">
            <a:solidFill>
              <a:srgbClr val="A3E635"/>
            </a:solidFill>
            <a:prstDash val="solid"/>
          </a:ln>
        </p:spPr>
        <p:txBody>
          <a:bodyPr/>
          <a:lstStyle/>
          <a:p>
            <a:endParaRPr lang="en-MY"/>
          </a:p>
        </p:txBody>
      </p:sp>
      <p:sp>
        <p:nvSpPr>
          <p:cNvPr id="9" name="Shape 7"/>
          <p:cNvSpPr/>
          <p:nvPr/>
        </p:nvSpPr>
        <p:spPr>
          <a:xfrm>
            <a:off x="1143000" y="1856232"/>
            <a:ext cx="1600200" cy="256032"/>
          </a:xfrm>
          <a:prstGeom prst="roundRect">
            <a:avLst>
              <a:gd name="adj" fmla="val 21429"/>
            </a:avLst>
          </a:prstGeom>
          <a:solidFill>
            <a:srgbClr val="FB7185">
              <a:alpha val="10000"/>
            </a:srgbClr>
          </a:solidFill>
          <a:ln w="10160">
            <a:solidFill>
              <a:srgbClr val="FB7185"/>
            </a:solidFill>
            <a:prstDash val="solid"/>
          </a:ln>
        </p:spPr>
        <p:txBody>
          <a:bodyPr/>
          <a:lstStyle/>
          <a:p>
            <a:endParaRPr lang="en-MY"/>
          </a:p>
        </p:txBody>
      </p:sp>
      <p:sp>
        <p:nvSpPr>
          <p:cNvPr id="10" name="Text 8"/>
          <p:cNvSpPr/>
          <p:nvPr/>
        </p:nvSpPr>
        <p:spPr>
          <a:xfrm>
            <a:off x="1197864" y="1929384"/>
            <a:ext cx="1490472" cy="91440"/>
          </a:xfrm>
          <a:prstGeom prst="rect">
            <a:avLst/>
          </a:prstGeom>
          <a:noFill/>
          <a:ln/>
        </p:spPr>
        <p:txBody>
          <a:bodyPr wrap="square" lIns="0" tIns="0" rIns="0" bIns="0" rtlCol="0" anchor="ctr"/>
          <a:lstStyle/>
          <a:p>
            <a:pPr marL="0" indent="0" algn="ctr">
              <a:buNone/>
            </a:pPr>
            <a:r>
              <a:rPr lang="en-US" sz="560" b="1" dirty="0">
                <a:solidFill>
                  <a:srgbClr val="FB7185"/>
                </a:solidFill>
                <a:latin typeface="Arial" pitchFamily="34" charset="0"/>
                <a:ea typeface="Arial" pitchFamily="34" charset="-122"/>
                <a:cs typeface="Arial" pitchFamily="34" charset="-120"/>
              </a:rPr>
              <a:t>DO NOT DO THIS</a:t>
            </a:r>
            <a:endParaRPr lang="en-US" sz="560" dirty="0"/>
          </a:p>
        </p:txBody>
      </p:sp>
      <p:sp>
        <p:nvSpPr>
          <p:cNvPr id="11" name="Shape 9"/>
          <p:cNvSpPr/>
          <p:nvPr/>
        </p:nvSpPr>
        <p:spPr>
          <a:xfrm>
            <a:off x="6629400" y="1856232"/>
            <a:ext cx="1783080" cy="256032"/>
          </a:xfrm>
          <a:prstGeom prst="roundRect">
            <a:avLst>
              <a:gd name="adj" fmla="val 21429"/>
            </a:avLst>
          </a:prstGeom>
          <a:solidFill>
            <a:srgbClr val="A3E635">
              <a:alpha val="10000"/>
            </a:srgbClr>
          </a:solidFill>
          <a:ln w="10160">
            <a:solidFill>
              <a:srgbClr val="A3E635"/>
            </a:solidFill>
            <a:prstDash val="solid"/>
          </a:ln>
        </p:spPr>
        <p:txBody>
          <a:bodyPr/>
          <a:lstStyle/>
          <a:p>
            <a:endParaRPr lang="en-MY"/>
          </a:p>
        </p:txBody>
      </p:sp>
      <p:sp>
        <p:nvSpPr>
          <p:cNvPr id="12" name="Text 10"/>
          <p:cNvSpPr/>
          <p:nvPr/>
        </p:nvSpPr>
        <p:spPr>
          <a:xfrm>
            <a:off x="6684264" y="1929384"/>
            <a:ext cx="1673352" cy="91440"/>
          </a:xfrm>
          <a:prstGeom prst="rect">
            <a:avLst/>
          </a:prstGeom>
          <a:noFill/>
          <a:ln/>
        </p:spPr>
        <p:txBody>
          <a:bodyPr wrap="square" lIns="0" tIns="0" rIns="0" bIns="0" rtlCol="0" anchor="ctr"/>
          <a:lstStyle/>
          <a:p>
            <a:pPr marL="0" indent="0" algn="ctr">
              <a:buNone/>
            </a:pPr>
            <a:r>
              <a:rPr lang="en-US" sz="560" b="1" dirty="0">
                <a:solidFill>
                  <a:srgbClr val="A3E635"/>
                </a:solidFill>
                <a:latin typeface="Arial" pitchFamily="34" charset="0"/>
                <a:ea typeface="Arial" pitchFamily="34" charset="-122"/>
                <a:cs typeface="Arial" pitchFamily="34" charset="-120"/>
              </a:rPr>
              <a:t>DO THIS INSTEAD</a:t>
            </a:r>
            <a:endParaRPr lang="en-US" sz="560" dirty="0"/>
          </a:p>
        </p:txBody>
      </p:sp>
      <p:sp>
        <p:nvSpPr>
          <p:cNvPr id="13" name="Text 11"/>
          <p:cNvSpPr/>
          <p:nvPr/>
        </p:nvSpPr>
        <p:spPr>
          <a:xfrm>
            <a:off x="1133856" y="2267712"/>
            <a:ext cx="4343400" cy="182880"/>
          </a:xfrm>
          <a:prstGeom prst="rect">
            <a:avLst/>
          </a:prstGeom>
          <a:noFill/>
          <a:ln/>
        </p:spPr>
        <p:txBody>
          <a:bodyPr wrap="square" lIns="0" tIns="0" rIns="0" bIns="0" rtlCol="0" anchor="ctr"/>
          <a:lstStyle/>
          <a:p>
            <a:pPr marL="0" indent="0">
              <a:buNone/>
            </a:pPr>
            <a:r>
              <a:rPr lang="en-US" sz="1250" b="1" dirty="0">
                <a:solidFill>
                  <a:srgbClr val="F7FAFC"/>
                </a:solidFill>
                <a:latin typeface="Arial" pitchFamily="34" charset="0"/>
                <a:ea typeface="Arial" pitchFamily="34" charset="-122"/>
                <a:cs typeface="Arial" pitchFamily="34" charset="-120"/>
              </a:rPr>
              <a:t>Hard-coded secret inside project files</a:t>
            </a:r>
            <a:endParaRPr lang="en-US" sz="1250" dirty="0"/>
          </a:p>
        </p:txBody>
      </p:sp>
      <p:sp>
        <p:nvSpPr>
          <p:cNvPr id="14" name="Shape 12"/>
          <p:cNvSpPr/>
          <p:nvPr/>
        </p:nvSpPr>
        <p:spPr>
          <a:xfrm>
            <a:off x="1143000" y="2788920"/>
            <a:ext cx="4343400" cy="1051560"/>
          </a:xfrm>
          <a:prstGeom prst="roundRect">
            <a:avLst>
              <a:gd name="adj" fmla="val 3478"/>
            </a:avLst>
          </a:prstGeom>
          <a:solidFill>
            <a:srgbClr val="020617"/>
          </a:solidFill>
          <a:ln w="10160">
            <a:solidFill>
              <a:srgbClr val="29425F"/>
            </a:solidFill>
            <a:prstDash val="solid"/>
          </a:ln>
        </p:spPr>
        <p:txBody>
          <a:bodyPr/>
          <a:lstStyle/>
          <a:p>
            <a:endParaRPr lang="en-MY"/>
          </a:p>
        </p:txBody>
      </p:sp>
      <p:sp>
        <p:nvSpPr>
          <p:cNvPr id="15" name="Text 13"/>
          <p:cNvSpPr/>
          <p:nvPr/>
        </p:nvSpPr>
        <p:spPr>
          <a:xfrm>
            <a:off x="1289304" y="2916936"/>
            <a:ext cx="4050792" cy="832104"/>
          </a:xfrm>
          <a:prstGeom prst="rect">
            <a:avLst/>
          </a:prstGeom>
          <a:noFill/>
          <a:ln/>
        </p:spPr>
        <p:txBody>
          <a:bodyPr wrap="square" lIns="0" tIns="0" rIns="0" bIns="0" rtlCol="0" anchor="ctr">
            <a:normAutofit/>
          </a:bodyPr>
          <a:lstStyle/>
          <a:p>
            <a:pPr marL="0" indent="0">
              <a:buNone/>
            </a:pPr>
            <a:r>
              <a:rPr lang="en-US" sz="820" dirty="0">
                <a:solidFill>
                  <a:srgbClr val="D6E0EA"/>
                </a:solidFill>
                <a:latin typeface="Courier New" pitchFamily="34" charset="0"/>
                <a:ea typeface="Courier New" pitchFamily="34" charset="-122"/>
                <a:cs typeface="Courier New" pitchFamily="34" charset="-120"/>
              </a:rPr>
              <a:t>API_KEY = abc123secret</a:t>
            </a:r>
            <a:endParaRPr lang="en-US" sz="820" dirty="0"/>
          </a:p>
          <a:p>
            <a:pPr marL="0" indent="0">
              <a:buNone/>
            </a:pPr>
            <a:r>
              <a:rPr lang="en-US" sz="820" dirty="0">
                <a:solidFill>
                  <a:srgbClr val="D6E0EA"/>
                </a:solidFill>
                <a:latin typeface="Courier New" pitchFamily="34" charset="0"/>
                <a:ea typeface="Courier New" pitchFamily="34" charset="-122"/>
                <a:cs typeface="Courier New" pitchFamily="34" charset="-120"/>
              </a:rPr>
              <a:t>DB_PASSWORD = company-password</a:t>
            </a:r>
            <a:endParaRPr lang="en-US" sz="820" dirty="0"/>
          </a:p>
        </p:txBody>
      </p:sp>
      <p:sp>
        <p:nvSpPr>
          <p:cNvPr id="16" name="Text 14"/>
          <p:cNvSpPr/>
          <p:nvPr/>
        </p:nvSpPr>
        <p:spPr>
          <a:xfrm>
            <a:off x="1133856" y="4069080"/>
            <a:ext cx="4343400" cy="164592"/>
          </a:xfrm>
          <a:prstGeom prst="rect">
            <a:avLst/>
          </a:prstGeom>
          <a:noFill/>
          <a:ln/>
        </p:spPr>
        <p:txBody>
          <a:bodyPr wrap="square" lIns="0" tIns="0" rIns="0" bIns="0" rtlCol="0" anchor="ctr">
            <a:normAutofit/>
          </a:bodyPr>
          <a:lstStyle/>
          <a:p>
            <a:pPr marL="0" indent="0">
              <a:buNone/>
            </a:pPr>
            <a:r>
              <a:rPr lang="en-US" sz="720" dirty="0">
                <a:solidFill>
                  <a:srgbClr val="91A0B2"/>
                </a:solidFill>
                <a:latin typeface="Arial" pitchFamily="34" charset="0"/>
                <a:ea typeface="Arial" pitchFamily="34" charset="-122"/>
                <a:cs typeface="Arial" pitchFamily="34" charset="-120"/>
              </a:rPr>
              <a:t>Risk: this can be copied, leaked or pushed to a public repository.</a:t>
            </a:r>
            <a:endParaRPr lang="en-US" sz="720" dirty="0"/>
          </a:p>
        </p:txBody>
      </p:sp>
      <p:sp>
        <p:nvSpPr>
          <p:cNvPr id="17" name="Text 15"/>
          <p:cNvSpPr/>
          <p:nvPr/>
        </p:nvSpPr>
        <p:spPr>
          <a:xfrm>
            <a:off x="6620256" y="2267712"/>
            <a:ext cx="4343400" cy="182880"/>
          </a:xfrm>
          <a:prstGeom prst="rect">
            <a:avLst/>
          </a:prstGeom>
          <a:noFill/>
          <a:ln/>
        </p:spPr>
        <p:txBody>
          <a:bodyPr wrap="square" lIns="0" tIns="0" rIns="0" bIns="0" rtlCol="0" anchor="ctr"/>
          <a:lstStyle/>
          <a:p>
            <a:pPr marL="0" indent="0">
              <a:buNone/>
            </a:pPr>
            <a:r>
              <a:rPr lang="en-US" sz="1250" b="1" dirty="0">
                <a:solidFill>
                  <a:srgbClr val="F7FAFC"/>
                </a:solidFill>
                <a:latin typeface="Arial" pitchFamily="34" charset="0"/>
                <a:ea typeface="Arial" pitchFamily="34" charset="-122"/>
                <a:cs typeface="Arial" pitchFamily="34" charset="-120"/>
              </a:rPr>
              <a:t>Environment variable in Vercel settings</a:t>
            </a:r>
            <a:endParaRPr lang="en-US" sz="1250" dirty="0"/>
          </a:p>
        </p:txBody>
      </p:sp>
      <p:sp>
        <p:nvSpPr>
          <p:cNvPr id="18" name="Shape 16"/>
          <p:cNvSpPr/>
          <p:nvPr/>
        </p:nvSpPr>
        <p:spPr>
          <a:xfrm>
            <a:off x="6629400" y="2788920"/>
            <a:ext cx="4343400" cy="1051560"/>
          </a:xfrm>
          <a:prstGeom prst="roundRect">
            <a:avLst>
              <a:gd name="adj" fmla="val 3478"/>
            </a:avLst>
          </a:prstGeom>
          <a:solidFill>
            <a:srgbClr val="020617"/>
          </a:solidFill>
          <a:ln w="10160">
            <a:solidFill>
              <a:srgbClr val="29425F"/>
            </a:solidFill>
            <a:prstDash val="solid"/>
          </a:ln>
        </p:spPr>
        <p:txBody>
          <a:bodyPr/>
          <a:lstStyle/>
          <a:p>
            <a:endParaRPr lang="en-MY"/>
          </a:p>
        </p:txBody>
      </p:sp>
      <p:sp>
        <p:nvSpPr>
          <p:cNvPr id="19" name="Text 17"/>
          <p:cNvSpPr/>
          <p:nvPr/>
        </p:nvSpPr>
        <p:spPr>
          <a:xfrm>
            <a:off x="6775704" y="2916936"/>
            <a:ext cx="4050792" cy="832104"/>
          </a:xfrm>
          <a:prstGeom prst="rect">
            <a:avLst/>
          </a:prstGeom>
          <a:noFill/>
          <a:ln/>
        </p:spPr>
        <p:txBody>
          <a:bodyPr wrap="square" lIns="0" tIns="0" rIns="0" bIns="0" rtlCol="0" anchor="ctr">
            <a:normAutofit/>
          </a:bodyPr>
          <a:lstStyle/>
          <a:p>
            <a:pPr marL="0" indent="0">
              <a:buNone/>
            </a:pPr>
            <a:r>
              <a:rPr lang="en-US" sz="820" dirty="0">
                <a:solidFill>
                  <a:srgbClr val="D6E0EA"/>
                </a:solidFill>
                <a:latin typeface="Courier New" pitchFamily="34" charset="0"/>
                <a:ea typeface="Courier New" pitchFamily="34" charset="-122"/>
                <a:cs typeface="Courier New" pitchFamily="34" charset="-120"/>
              </a:rPr>
              <a:t>API_KEY = Environment Variable</a:t>
            </a:r>
            <a:endParaRPr lang="en-US" sz="820" dirty="0"/>
          </a:p>
          <a:p>
            <a:pPr marL="0" indent="0">
              <a:buNone/>
            </a:pPr>
            <a:r>
              <a:rPr lang="en-US" sz="820" dirty="0">
                <a:solidFill>
                  <a:srgbClr val="D6E0EA"/>
                </a:solidFill>
                <a:latin typeface="Courier New" pitchFamily="34" charset="0"/>
                <a:ea typeface="Courier New" pitchFamily="34" charset="-122"/>
                <a:cs typeface="Courier New" pitchFamily="34" charset="-120"/>
              </a:rPr>
              <a:t>DB_PASSWORD = Environment Variable</a:t>
            </a:r>
            <a:endParaRPr lang="en-US" sz="820" dirty="0"/>
          </a:p>
        </p:txBody>
      </p:sp>
      <p:sp>
        <p:nvSpPr>
          <p:cNvPr id="20" name="Text 18"/>
          <p:cNvSpPr/>
          <p:nvPr/>
        </p:nvSpPr>
        <p:spPr>
          <a:xfrm>
            <a:off x="6620256" y="4069080"/>
            <a:ext cx="4343400" cy="164592"/>
          </a:xfrm>
          <a:prstGeom prst="rect">
            <a:avLst/>
          </a:prstGeom>
          <a:noFill/>
          <a:ln/>
        </p:spPr>
        <p:txBody>
          <a:bodyPr wrap="square" lIns="0" tIns="0" rIns="0" bIns="0" rtlCol="0" anchor="ctr">
            <a:normAutofit/>
          </a:bodyPr>
          <a:lstStyle/>
          <a:p>
            <a:pPr marL="0" indent="0">
              <a:buNone/>
            </a:pPr>
            <a:r>
              <a:rPr lang="en-US" sz="720" dirty="0">
                <a:solidFill>
                  <a:srgbClr val="91A0B2"/>
                </a:solidFill>
                <a:latin typeface="Arial" pitchFamily="34" charset="0"/>
                <a:ea typeface="Arial" pitchFamily="34" charset="-122"/>
                <a:cs typeface="Arial" pitchFamily="34" charset="-120"/>
              </a:rPr>
              <a:t>Safer: the app can use the value without storing the secret in GitHub.</a:t>
            </a:r>
            <a:endParaRPr lang="en-US" sz="720" dirty="0"/>
          </a:p>
        </p:txBody>
      </p:sp>
      <p:sp>
        <p:nvSpPr>
          <p:cNvPr id="21" name="Shape 19"/>
          <p:cNvSpPr/>
          <p:nvPr/>
        </p:nvSpPr>
        <p:spPr>
          <a:xfrm>
            <a:off x="1417320" y="5230368"/>
            <a:ext cx="9326880" cy="457200"/>
          </a:xfrm>
          <a:prstGeom prst="roundRect">
            <a:avLst>
              <a:gd name="adj" fmla="val 14000"/>
            </a:avLst>
          </a:prstGeom>
          <a:solidFill>
            <a:srgbClr val="112238"/>
          </a:solidFill>
          <a:ln w="12700">
            <a:solidFill>
              <a:srgbClr val="5DE2E7"/>
            </a:solidFill>
            <a:prstDash val="solid"/>
          </a:ln>
        </p:spPr>
        <p:txBody>
          <a:bodyPr/>
          <a:lstStyle/>
          <a:p>
            <a:endParaRPr lang="en-MY"/>
          </a:p>
        </p:txBody>
      </p:sp>
      <p:sp>
        <p:nvSpPr>
          <p:cNvPr id="22" name="Text 20"/>
          <p:cNvSpPr/>
          <p:nvPr/>
        </p:nvSpPr>
        <p:spPr>
          <a:xfrm>
            <a:off x="1645920" y="5376672"/>
            <a:ext cx="8869680" cy="118872"/>
          </a:xfrm>
          <a:prstGeom prst="rect">
            <a:avLst/>
          </a:prstGeom>
          <a:noFill/>
          <a:ln/>
        </p:spPr>
        <p:txBody>
          <a:bodyPr wrap="square" lIns="0" tIns="0" rIns="0" bIns="0" rtlCol="0" anchor="ctr"/>
          <a:lstStyle/>
          <a:p>
            <a:pPr marL="0" indent="0" algn="ctr">
              <a:buNone/>
            </a:pPr>
            <a:r>
              <a:rPr lang="en-US" sz="900" b="1" dirty="0">
                <a:solidFill>
                  <a:srgbClr val="5DE2E7"/>
                </a:solidFill>
                <a:latin typeface="Arial" pitchFamily="34" charset="0"/>
                <a:ea typeface="Arial" pitchFamily="34" charset="-122"/>
                <a:cs typeface="Arial" pitchFamily="34" charset="-120"/>
              </a:rPr>
              <a:t>Code may be stored in GitHub. Secrets should be stored separately.</a:t>
            </a:r>
            <a:endParaRPr lang="en-US" sz="900" dirty="0"/>
          </a:p>
        </p:txBody>
      </p:sp>
      <p:sp>
        <p:nvSpPr>
          <p:cNvPr id="23" name="Text 21"/>
          <p:cNvSpPr/>
          <p:nvPr/>
        </p:nvSpPr>
        <p:spPr>
          <a:xfrm>
            <a:off x="7406640" y="6236208"/>
            <a:ext cx="4114800" cy="128016"/>
          </a:xfrm>
          <a:prstGeom prst="rect">
            <a:avLst/>
          </a:prstGeom>
          <a:noFill/>
          <a:ln/>
        </p:spPr>
        <p:txBody>
          <a:bodyPr wrap="square" lIns="0" tIns="0" rIns="0" bIns="0" rtlCol="0" anchor="ctr"/>
          <a:lstStyle/>
          <a:p>
            <a:pPr marL="0" indent="0" algn="r">
              <a:buNone/>
            </a:pPr>
            <a:r>
              <a:rPr lang="en-US" sz="470" dirty="0">
                <a:solidFill>
                  <a:srgbClr val="8290A3"/>
                </a:solidFill>
                <a:latin typeface="Arial" pitchFamily="34" charset="0"/>
                <a:ea typeface="Arial" pitchFamily="34" charset="-122"/>
                <a:cs typeface="Arial" pitchFamily="34" charset="-120"/>
              </a:rPr>
              <a:t>Source: Vercel environment variables docs</a:t>
            </a:r>
            <a:endParaRPr lang="en-US" sz="470" dirty="0"/>
          </a:p>
        </p:txBody>
      </p:sp>
      <p:sp>
        <p:nvSpPr>
          <p:cNvPr id="24" name="Text 22"/>
          <p:cNvSpPr/>
          <p:nvPr/>
        </p:nvSpPr>
        <p:spPr>
          <a:xfrm>
            <a:off x="548640" y="6528816"/>
            <a:ext cx="3474720" cy="137160"/>
          </a:xfrm>
          <a:prstGeom prst="rect">
            <a:avLst/>
          </a:prstGeom>
          <a:noFill/>
          <a:ln/>
        </p:spPr>
        <p:txBody>
          <a:bodyPr wrap="square" lIns="0" tIns="0" rIns="0" bIns="0" rtlCol="0" anchor="ctr"/>
          <a:lstStyle/>
          <a:p>
            <a:pPr marL="0" indent="0">
              <a:buNone/>
            </a:pPr>
            <a:r>
              <a:rPr lang="en-US" sz="550" dirty="0">
                <a:solidFill>
                  <a:srgbClr val="8290A3"/>
                </a:solidFill>
                <a:latin typeface="Arial" pitchFamily="34" charset="0"/>
                <a:ea typeface="Arial" pitchFamily="34" charset="-122"/>
                <a:cs typeface="Arial" pitchFamily="34" charset="-120"/>
              </a:rPr>
              <a:t>CHATGPT · CODEX · WEB TOOL</a:t>
            </a:r>
            <a:endParaRPr lang="en-US" sz="550" dirty="0"/>
          </a:p>
        </p:txBody>
      </p:sp>
      <p:sp>
        <p:nvSpPr>
          <p:cNvPr id="25" name="Text 23"/>
          <p:cNvSpPr/>
          <p:nvPr/>
        </p:nvSpPr>
        <p:spPr>
          <a:xfrm>
            <a:off x="7680960" y="6528816"/>
            <a:ext cx="3474720" cy="137160"/>
          </a:xfrm>
          <a:prstGeom prst="rect">
            <a:avLst/>
          </a:prstGeom>
          <a:noFill/>
          <a:ln/>
        </p:spPr>
        <p:txBody>
          <a:bodyPr wrap="square" lIns="0" tIns="0" rIns="0" bIns="0" rtlCol="0" anchor="ctr"/>
          <a:lstStyle/>
          <a:p>
            <a:pPr marL="0" indent="0" algn="r">
              <a:buNone/>
            </a:pPr>
            <a:r>
              <a:rPr lang="en-US" sz="480" dirty="0">
                <a:solidFill>
                  <a:srgbClr val="8290A3"/>
                </a:solidFill>
                <a:latin typeface="Arial" pitchFamily="34" charset="0"/>
                <a:ea typeface="Arial" pitchFamily="34" charset="-122"/>
                <a:cs typeface="Arial" pitchFamily="34" charset="-120"/>
              </a:rPr>
              <a:t>Deployment add-on · Vercel example</a:t>
            </a:r>
            <a:endParaRPr lang="en-US" sz="480" dirty="0"/>
          </a:p>
        </p:txBody>
      </p:sp>
      <p:sp>
        <p:nvSpPr>
          <p:cNvPr id="26" name="Text 24"/>
          <p:cNvSpPr/>
          <p:nvPr/>
        </p:nvSpPr>
        <p:spPr>
          <a:xfrm>
            <a:off x="11320272" y="6519672"/>
            <a:ext cx="164592" cy="109728"/>
          </a:xfrm>
          <a:prstGeom prst="rect">
            <a:avLst/>
          </a:prstGeom>
          <a:noFill/>
          <a:ln/>
        </p:spPr>
        <p:txBody>
          <a:bodyPr wrap="square" lIns="0" tIns="0" rIns="0" bIns="0" rtlCol="0" anchor="ctr"/>
          <a:lstStyle/>
          <a:p>
            <a:pPr marL="0" indent="0" algn="r">
              <a:buNone/>
            </a:pPr>
            <a:r>
              <a:rPr lang="en-US" sz="550" dirty="0">
                <a:solidFill>
                  <a:srgbClr val="8290A3"/>
                </a:solidFill>
                <a:latin typeface="Arial" pitchFamily="34" charset="0"/>
                <a:ea typeface="Arial" pitchFamily="34" charset="-122"/>
                <a:cs typeface="Arial" pitchFamily="34" charset="-120"/>
              </a:rPr>
              <a:t>5</a:t>
            </a:r>
            <a:endParaRPr lang="en-US" sz="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BUSINESS REASON</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Why build web tools for PowerPoint work?</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The aim is not to replace PowerPoint. It is to remove repetitive preparation around PowerPoint.</a:t>
            </a:r>
            <a:endParaRPr lang="en-US" sz="1300" dirty="0"/>
          </a:p>
        </p:txBody>
      </p:sp>
      <p:sp>
        <p:nvSpPr>
          <p:cNvPr id="5" name="Shape 3"/>
          <p:cNvSpPr/>
          <p:nvPr/>
        </p:nvSpPr>
        <p:spPr>
          <a:xfrm>
            <a:off x="658368" y="1737360"/>
            <a:ext cx="4983480" cy="4160520"/>
          </a:xfrm>
          <a:prstGeom prst="roundRect">
            <a:avLst>
              <a:gd name="adj" fmla="val 1758"/>
            </a:avLst>
          </a:prstGeom>
          <a:solidFill>
            <a:srgbClr val="171A25"/>
          </a:solidFill>
          <a:ln w="10160">
            <a:solidFill>
              <a:srgbClr val="443047"/>
            </a:solidFill>
            <a:prstDash val="solid"/>
          </a:ln>
          <a:effectLst>
            <a:outerShdw blurRad="19050" dist="50800" dir="2700000" algn="bl" rotWithShape="0">
              <a:srgbClr val="000000">
                <a:alpha val="18000"/>
              </a:srgbClr>
            </a:outerShdw>
          </a:effectLst>
        </p:spPr>
        <p:txBody>
          <a:bodyPr/>
          <a:lstStyle/>
          <a:p>
            <a:endParaRPr lang="en-US"/>
          </a:p>
        </p:txBody>
      </p:sp>
      <p:sp>
        <p:nvSpPr>
          <p:cNvPr id="6" name="Shape 4"/>
          <p:cNvSpPr/>
          <p:nvPr/>
        </p:nvSpPr>
        <p:spPr>
          <a:xfrm>
            <a:off x="896112" y="1993392"/>
            <a:ext cx="2103120" cy="310896"/>
          </a:xfrm>
          <a:prstGeom prst="roundRect">
            <a:avLst>
              <a:gd name="adj" fmla="val 23529"/>
            </a:avLst>
          </a:prstGeom>
          <a:solidFill>
            <a:srgbClr val="FB7185">
              <a:alpha val="17000"/>
            </a:srgbClr>
          </a:solidFill>
          <a:ln w="10160">
            <a:solidFill>
              <a:srgbClr val="FB7185">
                <a:alpha val="80000"/>
              </a:srgbClr>
            </a:solidFill>
            <a:prstDash val="solid"/>
          </a:ln>
        </p:spPr>
        <p:txBody>
          <a:bodyPr/>
          <a:lstStyle/>
          <a:p>
            <a:endParaRPr lang="en-US"/>
          </a:p>
        </p:txBody>
      </p:sp>
      <p:sp>
        <p:nvSpPr>
          <p:cNvPr id="7" name="Text 5"/>
          <p:cNvSpPr/>
          <p:nvPr/>
        </p:nvSpPr>
        <p:spPr>
          <a:xfrm>
            <a:off x="969264" y="2061972"/>
            <a:ext cx="1956816" cy="146304"/>
          </a:xfrm>
          <a:prstGeom prst="rect">
            <a:avLst/>
          </a:prstGeom>
          <a:noFill/>
          <a:ln/>
        </p:spPr>
        <p:txBody>
          <a:bodyPr wrap="square" lIns="0" tIns="0" rIns="0" bIns="0" rtlCol="0" anchor="ctr"/>
          <a:lstStyle/>
          <a:p>
            <a:pPr marL="0" indent="0" algn="ctr">
              <a:buNone/>
            </a:pPr>
            <a:r>
              <a:rPr lang="en-US" sz="900" b="1" dirty="0">
                <a:solidFill>
                  <a:srgbClr val="FB7185"/>
                </a:solidFill>
                <a:latin typeface="Arial" pitchFamily="34" charset="0"/>
                <a:ea typeface="Arial" pitchFamily="34" charset="-122"/>
                <a:cs typeface="Arial" pitchFamily="34" charset="-120"/>
              </a:rPr>
              <a:t>TODAY: MANUAL WORK</a:t>
            </a:r>
            <a:endParaRPr lang="en-US" sz="900" dirty="0"/>
          </a:p>
        </p:txBody>
      </p:sp>
      <p:sp>
        <p:nvSpPr>
          <p:cNvPr id="8" name="Text 6"/>
          <p:cNvSpPr/>
          <p:nvPr/>
        </p:nvSpPr>
        <p:spPr>
          <a:xfrm>
            <a:off x="932688" y="2606040"/>
            <a:ext cx="4160520" cy="2331720"/>
          </a:xfrm>
          <a:prstGeom prst="rect">
            <a:avLst/>
          </a:prstGeom>
          <a:noFill/>
          <a:ln/>
        </p:spPr>
        <p:txBody>
          <a:bodyPr wrap="square" lIns="635" tIns="635" rIns="635" bIns="635" rtlCol="0" anchor="t">
            <a:normAutofit/>
          </a:bodyPr>
          <a:lstStyle/>
          <a:p>
            <a:pPr marL="177800" indent="-177800">
              <a:buSzPct val="100000"/>
              <a:buChar char="•"/>
            </a:pPr>
            <a:r>
              <a:rPr lang="en-US" sz="1750" dirty="0">
                <a:solidFill>
                  <a:srgbClr val="D6E0EA"/>
                </a:solidFill>
                <a:latin typeface="Arial" pitchFamily="34" charset="0"/>
                <a:ea typeface="Arial" pitchFamily="34" charset="-122"/>
                <a:cs typeface="Arial" pitchFamily="34" charset="-120"/>
              </a:rPr>
              <a:t>Copy notes from emails, documents and meetings</a:t>
            </a:r>
            <a:endParaRPr lang="en-US" sz="1750" dirty="0"/>
          </a:p>
          <a:p>
            <a:pPr marL="177800" indent="-177800">
              <a:buSzPct val="100000"/>
              <a:buChar char="•"/>
            </a:pPr>
            <a:r>
              <a:rPr lang="en-US" sz="1750" dirty="0">
                <a:solidFill>
                  <a:srgbClr val="D6E0EA"/>
                </a:solidFill>
                <a:latin typeface="Arial" pitchFamily="34" charset="0"/>
                <a:ea typeface="Arial" pitchFamily="34" charset="-122"/>
                <a:cs typeface="Arial" pitchFamily="34" charset="-120"/>
              </a:rPr>
              <a:t>Reformat the same slide structures repeatedly</a:t>
            </a:r>
            <a:endParaRPr lang="en-US" sz="1750" dirty="0"/>
          </a:p>
          <a:p>
            <a:pPr marL="177800" indent="-177800">
              <a:buSzPct val="100000"/>
              <a:buChar char="•"/>
            </a:pPr>
            <a:r>
              <a:rPr lang="en-US" sz="1750" dirty="0">
                <a:solidFill>
                  <a:srgbClr val="D6E0EA"/>
                </a:solidFill>
                <a:latin typeface="Arial" pitchFamily="34" charset="0"/>
                <a:ea typeface="Arial" pitchFamily="34" charset="-122"/>
                <a:cs typeface="Arial" pitchFamily="34" charset="-120"/>
              </a:rPr>
              <a:t>Check branding and wording by hand</a:t>
            </a:r>
            <a:endParaRPr lang="en-US" sz="1750" dirty="0"/>
          </a:p>
          <a:p>
            <a:pPr marL="177800" indent="-177800">
              <a:buSzPct val="100000"/>
              <a:buChar char="•"/>
            </a:pPr>
            <a:r>
              <a:rPr lang="en-US" sz="1750" dirty="0">
                <a:solidFill>
                  <a:srgbClr val="D6E0EA"/>
                </a:solidFill>
                <a:latin typeface="Arial" pitchFamily="34" charset="0"/>
                <a:ea typeface="Arial" pitchFamily="34" charset="-122"/>
                <a:cs typeface="Arial" pitchFamily="34" charset="-120"/>
              </a:rPr>
              <a:t>Lose time rebuilding instead of improving the story</a:t>
            </a:r>
            <a:endParaRPr lang="en-US" sz="1750" dirty="0"/>
          </a:p>
        </p:txBody>
      </p:sp>
      <p:sp>
        <p:nvSpPr>
          <p:cNvPr id="9" name="Text 7"/>
          <p:cNvSpPr/>
          <p:nvPr/>
        </p:nvSpPr>
        <p:spPr>
          <a:xfrm>
            <a:off x="960120" y="5193792"/>
            <a:ext cx="4114800" cy="274320"/>
          </a:xfrm>
          <a:prstGeom prst="rect">
            <a:avLst/>
          </a:prstGeom>
          <a:noFill/>
          <a:ln/>
        </p:spPr>
        <p:txBody>
          <a:bodyPr wrap="square" lIns="0" tIns="0" rIns="0" bIns="0" rtlCol="0" anchor="ctr"/>
          <a:lstStyle/>
          <a:p>
            <a:pPr marL="0" indent="0">
              <a:buNone/>
            </a:pPr>
            <a:r>
              <a:rPr lang="en-US" sz="1600" b="1" dirty="0">
                <a:solidFill>
                  <a:srgbClr val="FB7185"/>
                </a:solidFill>
              </a:rPr>
              <a:t>Result: inconsistent decks + slow turnaround</a:t>
            </a:r>
            <a:endParaRPr lang="en-US" sz="1600" dirty="0"/>
          </a:p>
        </p:txBody>
      </p:sp>
      <p:sp>
        <p:nvSpPr>
          <p:cNvPr id="10" name="Shape 8"/>
          <p:cNvSpPr/>
          <p:nvPr/>
        </p:nvSpPr>
        <p:spPr>
          <a:xfrm>
            <a:off x="5852160" y="3749040"/>
            <a:ext cx="502920" cy="0"/>
          </a:xfrm>
          <a:prstGeom prst="line">
            <a:avLst/>
          </a:prstGeom>
          <a:noFill/>
          <a:ln w="27940">
            <a:solidFill>
              <a:srgbClr val="5DE2E7"/>
            </a:solidFill>
            <a:prstDash val="solid"/>
            <a:headEnd type="none"/>
            <a:tailEnd type="triangle"/>
          </a:ln>
        </p:spPr>
        <p:txBody>
          <a:bodyPr/>
          <a:lstStyle/>
          <a:p>
            <a:endParaRPr lang="en-US"/>
          </a:p>
        </p:txBody>
      </p:sp>
      <p:sp>
        <p:nvSpPr>
          <p:cNvPr id="11" name="Shape 9"/>
          <p:cNvSpPr/>
          <p:nvPr/>
        </p:nvSpPr>
        <p:spPr>
          <a:xfrm>
            <a:off x="6556248" y="1737360"/>
            <a:ext cx="4983480" cy="4160520"/>
          </a:xfrm>
          <a:prstGeom prst="roundRect">
            <a:avLst>
              <a:gd name="adj" fmla="val 1758"/>
            </a:avLst>
          </a:prstGeom>
          <a:solidFill>
            <a:srgbClr val="0E2428"/>
          </a:solidFill>
          <a:ln w="10160">
            <a:solidFill>
              <a:srgbClr val="24555B"/>
            </a:solidFill>
            <a:prstDash val="solid"/>
          </a:ln>
          <a:effectLst>
            <a:outerShdw blurRad="19050" dist="50800" dir="2700000" algn="bl" rotWithShape="0">
              <a:srgbClr val="000000">
                <a:alpha val="18000"/>
              </a:srgbClr>
            </a:outerShdw>
          </a:effectLst>
        </p:spPr>
        <p:txBody>
          <a:bodyPr/>
          <a:lstStyle/>
          <a:p>
            <a:endParaRPr lang="en-US"/>
          </a:p>
        </p:txBody>
      </p:sp>
      <p:sp>
        <p:nvSpPr>
          <p:cNvPr id="12" name="Shape 10"/>
          <p:cNvSpPr/>
          <p:nvPr/>
        </p:nvSpPr>
        <p:spPr>
          <a:xfrm>
            <a:off x="6793992" y="1993392"/>
            <a:ext cx="2331720" cy="310896"/>
          </a:xfrm>
          <a:prstGeom prst="roundRect">
            <a:avLst>
              <a:gd name="adj" fmla="val 23529"/>
            </a:avLst>
          </a:prstGeom>
          <a:solidFill>
            <a:srgbClr val="A3E635">
              <a:alpha val="17000"/>
            </a:srgbClr>
          </a:solidFill>
          <a:ln w="10160">
            <a:solidFill>
              <a:srgbClr val="A3E635">
                <a:alpha val="80000"/>
              </a:srgbClr>
            </a:solidFill>
            <a:prstDash val="solid"/>
          </a:ln>
        </p:spPr>
        <p:txBody>
          <a:bodyPr/>
          <a:lstStyle/>
          <a:p>
            <a:endParaRPr lang="en-US"/>
          </a:p>
        </p:txBody>
      </p:sp>
      <p:sp>
        <p:nvSpPr>
          <p:cNvPr id="13" name="Text 11"/>
          <p:cNvSpPr/>
          <p:nvPr/>
        </p:nvSpPr>
        <p:spPr>
          <a:xfrm>
            <a:off x="6867144" y="2061972"/>
            <a:ext cx="2185416" cy="146304"/>
          </a:xfrm>
          <a:prstGeom prst="rect">
            <a:avLst/>
          </a:prstGeom>
          <a:noFill/>
          <a:ln/>
        </p:spPr>
        <p:txBody>
          <a:bodyPr wrap="square" lIns="0" tIns="0" rIns="0" bIns="0" rtlCol="0" anchor="ctr"/>
          <a:lstStyle/>
          <a:p>
            <a:pPr marL="0" indent="0" algn="ctr">
              <a:buNone/>
            </a:pPr>
            <a:r>
              <a:rPr lang="en-US" sz="900" b="1" dirty="0">
                <a:solidFill>
                  <a:srgbClr val="A3E635"/>
                </a:solidFill>
                <a:latin typeface="Arial" pitchFamily="34" charset="0"/>
                <a:ea typeface="Arial" pitchFamily="34" charset="-122"/>
                <a:cs typeface="Arial" pitchFamily="34" charset="-120"/>
              </a:rPr>
              <a:t>TARGET: REUSABLE TOOL</a:t>
            </a:r>
            <a:endParaRPr lang="en-US" sz="900" dirty="0"/>
          </a:p>
        </p:txBody>
      </p:sp>
      <p:sp>
        <p:nvSpPr>
          <p:cNvPr id="14" name="Text 12"/>
          <p:cNvSpPr/>
          <p:nvPr/>
        </p:nvSpPr>
        <p:spPr>
          <a:xfrm>
            <a:off x="6830568" y="2606040"/>
            <a:ext cx="4160520" cy="2331720"/>
          </a:xfrm>
          <a:prstGeom prst="rect">
            <a:avLst/>
          </a:prstGeom>
          <a:noFill/>
          <a:ln/>
        </p:spPr>
        <p:txBody>
          <a:bodyPr wrap="square" lIns="635" tIns="635" rIns="635" bIns="635" rtlCol="0" anchor="t">
            <a:normAutofit/>
          </a:bodyPr>
          <a:lstStyle/>
          <a:p>
            <a:pPr marL="177800" indent="-177800">
              <a:buSzPct val="100000"/>
              <a:buChar char="•"/>
            </a:pPr>
            <a:r>
              <a:rPr lang="en-US" sz="1750" dirty="0">
                <a:solidFill>
                  <a:srgbClr val="D6E0EA"/>
                </a:solidFill>
                <a:latin typeface="Arial" pitchFamily="34" charset="0"/>
                <a:ea typeface="Arial" pitchFamily="34" charset="-122"/>
                <a:cs typeface="Arial" pitchFamily="34" charset="-120"/>
              </a:rPr>
              <a:t>Paste or upload source content once</a:t>
            </a:r>
            <a:endParaRPr lang="en-US" sz="1750" dirty="0"/>
          </a:p>
          <a:p>
            <a:pPr marL="177800" indent="-177800">
              <a:buSzPct val="100000"/>
              <a:buChar char="•"/>
            </a:pPr>
            <a:r>
              <a:rPr lang="en-US" sz="1750" dirty="0">
                <a:solidFill>
                  <a:srgbClr val="D6E0EA"/>
                </a:solidFill>
                <a:latin typeface="Arial" pitchFamily="34" charset="0"/>
                <a:ea typeface="Arial" pitchFamily="34" charset="-122"/>
                <a:cs typeface="Arial" pitchFamily="34" charset="-120"/>
              </a:rPr>
              <a:t>Choose the deck purpose and audience</a:t>
            </a:r>
            <a:endParaRPr lang="en-US" sz="1750" dirty="0"/>
          </a:p>
          <a:p>
            <a:pPr marL="177800" indent="-177800">
              <a:buSzPct val="100000"/>
              <a:buChar char="•"/>
            </a:pPr>
            <a:r>
              <a:rPr lang="en-US" sz="1750" dirty="0">
                <a:solidFill>
                  <a:srgbClr val="D6E0EA"/>
                </a:solidFill>
                <a:latin typeface="Arial" pitchFamily="34" charset="0"/>
                <a:ea typeface="Arial" pitchFamily="34" charset="-122"/>
                <a:cs typeface="Arial" pitchFamily="34" charset="-120"/>
              </a:rPr>
              <a:t>Generate a consistent slide structure</a:t>
            </a:r>
            <a:endParaRPr lang="en-US" sz="1750" dirty="0"/>
          </a:p>
          <a:p>
            <a:pPr marL="177800" indent="-177800">
              <a:buSzPct val="100000"/>
              <a:buChar char="•"/>
            </a:pPr>
            <a:r>
              <a:rPr lang="en-US" sz="1750" dirty="0">
                <a:solidFill>
                  <a:srgbClr val="D6E0EA"/>
                </a:solidFill>
                <a:latin typeface="Arial" pitchFamily="34" charset="0"/>
                <a:ea typeface="Arial" pitchFamily="34" charset="-122"/>
                <a:cs typeface="Arial" pitchFamily="34" charset="-120"/>
              </a:rPr>
              <a:t>Review, edit and export into the PPT workflow</a:t>
            </a:r>
            <a:endParaRPr lang="en-US" sz="1750" dirty="0"/>
          </a:p>
        </p:txBody>
      </p:sp>
      <p:sp>
        <p:nvSpPr>
          <p:cNvPr id="15" name="Text 13"/>
          <p:cNvSpPr/>
          <p:nvPr/>
        </p:nvSpPr>
        <p:spPr>
          <a:xfrm>
            <a:off x="6858000" y="5193792"/>
            <a:ext cx="4160520" cy="274320"/>
          </a:xfrm>
          <a:prstGeom prst="rect">
            <a:avLst/>
          </a:prstGeom>
          <a:noFill/>
          <a:ln/>
        </p:spPr>
        <p:txBody>
          <a:bodyPr wrap="square" lIns="0" tIns="0" rIns="0" bIns="0" rtlCol="0" anchor="ctr"/>
          <a:lstStyle/>
          <a:p>
            <a:pPr marL="0" indent="0">
              <a:buNone/>
            </a:pPr>
            <a:r>
              <a:rPr lang="en-US" sz="1600" b="1" dirty="0">
                <a:solidFill>
                  <a:srgbClr val="A3E635"/>
                </a:solidFill>
              </a:rPr>
              <a:t>Result: faster first draft + more time for judgement</a:t>
            </a:r>
            <a:endParaRPr lang="en-US" sz="160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11E"/>
          </a:solidFill>
          <a:ln w="12700">
            <a:solidFill>
              <a:srgbClr val="06111E">
                <a:alpha val="0"/>
              </a:srgbClr>
            </a:solidFill>
            <a:prstDash val="solid"/>
          </a:ln>
        </p:spPr>
        <p:txBody>
          <a:bodyPr/>
          <a:lstStyle/>
          <a:p>
            <a:endParaRPr lang="en-MY"/>
          </a:p>
        </p:txBody>
      </p:sp>
      <p:sp>
        <p:nvSpPr>
          <p:cNvPr id="3" name="Shape 1"/>
          <p:cNvSpPr/>
          <p:nvPr/>
        </p:nvSpPr>
        <p:spPr>
          <a:xfrm>
            <a:off x="0" y="54864"/>
            <a:ext cx="12191695" cy="0"/>
          </a:xfrm>
          <a:prstGeom prst="line">
            <a:avLst/>
          </a:prstGeom>
          <a:noFill/>
          <a:ln w="16510">
            <a:solidFill>
              <a:srgbClr val="5DE2E7"/>
            </a:solidFill>
            <a:prstDash val="solid"/>
          </a:ln>
        </p:spPr>
        <p:txBody>
          <a:bodyPr/>
          <a:lstStyle/>
          <a:p>
            <a:endParaRPr lang="en-MY"/>
          </a:p>
        </p:txBody>
      </p:sp>
      <p:sp>
        <p:nvSpPr>
          <p:cNvPr id="4" name="Text 2"/>
          <p:cNvSpPr/>
          <p:nvPr/>
        </p:nvSpPr>
        <p:spPr>
          <a:xfrm>
            <a:off x="548640" y="292608"/>
            <a:ext cx="5303520" cy="164592"/>
          </a:xfrm>
          <a:prstGeom prst="rect">
            <a:avLst/>
          </a:prstGeom>
          <a:noFill/>
          <a:ln/>
        </p:spPr>
        <p:txBody>
          <a:bodyPr wrap="square" lIns="0" tIns="0" rIns="0" bIns="0" rtlCol="0" anchor="ctr"/>
          <a:lstStyle/>
          <a:p>
            <a:pPr marL="0" indent="0">
              <a:buNone/>
            </a:pPr>
            <a:r>
              <a:rPr lang="en-US" sz="650" b="1" dirty="0">
                <a:solidFill>
                  <a:srgbClr val="5DE2E7"/>
                </a:solidFill>
                <a:latin typeface="Arial" pitchFamily="34" charset="0"/>
                <a:ea typeface="Arial" pitchFamily="34" charset="-122"/>
                <a:cs typeface="Arial" pitchFamily="34" charset="-120"/>
              </a:rPr>
              <a:t>CONTINUOUS IMPROVEMENT</a:t>
            </a:r>
            <a:endParaRPr lang="en-US" sz="650" dirty="0"/>
          </a:p>
        </p:txBody>
      </p:sp>
      <p:sp>
        <p:nvSpPr>
          <p:cNvPr id="5" name="Text 3"/>
          <p:cNvSpPr/>
          <p:nvPr/>
        </p:nvSpPr>
        <p:spPr>
          <a:xfrm>
            <a:off x="548640" y="566928"/>
            <a:ext cx="10789920" cy="384048"/>
          </a:xfrm>
          <a:prstGeom prst="rect">
            <a:avLst/>
          </a:prstGeom>
          <a:noFill/>
          <a:ln/>
        </p:spPr>
        <p:txBody>
          <a:bodyPr wrap="square" lIns="0" tIns="0" rIns="0" bIns="0" rtlCol="0" anchor="ctr">
            <a:normAutofit/>
          </a:bodyPr>
          <a:lstStyle/>
          <a:p>
            <a:pPr marL="0" indent="0">
              <a:buNone/>
            </a:pPr>
            <a:r>
              <a:rPr lang="en-US" sz="2500" b="1" dirty="0">
                <a:solidFill>
                  <a:srgbClr val="F7FAFC"/>
                </a:solidFill>
                <a:latin typeface="Arial" pitchFamily="34" charset="0"/>
                <a:ea typeface="Arial" pitchFamily="34" charset="-122"/>
                <a:cs typeface="Arial" pitchFamily="34" charset="-120"/>
              </a:rPr>
              <a:t>Deployment is a living system</a:t>
            </a:r>
            <a:endParaRPr lang="en-US" sz="2500" dirty="0"/>
          </a:p>
        </p:txBody>
      </p:sp>
      <p:sp>
        <p:nvSpPr>
          <p:cNvPr id="6" name="Text 4"/>
          <p:cNvSpPr/>
          <p:nvPr/>
        </p:nvSpPr>
        <p:spPr>
          <a:xfrm>
            <a:off x="548640" y="1024128"/>
            <a:ext cx="10698480" cy="228600"/>
          </a:xfrm>
          <a:prstGeom prst="rect">
            <a:avLst/>
          </a:prstGeom>
          <a:noFill/>
          <a:ln/>
        </p:spPr>
        <p:txBody>
          <a:bodyPr wrap="square" lIns="0" tIns="0" rIns="0" bIns="0" rtlCol="0" anchor="ctr">
            <a:normAutofit/>
          </a:bodyPr>
          <a:lstStyle/>
          <a:p>
            <a:pPr marL="0" indent="0">
              <a:buNone/>
            </a:pPr>
            <a:r>
              <a:rPr lang="en-US" sz="820" dirty="0">
                <a:solidFill>
                  <a:srgbClr val="91A0B2"/>
                </a:solidFill>
                <a:latin typeface="Arial" pitchFamily="34" charset="0"/>
                <a:ea typeface="Arial" pitchFamily="34" charset="-122"/>
                <a:cs typeface="Arial" pitchFamily="34" charset="-120"/>
              </a:rPr>
              <a:t>Every feature, bug fix and design change can follow the same safe loop.</a:t>
            </a:r>
            <a:endParaRPr lang="en-US" sz="820" dirty="0"/>
          </a:p>
        </p:txBody>
      </p:sp>
      <p:sp>
        <p:nvSpPr>
          <p:cNvPr id="7" name="Shape 5"/>
          <p:cNvSpPr/>
          <p:nvPr/>
        </p:nvSpPr>
        <p:spPr>
          <a:xfrm>
            <a:off x="1965960" y="1975104"/>
            <a:ext cx="2057400" cy="694944"/>
          </a:xfrm>
          <a:prstGeom prst="roundRect">
            <a:avLst>
              <a:gd name="adj" fmla="val 9211"/>
            </a:avLst>
          </a:prstGeom>
          <a:solidFill>
            <a:srgbClr val="0D1A2B"/>
          </a:solidFill>
          <a:ln w="13970">
            <a:solidFill>
              <a:srgbClr val="5DE2E7"/>
            </a:solidFill>
            <a:prstDash val="solid"/>
          </a:ln>
        </p:spPr>
        <p:txBody>
          <a:bodyPr/>
          <a:lstStyle/>
          <a:p>
            <a:endParaRPr lang="en-MY"/>
          </a:p>
        </p:txBody>
      </p:sp>
      <p:sp>
        <p:nvSpPr>
          <p:cNvPr id="8" name="Text 6"/>
          <p:cNvSpPr/>
          <p:nvPr/>
        </p:nvSpPr>
        <p:spPr>
          <a:xfrm>
            <a:off x="2093976" y="2185416"/>
            <a:ext cx="228600" cy="137160"/>
          </a:xfrm>
          <a:prstGeom prst="rect">
            <a:avLst/>
          </a:prstGeom>
          <a:noFill/>
          <a:ln/>
        </p:spPr>
        <p:txBody>
          <a:bodyPr wrap="square" lIns="0" tIns="0" rIns="0" bIns="0" rtlCol="0" anchor="ctr"/>
          <a:lstStyle/>
          <a:p>
            <a:pPr marL="0" indent="0" algn="ctr">
              <a:buNone/>
            </a:pPr>
            <a:r>
              <a:rPr lang="en-US" sz="800" b="1" dirty="0">
                <a:solidFill>
                  <a:srgbClr val="5DE2E7"/>
                </a:solidFill>
                <a:latin typeface="Arial" pitchFamily="34" charset="0"/>
                <a:ea typeface="Arial" pitchFamily="34" charset="-122"/>
                <a:cs typeface="Arial" pitchFamily="34" charset="-120"/>
              </a:rPr>
              <a:t>1</a:t>
            </a:r>
            <a:endParaRPr lang="en-US" sz="800" dirty="0"/>
          </a:p>
        </p:txBody>
      </p:sp>
      <p:sp>
        <p:nvSpPr>
          <p:cNvPr id="9" name="Text 7"/>
          <p:cNvSpPr/>
          <p:nvPr/>
        </p:nvSpPr>
        <p:spPr>
          <a:xfrm>
            <a:off x="2404872" y="2212848"/>
            <a:ext cx="1417320" cy="109728"/>
          </a:xfrm>
          <a:prstGeom prst="rect">
            <a:avLst/>
          </a:prstGeom>
          <a:noFill/>
          <a:ln/>
        </p:spPr>
        <p:txBody>
          <a:bodyPr wrap="square" lIns="0" tIns="0" rIns="0" bIns="0" rtlCol="0" anchor="ctr">
            <a:normAutofit fontScale="92500" lnSpcReduction="10000"/>
          </a:bodyPr>
          <a:lstStyle/>
          <a:p>
            <a:pPr marL="0" indent="0" algn="ctr">
              <a:buNone/>
            </a:pPr>
            <a:r>
              <a:rPr lang="en-US" sz="820" b="1" dirty="0">
                <a:solidFill>
                  <a:srgbClr val="F7FAFC"/>
                </a:solidFill>
                <a:latin typeface="Arial" pitchFamily="34" charset="0"/>
                <a:ea typeface="Arial" pitchFamily="34" charset="-122"/>
                <a:cs typeface="Arial" pitchFamily="34" charset="-120"/>
              </a:rPr>
              <a:t>Edit with Codex</a:t>
            </a:r>
            <a:endParaRPr lang="en-US" sz="820" dirty="0"/>
          </a:p>
        </p:txBody>
      </p:sp>
      <p:sp>
        <p:nvSpPr>
          <p:cNvPr id="10" name="Shape 8"/>
          <p:cNvSpPr/>
          <p:nvPr/>
        </p:nvSpPr>
        <p:spPr>
          <a:xfrm>
            <a:off x="4663440" y="1289304"/>
            <a:ext cx="2057400" cy="694944"/>
          </a:xfrm>
          <a:prstGeom prst="roundRect">
            <a:avLst>
              <a:gd name="adj" fmla="val 9211"/>
            </a:avLst>
          </a:prstGeom>
          <a:solidFill>
            <a:srgbClr val="0D1A2B"/>
          </a:solidFill>
          <a:ln w="13970">
            <a:solidFill>
              <a:srgbClr val="A78BFA"/>
            </a:solidFill>
            <a:prstDash val="solid"/>
          </a:ln>
        </p:spPr>
        <p:txBody>
          <a:bodyPr/>
          <a:lstStyle/>
          <a:p>
            <a:endParaRPr lang="en-MY"/>
          </a:p>
        </p:txBody>
      </p:sp>
      <p:sp>
        <p:nvSpPr>
          <p:cNvPr id="11" name="Text 9"/>
          <p:cNvSpPr/>
          <p:nvPr/>
        </p:nvSpPr>
        <p:spPr>
          <a:xfrm>
            <a:off x="4791456" y="1499616"/>
            <a:ext cx="228600" cy="137160"/>
          </a:xfrm>
          <a:prstGeom prst="rect">
            <a:avLst/>
          </a:prstGeom>
          <a:noFill/>
          <a:ln/>
        </p:spPr>
        <p:txBody>
          <a:bodyPr wrap="square" lIns="0" tIns="0" rIns="0" bIns="0" rtlCol="0" anchor="ctr"/>
          <a:lstStyle/>
          <a:p>
            <a:pPr marL="0" indent="0" algn="ctr">
              <a:buNone/>
            </a:pPr>
            <a:r>
              <a:rPr lang="en-US" sz="800" b="1" dirty="0">
                <a:solidFill>
                  <a:srgbClr val="A78BFA"/>
                </a:solidFill>
                <a:latin typeface="Arial" pitchFamily="34" charset="0"/>
                <a:ea typeface="Arial" pitchFamily="34" charset="-122"/>
                <a:cs typeface="Arial" pitchFamily="34" charset="-120"/>
              </a:rPr>
              <a:t>2</a:t>
            </a:r>
            <a:endParaRPr lang="en-US" sz="800" dirty="0"/>
          </a:p>
        </p:txBody>
      </p:sp>
      <p:sp>
        <p:nvSpPr>
          <p:cNvPr id="12" name="Text 10"/>
          <p:cNvSpPr/>
          <p:nvPr/>
        </p:nvSpPr>
        <p:spPr>
          <a:xfrm>
            <a:off x="5102352" y="1527048"/>
            <a:ext cx="1417320" cy="109728"/>
          </a:xfrm>
          <a:prstGeom prst="rect">
            <a:avLst/>
          </a:prstGeom>
          <a:noFill/>
          <a:ln/>
        </p:spPr>
        <p:txBody>
          <a:bodyPr wrap="square" lIns="0" tIns="0" rIns="0" bIns="0" rtlCol="0" anchor="ctr">
            <a:normAutofit fontScale="92500" lnSpcReduction="10000"/>
          </a:bodyPr>
          <a:lstStyle/>
          <a:p>
            <a:pPr marL="0" indent="0" algn="ctr">
              <a:buNone/>
            </a:pPr>
            <a:r>
              <a:rPr lang="en-US" sz="820" b="1" dirty="0">
                <a:solidFill>
                  <a:srgbClr val="F7FAFC"/>
                </a:solidFill>
                <a:latin typeface="Arial" pitchFamily="34" charset="0"/>
                <a:ea typeface="Arial" pitchFamily="34" charset="-122"/>
                <a:cs typeface="Arial" pitchFamily="34" charset="-120"/>
              </a:rPr>
              <a:t>Test locally</a:t>
            </a:r>
            <a:endParaRPr lang="en-US" sz="820" dirty="0"/>
          </a:p>
        </p:txBody>
      </p:sp>
      <p:sp>
        <p:nvSpPr>
          <p:cNvPr id="13" name="Shape 11"/>
          <p:cNvSpPr/>
          <p:nvPr/>
        </p:nvSpPr>
        <p:spPr>
          <a:xfrm>
            <a:off x="7498080" y="1289304"/>
            <a:ext cx="2057400" cy="694944"/>
          </a:xfrm>
          <a:prstGeom prst="roundRect">
            <a:avLst>
              <a:gd name="adj" fmla="val 9211"/>
            </a:avLst>
          </a:prstGeom>
          <a:solidFill>
            <a:srgbClr val="0D1A2B"/>
          </a:solidFill>
          <a:ln w="13970">
            <a:solidFill>
              <a:srgbClr val="FACC15"/>
            </a:solidFill>
            <a:prstDash val="solid"/>
          </a:ln>
        </p:spPr>
        <p:txBody>
          <a:bodyPr/>
          <a:lstStyle/>
          <a:p>
            <a:endParaRPr lang="en-MY"/>
          </a:p>
        </p:txBody>
      </p:sp>
      <p:sp>
        <p:nvSpPr>
          <p:cNvPr id="14" name="Text 12"/>
          <p:cNvSpPr/>
          <p:nvPr/>
        </p:nvSpPr>
        <p:spPr>
          <a:xfrm>
            <a:off x="7626096" y="1499616"/>
            <a:ext cx="228600" cy="137160"/>
          </a:xfrm>
          <a:prstGeom prst="rect">
            <a:avLst/>
          </a:prstGeom>
          <a:noFill/>
          <a:ln/>
        </p:spPr>
        <p:txBody>
          <a:bodyPr wrap="square" lIns="0" tIns="0" rIns="0" bIns="0" rtlCol="0" anchor="ctr"/>
          <a:lstStyle/>
          <a:p>
            <a:pPr marL="0" indent="0" algn="ctr">
              <a:buNone/>
            </a:pPr>
            <a:r>
              <a:rPr lang="en-US" sz="800" b="1" dirty="0">
                <a:solidFill>
                  <a:srgbClr val="FACC15"/>
                </a:solidFill>
                <a:latin typeface="Arial" pitchFamily="34" charset="0"/>
                <a:ea typeface="Arial" pitchFamily="34" charset="-122"/>
                <a:cs typeface="Arial" pitchFamily="34" charset="-120"/>
              </a:rPr>
              <a:t>3</a:t>
            </a:r>
            <a:endParaRPr lang="en-US" sz="800" dirty="0"/>
          </a:p>
        </p:txBody>
      </p:sp>
      <p:sp>
        <p:nvSpPr>
          <p:cNvPr id="15" name="Text 13"/>
          <p:cNvSpPr/>
          <p:nvPr/>
        </p:nvSpPr>
        <p:spPr>
          <a:xfrm>
            <a:off x="7936992" y="1527048"/>
            <a:ext cx="1417320" cy="109728"/>
          </a:xfrm>
          <a:prstGeom prst="rect">
            <a:avLst/>
          </a:prstGeom>
          <a:noFill/>
          <a:ln/>
        </p:spPr>
        <p:txBody>
          <a:bodyPr wrap="square" lIns="0" tIns="0" rIns="0" bIns="0" rtlCol="0" anchor="ctr">
            <a:normAutofit fontScale="92500" lnSpcReduction="10000"/>
          </a:bodyPr>
          <a:lstStyle/>
          <a:p>
            <a:pPr marL="0" indent="0" algn="ctr">
              <a:buNone/>
            </a:pPr>
            <a:r>
              <a:rPr lang="en-US" sz="820" b="1" dirty="0">
                <a:solidFill>
                  <a:srgbClr val="F7FAFC"/>
                </a:solidFill>
                <a:latin typeface="Arial" pitchFamily="34" charset="0"/>
                <a:ea typeface="Arial" pitchFamily="34" charset="-122"/>
                <a:cs typeface="Arial" pitchFamily="34" charset="-120"/>
              </a:rPr>
              <a:t>Commit to Git</a:t>
            </a:r>
            <a:endParaRPr lang="en-US" sz="820" dirty="0"/>
          </a:p>
        </p:txBody>
      </p:sp>
      <p:sp>
        <p:nvSpPr>
          <p:cNvPr id="16" name="Shape 14"/>
          <p:cNvSpPr/>
          <p:nvPr/>
        </p:nvSpPr>
        <p:spPr>
          <a:xfrm>
            <a:off x="9829800" y="1975104"/>
            <a:ext cx="2057400" cy="694944"/>
          </a:xfrm>
          <a:prstGeom prst="roundRect">
            <a:avLst>
              <a:gd name="adj" fmla="val 9211"/>
            </a:avLst>
          </a:prstGeom>
          <a:solidFill>
            <a:srgbClr val="0D1A2B"/>
          </a:solidFill>
          <a:ln w="13970">
            <a:solidFill>
              <a:srgbClr val="A3E635"/>
            </a:solidFill>
            <a:prstDash val="solid"/>
          </a:ln>
        </p:spPr>
        <p:txBody>
          <a:bodyPr/>
          <a:lstStyle/>
          <a:p>
            <a:endParaRPr lang="en-MY"/>
          </a:p>
        </p:txBody>
      </p:sp>
      <p:sp>
        <p:nvSpPr>
          <p:cNvPr id="17" name="Text 15"/>
          <p:cNvSpPr/>
          <p:nvPr/>
        </p:nvSpPr>
        <p:spPr>
          <a:xfrm>
            <a:off x="9957816" y="2185416"/>
            <a:ext cx="228600" cy="137160"/>
          </a:xfrm>
          <a:prstGeom prst="rect">
            <a:avLst/>
          </a:prstGeom>
          <a:noFill/>
          <a:ln/>
        </p:spPr>
        <p:txBody>
          <a:bodyPr wrap="square" lIns="0" tIns="0" rIns="0" bIns="0" rtlCol="0" anchor="ctr"/>
          <a:lstStyle/>
          <a:p>
            <a:pPr marL="0" indent="0" algn="ctr">
              <a:buNone/>
            </a:pPr>
            <a:r>
              <a:rPr lang="en-US" sz="800" b="1" dirty="0">
                <a:solidFill>
                  <a:srgbClr val="A3E635"/>
                </a:solidFill>
                <a:latin typeface="Arial" pitchFamily="34" charset="0"/>
                <a:ea typeface="Arial" pitchFamily="34" charset="-122"/>
                <a:cs typeface="Arial" pitchFamily="34" charset="-120"/>
              </a:rPr>
              <a:t>4</a:t>
            </a:r>
            <a:endParaRPr lang="en-US" sz="800" dirty="0"/>
          </a:p>
        </p:txBody>
      </p:sp>
      <p:sp>
        <p:nvSpPr>
          <p:cNvPr id="18" name="Text 16"/>
          <p:cNvSpPr/>
          <p:nvPr/>
        </p:nvSpPr>
        <p:spPr>
          <a:xfrm>
            <a:off x="10268712" y="2212848"/>
            <a:ext cx="1417320" cy="109728"/>
          </a:xfrm>
          <a:prstGeom prst="rect">
            <a:avLst/>
          </a:prstGeom>
          <a:noFill/>
          <a:ln/>
        </p:spPr>
        <p:txBody>
          <a:bodyPr wrap="square" lIns="0" tIns="0" rIns="0" bIns="0" rtlCol="0" anchor="ctr">
            <a:normAutofit fontScale="92500" lnSpcReduction="10000"/>
          </a:bodyPr>
          <a:lstStyle/>
          <a:p>
            <a:pPr marL="0" indent="0" algn="ctr">
              <a:buNone/>
            </a:pPr>
            <a:r>
              <a:rPr lang="en-US" sz="820" b="1" dirty="0">
                <a:solidFill>
                  <a:srgbClr val="F7FAFC"/>
                </a:solidFill>
                <a:latin typeface="Arial" pitchFamily="34" charset="0"/>
                <a:ea typeface="Arial" pitchFamily="34" charset="-122"/>
                <a:cs typeface="Arial" pitchFamily="34" charset="-120"/>
              </a:rPr>
              <a:t>Push to GitHub</a:t>
            </a:r>
            <a:endParaRPr lang="en-US" sz="820" dirty="0"/>
          </a:p>
        </p:txBody>
      </p:sp>
      <p:sp>
        <p:nvSpPr>
          <p:cNvPr id="19" name="Shape 17"/>
          <p:cNvSpPr/>
          <p:nvPr/>
        </p:nvSpPr>
        <p:spPr>
          <a:xfrm>
            <a:off x="8915400" y="4535424"/>
            <a:ext cx="2057400" cy="694944"/>
          </a:xfrm>
          <a:prstGeom prst="roundRect">
            <a:avLst>
              <a:gd name="adj" fmla="val 9211"/>
            </a:avLst>
          </a:prstGeom>
          <a:solidFill>
            <a:srgbClr val="0D1A2B"/>
          </a:solidFill>
          <a:ln w="13970">
            <a:solidFill>
              <a:srgbClr val="F59E0B"/>
            </a:solidFill>
            <a:prstDash val="solid"/>
          </a:ln>
        </p:spPr>
        <p:txBody>
          <a:bodyPr/>
          <a:lstStyle/>
          <a:p>
            <a:endParaRPr lang="en-MY"/>
          </a:p>
        </p:txBody>
      </p:sp>
      <p:sp>
        <p:nvSpPr>
          <p:cNvPr id="20" name="Text 18"/>
          <p:cNvSpPr/>
          <p:nvPr/>
        </p:nvSpPr>
        <p:spPr>
          <a:xfrm>
            <a:off x="9043416" y="4745736"/>
            <a:ext cx="228600" cy="137160"/>
          </a:xfrm>
          <a:prstGeom prst="rect">
            <a:avLst/>
          </a:prstGeom>
          <a:noFill/>
          <a:ln/>
        </p:spPr>
        <p:txBody>
          <a:bodyPr wrap="square" lIns="0" tIns="0" rIns="0" bIns="0" rtlCol="0" anchor="ctr"/>
          <a:lstStyle/>
          <a:p>
            <a:pPr marL="0" indent="0" algn="ctr">
              <a:buNone/>
            </a:pPr>
            <a:r>
              <a:rPr lang="en-US" sz="800" b="1" dirty="0">
                <a:solidFill>
                  <a:srgbClr val="F59E0B"/>
                </a:solidFill>
                <a:latin typeface="Arial" pitchFamily="34" charset="0"/>
                <a:ea typeface="Arial" pitchFamily="34" charset="-122"/>
                <a:cs typeface="Arial" pitchFamily="34" charset="-120"/>
              </a:rPr>
              <a:t>5</a:t>
            </a:r>
            <a:endParaRPr lang="en-US" sz="800" dirty="0"/>
          </a:p>
        </p:txBody>
      </p:sp>
      <p:sp>
        <p:nvSpPr>
          <p:cNvPr id="21" name="Text 19"/>
          <p:cNvSpPr/>
          <p:nvPr/>
        </p:nvSpPr>
        <p:spPr>
          <a:xfrm>
            <a:off x="9354312" y="4773168"/>
            <a:ext cx="1417320" cy="109728"/>
          </a:xfrm>
          <a:prstGeom prst="rect">
            <a:avLst/>
          </a:prstGeom>
          <a:noFill/>
          <a:ln/>
        </p:spPr>
        <p:txBody>
          <a:bodyPr wrap="square" lIns="0" tIns="0" rIns="0" bIns="0" rtlCol="0" anchor="ctr">
            <a:normAutofit fontScale="92500" lnSpcReduction="10000"/>
          </a:bodyPr>
          <a:lstStyle/>
          <a:p>
            <a:pPr marL="0" indent="0" algn="ctr">
              <a:buNone/>
            </a:pPr>
            <a:r>
              <a:rPr lang="en-US" sz="820" b="1" dirty="0">
                <a:solidFill>
                  <a:srgbClr val="F7FAFC"/>
                </a:solidFill>
                <a:latin typeface="Arial" pitchFamily="34" charset="0"/>
                <a:ea typeface="Arial" pitchFamily="34" charset="-122"/>
                <a:cs typeface="Arial" pitchFamily="34" charset="-120"/>
              </a:rPr>
              <a:t>Vercel deploys</a:t>
            </a:r>
            <a:endParaRPr lang="en-US" sz="820" dirty="0"/>
          </a:p>
        </p:txBody>
      </p:sp>
      <p:sp>
        <p:nvSpPr>
          <p:cNvPr id="22" name="Shape 20"/>
          <p:cNvSpPr/>
          <p:nvPr/>
        </p:nvSpPr>
        <p:spPr>
          <a:xfrm>
            <a:off x="2697480" y="4535424"/>
            <a:ext cx="2057400" cy="694944"/>
          </a:xfrm>
          <a:prstGeom prst="roundRect">
            <a:avLst>
              <a:gd name="adj" fmla="val 9211"/>
            </a:avLst>
          </a:prstGeom>
          <a:solidFill>
            <a:srgbClr val="0D1A2B"/>
          </a:solidFill>
          <a:ln w="13970">
            <a:solidFill>
              <a:srgbClr val="60A5FA"/>
            </a:solidFill>
            <a:prstDash val="solid"/>
          </a:ln>
        </p:spPr>
        <p:txBody>
          <a:bodyPr/>
          <a:lstStyle/>
          <a:p>
            <a:endParaRPr lang="en-MY"/>
          </a:p>
        </p:txBody>
      </p:sp>
      <p:sp>
        <p:nvSpPr>
          <p:cNvPr id="23" name="Text 21"/>
          <p:cNvSpPr/>
          <p:nvPr/>
        </p:nvSpPr>
        <p:spPr>
          <a:xfrm>
            <a:off x="2825496" y="4745736"/>
            <a:ext cx="228600" cy="137160"/>
          </a:xfrm>
          <a:prstGeom prst="rect">
            <a:avLst/>
          </a:prstGeom>
          <a:noFill/>
          <a:ln/>
        </p:spPr>
        <p:txBody>
          <a:bodyPr wrap="square" lIns="0" tIns="0" rIns="0" bIns="0" rtlCol="0" anchor="ctr"/>
          <a:lstStyle/>
          <a:p>
            <a:pPr marL="0" indent="0" algn="ctr">
              <a:buNone/>
            </a:pPr>
            <a:r>
              <a:rPr lang="en-US" sz="800" b="1" dirty="0">
                <a:solidFill>
                  <a:srgbClr val="60A5FA"/>
                </a:solidFill>
                <a:latin typeface="Arial" pitchFamily="34" charset="0"/>
                <a:ea typeface="Arial" pitchFamily="34" charset="-122"/>
                <a:cs typeface="Arial" pitchFamily="34" charset="-120"/>
              </a:rPr>
              <a:t>6</a:t>
            </a:r>
            <a:endParaRPr lang="en-US" sz="800" dirty="0"/>
          </a:p>
        </p:txBody>
      </p:sp>
      <p:sp>
        <p:nvSpPr>
          <p:cNvPr id="24" name="Text 22"/>
          <p:cNvSpPr/>
          <p:nvPr/>
        </p:nvSpPr>
        <p:spPr>
          <a:xfrm>
            <a:off x="3136392" y="4773168"/>
            <a:ext cx="1417320" cy="109728"/>
          </a:xfrm>
          <a:prstGeom prst="rect">
            <a:avLst/>
          </a:prstGeom>
          <a:noFill/>
          <a:ln/>
        </p:spPr>
        <p:txBody>
          <a:bodyPr wrap="square" lIns="0" tIns="0" rIns="0" bIns="0" rtlCol="0" anchor="ctr">
            <a:normAutofit fontScale="92500" lnSpcReduction="10000"/>
          </a:bodyPr>
          <a:lstStyle/>
          <a:p>
            <a:pPr marL="0" indent="0" algn="ctr">
              <a:buNone/>
            </a:pPr>
            <a:r>
              <a:rPr lang="en-US" sz="820" b="1" dirty="0">
                <a:solidFill>
                  <a:srgbClr val="F7FAFC"/>
                </a:solidFill>
                <a:latin typeface="Arial" pitchFamily="34" charset="0"/>
                <a:ea typeface="Arial" pitchFamily="34" charset="-122"/>
                <a:cs typeface="Arial" pitchFamily="34" charset="-120"/>
              </a:rPr>
              <a:t>Review the app</a:t>
            </a:r>
            <a:endParaRPr lang="en-US" sz="820" dirty="0"/>
          </a:p>
        </p:txBody>
      </p:sp>
      <p:sp>
        <p:nvSpPr>
          <p:cNvPr id="25" name="Shape 23"/>
          <p:cNvSpPr/>
          <p:nvPr/>
        </p:nvSpPr>
        <p:spPr>
          <a:xfrm>
            <a:off x="4709160" y="2788920"/>
            <a:ext cx="2743200" cy="1444752"/>
          </a:xfrm>
          <a:prstGeom prst="ellipse">
            <a:avLst/>
          </a:prstGeom>
          <a:solidFill>
            <a:srgbClr val="112238"/>
          </a:solidFill>
          <a:ln w="15240">
            <a:solidFill>
              <a:srgbClr val="5DE2E7"/>
            </a:solidFill>
            <a:prstDash val="solid"/>
          </a:ln>
        </p:spPr>
        <p:txBody>
          <a:bodyPr/>
          <a:lstStyle/>
          <a:p>
            <a:endParaRPr lang="en-MY"/>
          </a:p>
        </p:txBody>
      </p:sp>
      <p:sp>
        <p:nvSpPr>
          <p:cNvPr id="26" name="Text 24"/>
          <p:cNvSpPr/>
          <p:nvPr/>
        </p:nvSpPr>
        <p:spPr>
          <a:xfrm>
            <a:off x="5212080" y="3127248"/>
            <a:ext cx="1737360" cy="329184"/>
          </a:xfrm>
          <a:prstGeom prst="rect">
            <a:avLst/>
          </a:prstGeom>
          <a:noFill/>
          <a:ln/>
        </p:spPr>
        <p:txBody>
          <a:bodyPr wrap="square" lIns="0" tIns="0" rIns="0" bIns="0" rtlCol="0" anchor="ctr"/>
          <a:lstStyle/>
          <a:p>
            <a:pPr marL="0" indent="0" algn="ctr">
              <a:buNone/>
            </a:pPr>
            <a:r>
              <a:rPr lang="en-US" sz="1800" b="1" dirty="0">
                <a:solidFill>
                  <a:srgbClr val="5DE2E7"/>
                </a:solidFill>
                <a:latin typeface="Arial" pitchFamily="34" charset="0"/>
                <a:ea typeface="Arial" pitchFamily="34" charset="-122"/>
                <a:cs typeface="Arial" pitchFamily="34" charset="-120"/>
              </a:rPr>
              <a:t>Repeat</a:t>
            </a:r>
            <a:endParaRPr lang="en-US" sz="1800" dirty="0"/>
          </a:p>
          <a:p>
            <a:pPr marL="0" indent="0" algn="ctr">
              <a:buNone/>
            </a:pPr>
            <a:r>
              <a:rPr lang="en-US" sz="1800" b="1" dirty="0">
                <a:solidFill>
                  <a:srgbClr val="5DE2E7"/>
                </a:solidFill>
                <a:latin typeface="Arial" pitchFamily="34" charset="0"/>
                <a:ea typeface="Arial" pitchFamily="34" charset="-122"/>
                <a:cs typeface="Arial" pitchFamily="34" charset="-120"/>
              </a:rPr>
              <a:t>safely</a:t>
            </a:r>
            <a:endParaRPr lang="en-US" sz="1800" dirty="0"/>
          </a:p>
        </p:txBody>
      </p:sp>
      <p:sp>
        <p:nvSpPr>
          <p:cNvPr id="27" name="Shape 25"/>
          <p:cNvSpPr/>
          <p:nvPr/>
        </p:nvSpPr>
        <p:spPr>
          <a:xfrm>
            <a:off x="1097280" y="5440680"/>
            <a:ext cx="10012680" cy="502920"/>
          </a:xfrm>
          <a:prstGeom prst="roundRect">
            <a:avLst>
              <a:gd name="adj" fmla="val 12727"/>
            </a:avLst>
          </a:prstGeom>
          <a:solidFill>
            <a:srgbClr val="0E7490"/>
          </a:solidFill>
          <a:ln w="12700">
            <a:solidFill>
              <a:srgbClr val="5DE2E7"/>
            </a:solidFill>
            <a:prstDash val="solid"/>
          </a:ln>
        </p:spPr>
        <p:txBody>
          <a:bodyPr/>
          <a:lstStyle/>
          <a:p>
            <a:endParaRPr lang="en-MY"/>
          </a:p>
        </p:txBody>
      </p:sp>
      <p:sp>
        <p:nvSpPr>
          <p:cNvPr id="28" name="Text 26"/>
          <p:cNvSpPr/>
          <p:nvPr/>
        </p:nvSpPr>
        <p:spPr>
          <a:xfrm>
            <a:off x="1325880" y="5614416"/>
            <a:ext cx="9555480" cy="109728"/>
          </a:xfrm>
          <a:prstGeom prst="rect">
            <a:avLst/>
          </a:prstGeom>
          <a:noFill/>
          <a:ln/>
        </p:spPr>
        <p:txBody>
          <a:bodyPr wrap="square" lIns="0" tIns="0" rIns="0" bIns="0" rtlCol="0" anchor="ctr">
            <a:normAutofit fontScale="92500" lnSpcReduction="10000"/>
          </a:bodyPr>
          <a:lstStyle/>
          <a:p>
            <a:pPr marL="0" indent="0" algn="ctr">
              <a:buNone/>
            </a:pPr>
            <a:r>
              <a:rPr lang="en-US" sz="850" b="1" dirty="0">
                <a:solidFill>
                  <a:srgbClr val="5DE2E7"/>
                </a:solidFill>
                <a:latin typeface="Arial" pitchFamily="34" charset="0"/>
                <a:ea typeface="Arial" pitchFamily="34" charset="-122"/>
                <a:cs typeface="Arial" pitchFamily="34" charset="-120"/>
              </a:rPr>
              <a:t>Before merging: review the preview URL, test key buttons, check mobile layout, confirm file exports.</a:t>
            </a:r>
            <a:endParaRPr lang="en-US" sz="850" dirty="0"/>
          </a:p>
        </p:txBody>
      </p:sp>
      <p:sp>
        <p:nvSpPr>
          <p:cNvPr id="29" name="Text 27"/>
          <p:cNvSpPr/>
          <p:nvPr/>
        </p:nvSpPr>
        <p:spPr>
          <a:xfrm>
            <a:off x="548640" y="6528816"/>
            <a:ext cx="3474720" cy="137160"/>
          </a:xfrm>
          <a:prstGeom prst="rect">
            <a:avLst/>
          </a:prstGeom>
          <a:noFill/>
          <a:ln/>
        </p:spPr>
        <p:txBody>
          <a:bodyPr wrap="square" lIns="0" tIns="0" rIns="0" bIns="0" rtlCol="0" anchor="ctr"/>
          <a:lstStyle/>
          <a:p>
            <a:pPr marL="0" indent="0">
              <a:buNone/>
            </a:pPr>
            <a:r>
              <a:rPr lang="en-US" sz="550" dirty="0">
                <a:solidFill>
                  <a:srgbClr val="8290A3"/>
                </a:solidFill>
                <a:latin typeface="Arial" pitchFamily="34" charset="0"/>
                <a:ea typeface="Arial" pitchFamily="34" charset="-122"/>
                <a:cs typeface="Arial" pitchFamily="34" charset="-120"/>
              </a:rPr>
              <a:t>CHATGPT · CODEX · WEB TOOL</a:t>
            </a:r>
            <a:endParaRPr lang="en-US" sz="550" dirty="0"/>
          </a:p>
        </p:txBody>
      </p:sp>
      <p:sp>
        <p:nvSpPr>
          <p:cNvPr id="30" name="Text 28"/>
          <p:cNvSpPr/>
          <p:nvPr/>
        </p:nvSpPr>
        <p:spPr>
          <a:xfrm>
            <a:off x="7680960" y="6528816"/>
            <a:ext cx="3474720" cy="137160"/>
          </a:xfrm>
          <a:prstGeom prst="rect">
            <a:avLst/>
          </a:prstGeom>
          <a:noFill/>
          <a:ln/>
        </p:spPr>
        <p:txBody>
          <a:bodyPr wrap="square" lIns="0" tIns="0" rIns="0" bIns="0" rtlCol="0" anchor="ctr"/>
          <a:lstStyle/>
          <a:p>
            <a:pPr marL="0" indent="0" algn="r">
              <a:buNone/>
            </a:pPr>
            <a:r>
              <a:rPr lang="en-US" sz="480" dirty="0">
                <a:solidFill>
                  <a:srgbClr val="8290A3"/>
                </a:solidFill>
                <a:latin typeface="Arial" pitchFamily="34" charset="0"/>
                <a:ea typeface="Arial" pitchFamily="34" charset="-122"/>
                <a:cs typeface="Arial" pitchFamily="34" charset="-120"/>
              </a:rPr>
              <a:t>Deployment add-on · Vercel example</a:t>
            </a:r>
            <a:endParaRPr lang="en-US" sz="480" dirty="0"/>
          </a:p>
        </p:txBody>
      </p:sp>
      <p:sp>
        <p:nvSpPr>
          <p:cNvPr id="31" name="Text 29"/>
          <p:cNvSpPr/>
          <p:nvPr/>
        </p:nvSpPr>
        <p:spPr>
          <a:xfrm>
            <a:off x="11320272" y="6519672"/>
            <a:ext cx="164592" cy="109728"/>
          </a:xfrm>
          <a:prstGeom prst="rect">
            <a:avLst/>
          </a:prstGeom>
          <a:noFill/>
          <a:ln/>
        </p:spPr>
        <p:txBody>
          <a:bodyPr wrap="square" lIns="0" tIns="0" rIns="0" bIns="0" rtlCol="0" anchor="ctr"/>
          <a:lstStyle/>
          <a:p>
            <a:pPr marL="0" indent="0" algn="r">
              <a:buNone/>
            </a:pPr>
            <a:r>
              <a:rPr lang="en-US" sz="550" dirty="0">
                <a:solidFill>
                  <a:srgbClr val="8290A3"/>
                </a:solidFill>
                <a:latin typeface="Arial" pitchFamily="34" charset="0"/>
                <a:ea typeface="Arial" pitchFamily="34" charset="-122"/>
                <a:cs typeface="Arial" pitchFamily="34" charset="-120"/>
              </a:rPr>
              <a:t>6</a:t>
            </a:r>
            <a:endParaRPr lang="en-US" sz="5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11E"/>
          </a:solidFill>
          <a:ln w="12700">
            <a:solidFill>
              <a:srgbClr val="06111E">
                <a:alpha val="0"/>
              </a:srgbClr>
            </a:solidFill>
            <a:prstDash val="solid"/>
          </a:ln>
        </p:spPr>
        <p:txBody>
          <a:bodyPr/>
          <a:lstStyle/>
          <a:p>
            <a:endParaRPr lang="en-MY"/>
          </a:p>
        </p:txBody>
      </p:sp>
      <p:sp>
        <p:nvSpPr>
          <p:cNvPr id="3" name="Shape 1"/>
          <p:cNvSpPr/>
          <p:nvPr/>
        </p:nvSpPr>
        <p:spPr>
          <a:xfrm>
            <a:off x="0" y="54864"/>
            <a:ext cx="12191695" cy="0"/>
          </a:xfrm>
          <a:prstGeom prst="line">
            <a:avLst/>
          </a:prstGeom>
          <a:noFill/>
          <a:ln w="16510">
            <a:solidFill>
              <a:srgbClr val="5DE2E7"/>
            </a:solidFill>
            <a:prstDash val="solid"/>
          </a:ln>
        </p:spPr>
        <p:txBody>
          <a:bodyPr/>
          <a:lstStyle/>
          <a:p>
            <a:endParaRPr lang="en-MY"/>
          </a:p>
        </p:txBody>
      </p:sp>
      <p:sp>
        <p:nvSpPr>
          <p:cNvPr id="4" name="Text 2"/>
          <p:cNvSpPr/>
          <p:nvPr/>
        </p:nvSpPr>
        <p:spPr>
          <a:xfrm>
            <a:off x="548640" y="292608"/>
            <a:ext cx="5303520" cy="164592"/>
          </a:xfrm>
          <a:prstGeom prst="rect">
            <a:avLst/>
          </a:prstGeom>
          <a:noFill/>
          <a:ln/>
        </p:spPr>
        <p:txBody>
          <a:bodyPr wrap="square" lIns="0" tIns="0" rIns="0" bIns="0" rtlCol="0" anchor="ctr"/>
          <a:lstStyle/>
          <a:p>
            <a:pPr marL="0" indent="0">
              <a:buNone/>
            </a:pPr>
            <a:r>
              <a:rPr lang="en-US" sz="650" b="1" dirty="0">
                <a:solidFill>
                  <a:srgbClr val="5DE2E7"/>
                </a:solidFill>
                <a:latin typeface="Arial" pitchFamily="34" charset="0"/>
                <a:ea typeface="Arial" pitchFamily="34" charset="-122"/>
                <a:cs typeface="Arial" pitchFamily="34" charset="-120"/>
              </a:rPr>
              <a:t>DEPLOYMENT CHECKLIST</a:t>
            </a:r>
            <a:endParaRPr lang="en-US" sz="650" dirty="0"/>
          </a:p>
        </p:txBody>
      </p:sp>
      <p:sp>
        <p:nvSpPr>
          <p:cNvPr id="5" name="Text 3"/>
          <p:cNvSpPr/>
          <p:nvPr/>
        </p:nvSpPr>
        <p:spPr>
          <a:xfrm>
            <a:off x="548640" y="566928"/>
            <a:ext cx="10789920" cy="384048"/>
          </a:xfrm>
          <a:prstGeom prst="rect">
            <a:avLst/>
          </a:prstGeom>
          <a:noFill/>
          <a:ln/>
        </p:spPr>
        <p:txBody>
          <a:bodyPr wrap="square" lIns="0" tIns="0" rIns="0" bIns="0" rtlCol="0" anchor="ctr">
            <a:normAutofit/>
          </a:bodyPr>
          <a:lstStyle/>
          <a:p>
            <a:pPr marL="0" indent="0">
              <a:buNone/>
            </a:pPr>
            <a:r>
              <a:rPr lang="en-US" sz="2500" b="1" dirty="0">
                <a:solidFill>
                  <a:srgbClr val="F7FAFC"/>
                </a:solidFill>
                <a:latin typeface="Arial" pitchFamily="34" charset="0"/>
                <a:ea typeface="Arial" pitchFamily="34" charset="-122"/>
                <a:cs typeface="Arial" pitchFamily="34" charset="-120"/>
              </a:rPr>
              <a:t>Before sharing the tool with colleagues</a:t>
            </a:r>
            <a:endParaRPr lang="en-US" sz="2500" dirty="0"/>
          </a:p>
        </p:txBody>
      </p:sp>
      <p:sp>
        <p:nvSpPr>
          <p:cNvPr id="6" name="Text 4"/>
          <p:cNvSpPr/>
          <p:nvPr/>
        </p:nvSpPr>
        <p:spPr>
          <a:xfrm>
            <a:off x="548640" y="1024128"/>
            <a:ext cx="10698480" cy="228600"/>
          </a:xfrm>
          <a:prstGeom prst="rect">
            <a:avLst/>
          </a:prstGeom>
          <a:noFill/>
          <a:ln/>
        </p:spPr>
        <p:txBody>
          <a:bodyPr wrap="square" lIns="0" tIns="0" rIns="0" bIns="0" rtlCol="0" anchor="ctr">
            <a:normAutofit/>
          </a:bodyPr>
          <a:lstStyle/>
          <a:p>
            <a:pPr marL="0" indent="0">
              <a:buNone/>
            </a:pPr>
            <a:r>
              <a:rPr lang="en-US" sz="820" dirty="0">
                <a:solidFill>
                  <a:srgbClr val="91A0B2"/>
                </a:solidFill>
                <a:latin typeface="Arial" pitchFamily="34" charset="0"/>
                <a:ea typeface="Arial" pitchFamily="34" charset="-122"/>
                <a:cs typeface="Arial" pitchFamily="34" charset="-120"/>
              </a:rPr>
              <a:t>“Deployed” does not automatically mean “ready for use.” Test the full user journey.</a:t>
            </a:r>
            <a:endParaRPr lang="en-US" sz="820" dirty="0"/>
          </a:p>
        </p:txBody>
      </p:sp>
      <p:sp>
        <p:nvSpPr>
          <p:cNvPr id="7" name="Shape 5"/>
          <p:cNvSpPr/>
          <p:nvPr/>
        </p:nvSpPr>
        <p:spPr>
          <a:xfrm>
            <a:off x="713232" y="1554480"/>
            <a:ext cx="2523744" cy="1005840"/>
          </a:xfrm>
          <a:prstGeom prst="roundRect">
            <a:avLst>
              <a:gd name="adj" fmla="val 6364"/>
            </a:avLst>
          </a:prstGeom>
          <a:solidFill>
            <a:srgbClr val="0D1A2B"/>
          </a:solidFill>
          <a:ln w="12700">
            <a:solidFill>
              <a:srgbClr val="29425F"/>
            </a:solidFill>
            <a:prstDash val="solid"/>
          </a:ln>
        </p:spPr>
        <p:txBody>
          <a:bodyPr/>
          <a:lstStyle/>
          <a:p>
            <a:endParaRPr lang="en-MY"/>
          </a:p>
        </p:txBody>
      </p:sp>
      <p:sp>
        <p:nvSpPr>
          <p:cNvPr id="8" name="Text 6"/>
          <p:cNvSpPr/>
          <p:nvPr/>
        </p:nvSpPr>
        <p:spPr>
          <a:xfrm>
            <a:off x="877824" y="1837944"/>
            <a:ext cx="219456" cy="137160"/>
          </a:xfrm>
          <a:prstGeom prst="rect">
            <a:avLst/>
          </a:prstGeom>
          <a:noFill/>
          <a:ln/>
        </p:spPr>
        <p:txBody>
          <a:bodyPr wrap="square" lIns="0" tIns="0" rIns="0" bIns="0" rtlCol="0" anchor="ctr"/>
          <a:lstStyle/>
          <a:p>
            <a:pPr marL="0" indent="0">
              <a:buNone/>
            </a:pPr>
            <a:r>
              <a:rPr lang="en-US" sz="1300" b="1" dirty="0">
                <a:solidFill>
                  <a:srgbClr val="A3E635"/>
                </a:solidFill>
                <a:latin typeface="Arial" pitchFamily="34" charset="0"/>
                <a:ea typeface="Arial" pitchFamily="34" charset="-122"/>
                <a:cs typeface="Arial" pitchFamily="34" charset="-120"/>
              </a:rPr>
              <a:t>✓</a:t>
            </a:r>
            <a:endParaRPr lang="en-US" sz="1300" dirty="0"/>
          </a:p>
        </p:txBody>
      </p:sp>
      <p:sp>
        <p:nvSpPr>
          <p:cNvPr id="9" name="Text 7"/>
          <p:cNvSpPr/>
          <p:nvPr/>
        </p:nvSpPr>
        <p:spPr>
          <a:xfrm>
            <a:off x="1188720" y="1810512"/>
            <a:ext cx="1847088" cy="146304"/>
          </a:xfrm>
          <a:prstGeom prst="rect">
            <a:avLst/>
          </a:prstGeom>
          <a:noFill/>
          <a:ln/>
        </p:spPr>
        <p:txBody>
          <a:bodyPr wrap="square" lIns="0" tIns="0" rIns="0" bIns="0" rtlCol="0" anchor="ctr">
            <a:normAutofit/>
          </a:bodyPr>
          <a:lstStyle/>
          <a:p>
            <a:pPr marL="0" indent="0">
              <a:buNone/>
            </a:pPr>
            <a:r>
              <a:rPr lang="en-US" sz="840" b="1" dirty="0">
                <a:solidFill>
                  <a:srgbClr val="F7FAFC"/>
                </a:solidFill>
                <a:latin typeface="Arial" pitchFamily="34" charset="0"/>
                <a:ea typeface="Arial" pitchFamily="34" charset="-122"/>
                <a:cs typeface="Arial" pitchFamily="34" charset="-120"/>
              </a:rPr>
              <a:t>Application opens without errors</a:t>
            </a:r>
            <a:endParaRPr lang="en-US" sz="840" dirty="0"/>
          </a:p>
        </p:txBody>
      </p:sp>
      <p:sp>
        <p:nvSpPr>
          <p:cNvPr id="10" name="Text 8"/>
          <p:cNvSpPr/>
          <p:nvPr/>
        </p:nvSpPr>
        <p:spPr>
          <a:xfrm>
            <a:off x="1188720" y="2130552"/>
            <a:ext cx="1847088" cy="109728"/>
          </a:xfrm>
          <a:prstGeom prst="rect">
            <a:avLst/>
          </a:prstGeom>
          <a:noFill/>
          <a:ln/>
        </p:spPr>
        <p:txBody>
          <a:bodyPr wrap="square" lIns="0" tIns="0" rIns="0" bIns="0" rtlCol="0" anchor="ctr">
            <a:normAutofit/>
          </a:bodyPr>
          <a:lstStyle/>
          <a:p>
            <a:pPr marL="0" indent="0">
              <a:buNone/>
            </a:pPr>
            <a:r>
              <a:rPr lang="en-US" sz="570" dirty="0">
                <a:solidFill>
                  <a:srgbClr val="91A0B2"/>
                </a:solidFill>
                <a:latin typeface="Arial" pitchFamily="34" charset="0"/>
                <a:ea typeface="Arial" pitchFamily="34" charset="-122"/>
                <a:cs typeface="Arial" pitchFamily="34" charset="-120"/>
              </a:rPr>
              <a:t>Launch page loads cleanly</a:t>
            </a:r>
            <a:endParaRPr lang="en-US" sz="570" dirty="0"/>
          </a:p>
        </p:txBody>
      </p:sp>
      <p:sp>
        <p:nvSpPr>
          <p:cNvPr id="11" name="Shape 9"/>
          <p:cNvSpPr/>
          <p:nvPr/>
        </p:nvSpPr>
        <p:spPr>
          <a:xfrm>
            <a:off x="3529584" y="1554480"/>
            <a:ext cx="2523744" cy="1005840"/>
          </a:xfrm>
          <a:prstGeom prst="roundRect">
            <a:avLst>
              <a:gd name="adj" fmla="val 6364"/>
            </a:avLst>
          </a:prstGeom>
          <a:solidFill>
            <a:srgbClr val="0D1A2B"/>
          </a:solidFill>
          <a:ln w="12700">
            <a:solidFill>
              <a:srgbClr val="29425F"/>
            </a:solidFill>
            <a:prstDash val="solid"/>
          </a:ln>
        </p:spPr>
        <p:txBody>
          <a:bodyPr/>
          <a:lstStyle/>
          <a:p>
            <a:endParaRPr lang="en-MY"/>
          </a:p>
        </p:txBody>
      </p:sp>
      <p:sp>
        <p:nvSpPr>
          <p:cNvPr id="12" name="Text 10"/>
          <p:cNvSpPr/>
          <p:nvPr/>
        </p:nvSpPr>
        <p:spPr>
          <a:xfrm>
            <a:off x="3694176" y="1837944"/>
            <a:ext cx="219456" cy="137160"/>
          </a:xfrm>
          <a:prstGeom prst="rect">
            <a:avLst/>
          </a:prstGeom>
          <a:noFill/>
          <a:ln/>
        </p:spPr>
        <p:txBody>
          <a:bodyPr wrap="square" lIns="0" tIns="0" rIns="0" bIns="0" rtlCol="0" anchor="ctr"/>
          <a:lstStyle/>
          <a:p>
            <a:pPr marL="0" indent="0">
              <a:buNone/>
            </a:pPr>
            <a:r>
              <a:rPr lang="en-US" sz="1300" b="1" dirty="0">
                <a:solidFill>
                  <a:srgbClr val="A3E635"/>
                </a:solidFill>
                <a:latin typeface="Arial" pitchFamily="34" charset="0"/>
                <a:ea typeface="Arial" pitchFamily="34" charset="-122"/>
                <a:cs typeface="Arial" pitchFamily="34" charset="-120"/>
              </a:rPr>
              <a:t>✓</a:t>
            </a:r>
            <a:endParaRPr lang="en-US" sz="1300" dirty="0"/>
          </a:p>
        </p:txBody>
      </p:sp>
      <p:sp>
        <p:nvSpPr>
          <p:cNvPr id="13" name="Text 11"/>
          <p:cNvSpPr/>
          <p:nvPr/>
        </p:nvSpPr>
        <p:spPr>
          <a:xfrm>
            <a:off x="4005072" y="1810512"/>
            <a:ext cx="1847088" cy="146304"/>
          </a:xfrm>
          <a:prstGeom prst="rect">
            <a:avLst/>
          </a:prstGeom>
          <a:noFill/>
          <a:ln/>
        </p:spPr>
        <p:txBody>
          <a:bodyPr wrap="square" lIns="0" tIns="0" rIns="0" bIns="0" rtlCol="0" anchor="ctr">
            <a:normAutofit/>
          </a:bodyPr>
          <a:lstStyle/>
          <a:p>
            <a:pPr marL="0" indent="0">
              <a:buNone/>
            </a:pPr>
            <a:r>
              <a:rPr lang="en-US" sz="840" b="1" dirty="0">
                <a:solidFill>
                  <a:srgbClr val="F7FAFC"/>
                </a:solidFill>
                <a:latin typeface="Arial" pitchFamily="34" charset="0"/>
                <a:ea typeface="Arial" pitchFamily="34" charset="-122"/>
                <a:cs typeface="Arial" pitchFamily="34" charset="-120"/>
              </a:rPr>
              <a:t>Main buttons and forms work</a:t>
            </a:r>
            <a:endParaRPr lang="en-US" sz="840" dirty="0"/>
          </a:p>
        </p:txBody>
      </p:sp>
      <p:sp>
        <p:nvSpPr>
          <p:cNvPr id="14" name="Text 12"/>
          <p:cNvSpPr/>
          <p:nvPr/>
        </p:nvSpPr>
        <p:spPr>
          <a:xfrm>
            <a:off x="4005072" y="2130552"/>
            <a:ext cx="1847088" cy="109728"/>
          </a:xfrm>
          <a:prstGeom prst="rect">
            <a:avLst/>
          </a:prstGeom>
          <a:noFill/>
          <a:ln/>
        </p:spPr>
        <p:txBody>
          <a:bodyPr wrap="square" lIns="0" tIns="0" rIns="0" bIns="0" rtlCol="0" anchor="ctr">
            <a:normAutofit/>
          </a:bodyPr>
          <a:lstStyle/>
          <a:p>
            <a:pPr marL="0" indent="0">
              <a:buNone/>
            </a:pPr>
            <a:r>
              <a:rPr lang="en-US" sz="570" dirty="0">
                <a:solidFill>
                  <a:srgbClr val="91A0B2"/>
                </a:solidFill>
                <a:latin typeface="Arial" pitchFamily="34" charset="0"/>
                <a:ea typeface="Arial" pitchFamily="34" charset="-122"/>
                <a:cs typeface="Arial" pitchFamily="34" charset="-120"/>
              </a:rPr>
              <a:t>No broken core interaction</a:t>
            </a:r>
            <a:endParaRPr lang="en-US" sz="570" dirty="0"/>
          </a:p>
        </p:txBody>
      </p:sp>
      <p:sp>
        <p:nvSpPr>
          <p:cNvPr id="15" name="Shape 13"/>
          <p:cNvSpPr/>
          <p:nvPr/>
        </p:nvSpPr>
        <p:spPr>
          <a:xfrm>
            <a:off x="6345936" y="1554480"/>
            <a:ext cx="2523744" cy="1005840"/>
          </a:xfrm>
          <a:prstGeom prst="roundRect">
            <a:avLst>
              <a:gd name="adj" fmla="val 6364"/>
            </a:avLst>
          </a:prstGeom>
          <a:solidFill>
            <a:srgbClr val="0D1A2B"/>
          </a:solidFill>
          <a:ln w="12700">
            <a:solidFill>
              <a:srgbClr val="29425F"/>
            </a:solidFill>
            <a:prstDash val="solid"/>
          </a:ln>
        </p:spPr>
        <p:txBody>
          <a:bodyPr/>
          <a:lstStyle/>
          <a:p>
            <a:endParaRPr lang="en-MY"/>
          </a:p>
        </p:txBody>
      </p:sp>
      <p:sp>
        <p:nvSpPr>
          <p:cNvPr id="16" name="Text 14"/>
          <p:cNvSpPr/>
          <p:nvPr/>
        </p:nvSpPr>
        <p:spPr>
          <a:xfrm>
            <a:off x="6510528" y="1837944"/>
            <a:ext cx="219456" cy="137160"/>
          </a:xfrm>
          <a:prstGeom prst="rect">
            <a:avLst/>
          </a:prstGeom>
          <a:noFill/>
          <a:ln/>
        </p:spPr>
        <p:txBody>
          <a:bodyPr wrap="square" lIns="0" tIns="0" rIns="0" bIns="0" rtlCol="0" anchor="ctr"/>
          <a:lstStyle/>
          <a:p>
            <a:pPr marL="0" indent="0">
              <a:buNone/>
            </a:pPr>
            <a:r>
              <a:rPr lang="en-US" sz="1300" b="1" dirty="0">
                <a:solidFill>
                  <a:srgbClr val="A3E635"/>
                </a:solidFill>
                <a:latin typeface="Arial" pitchFamily="34" charset="0"/>
                <a:ea typeface="Arial" pitchFamily="34" charset="-122"/>
                <a:cs typeface="Arial" pitchFamily="34" charset="-120"/>
              </a:rPr>
              <a:t>✓</a:t>
            </a:r>
            <a:endParaRPr lang="en-US" sz="1300" dirty="0"/>
          </a:p>
        </p:txBody>
      </p:sp>
      <p:sp>
        <p:nvSpPr>
          <p:cNvPr id="17" name="Text 15"/>
          <p:cNvSpPr/>
          <p:nvPr/>
        </p:nvSpPr>
        <p:spPr>
          <a:xfrm>
            <a:off x="6821424" y="1810512"/>
            <a:ext cx="1847088" cy="146304"/>
          </a:xfrm>
          <a:prstGeom prst="rect">
            <a:avLst/>
          </a:prstGeom>
          <a:noFill/>
          <a:ln/>
        </p:spPr>
        <p:txBody>
          <a:bodyPr wrap="square" lIns="0" tIns="0" rIns="0" bIns="0" rtlCol="0" anchor="ctr">
            <a:normAutofit/>
          </a:bodyPr>
          <a:lstStyle/>
          <a:p>
            <a:pPr marL="0" indent="0">
              <a:buNone/>
            </a:pPr>
            <a:r>
              <a:rPr lang="en-US" sz="840" b="1" dirty="0">
                <a:solidFill>
                  <a:srgbClr val="F7FAFC"/>
                </a:solidFill>
                <a:latin typeface="Arial" pitchFamily="34" charset="0"/>
                <a:ea typeface="Arial" pitchFamily="34" charset="-122"/>
                <a:cs typeface="Arial" pitchFamily="34" charset="-120"/>
              </a:rPr>
              <a:t>PowerPoint output downloads</a:t>
            </a:r>
            <a:endParaRPr lang="en-US" sz="840" dirty="0"/>
          </a:p>
        </p:txBody>
      </p:sp>
      <p:sp>
        <p:nvSpPr>
          <p:cNvPr id="18" name="Text 16"/>
          <p:cNvSpPr/>
          <p:nvPr/>
        </p:nvSpPr>
        <p:spPr>
          <a:xfrm>
            <a:off x="6821424" y="2130552"/>
            <a:ext cx="1847088" cy="109728"/>
          </a:xfrm>
          <a:prstGeom prst="rect">
            <a:avLst/>
          </a:prstGeom>
          <a:noFill/>
          <a:ln/>
        </p:spPr>
        <p:txBody>
          <a:bodyPr wrap="square" lIns="0" tIns="0" rIns="0" bIns="0" rtlCol="0" anchor="ctr">
            <a:normAutofit/>
          </a:bodyPr>
          <a:lstStyle/>
          <a:p>
            <a:pPr marL="0" indent="0">
              <a:buNone/>
            </a:pPr>
            <a:r>
              <a:rPr lang="en-US" sz="570" dirty="0">
                <a:solidFill>
                  <a:srgbClr val="91A0B2"/>
                </a:solidFill>
                <a:latin typeface="Arial" pitchFamily="34" charset="0"/>
                <a:ea typeface="Arial" pitchFamily="34" charset="-122"/>
                <a:cs typeface="Arial" pitchFamily="34" charset="-120"/>
              </a:rPr>
              <a:t>Open exported file in PowerPoint</a:t>
            </a:r>
            <a:endParaRPr lang="en-US" sz="570" dirty="0"/>
          </a:p>
        </p:txBody>
      </p:sp>
      <p:sp>
        <p:nvSpPr>
          <p:cNvPr id="19" name="Shape 17"/>
          <p:cNvSpPr/>
          <p:nvPr/>
        </p:nvSpPr>
        <p:spPr>
          <a:xfrm>
            <a:off x="9162288" y="1554480"/>
            <a:ext cx="2523744" cy="1005840"/>
          </a:xfrm>
          <a:prstGeom prst="roundRect">
            <a:avLst>
              <a:gd name="adj" fmla="val 6364"/>
            </a:avLst>
          </a:prstGeom>
          <a:solidFill>
            <a:srgbClr val="0D1A2B"/>
          </a:solidFill>
          <a:ln w="12700">
            <a:solidFill>
              <a:srgbClr val="29425F"/>
            </a:solidFill>
            <a:prstDash val="solid"/>
          </a:ln>
        </p:spPr>
        <p:txBody>
          <a:bodyPr/>
          <a:lstStyle/>
          <a:p>
            <a:endParaRPr lang="en-MY"/>
          </a:p>
        </p:txBody>
      </p:sp>
      <p:sp>
        <p:nvSpPr>
          <p:cNvPr id="20" name="Text 18"/>
          <p:cNvSpPr/>
          <p:nvPr/>
        </p:nvSpPr>
        <p:spPr>
          <a:xfrm>
            <a:off x="9326880" y="1837944"/>
            <a:ext cx="219456" cy="137160"/>
          </a:xfrm>
          <a:prstGeom prst="rect">
            <a:avLst/>
          </a:prstGeom>
          <a:noFill/>
          <a:ln/>
        </p:spPr>
        <p:txBody>
          <a:bodyPr wrap="square" lIns="0" tIns="0" rIns="0" bIns="0" rtlCol="0" anchor="ctr"/>
          <a:lstStyle/>
          <a:p>
            <a:pPr marL="0" indent="0">
              <a:buNone/>
            </a:pPr>
            <a:r>
              <a:rPr lang="en-US" sz="1300" b="1" dirty="0">
                <a:solidFill>
                  <a:srgbClr val="A3E635"/>
                </a:solidFill>
                <a:latin typeface="Arial" pitchFamily="34" charset="0"/>
                <a:ea typeface="Arial" pitchFamily="34" charset="-122"/>
                <a:cs typeface="Arial" pitchFamily="34" charset="-120"/>
              </a:rPr>
              <a:t>✓</a:t>
            </a:r>
            <a:endParaRPr lang="en-US" sz="1300" dirty="0"/>
          </a:p>
        </p:txBody>
      </p:sp>
      <p:sp>
        <p:nvSpPr>
          <p:cNvPr id="21" name="Text 19"/>
          <p:cNvSpPr/>
          <p:nvPr/>
        </p:nvSpPr>
        <p:spPr>
          <a:xfrm>
            <a:off x="9637776" y="1810512"/>
            <a:ext cx="1847088" cy="146304"/>
          </a:xfrm>
          <a:prstGeom prst="rect">
            <a:avLst/>
          </a:prstGeom>
          <a:noFill/>
          <a:ln/>
        </p:spPr>
        <p:txBody>
          <a:bodyPr wrap="square" lIns="0" tIns="0" rIns="0" bIns="0" rtlCol="0" anchor="ctr">
            <a:normAutofit/>
          </a:bodyPr>
          <a:lstStyle/>
          <a:p>
            <a:pPr marL="0" indent="0">
              <a:buNone/>
            </a:pPr>
            <a:r>
              <a:rPr lang="en-US" sz="840" b="1" dirty="0">
                <a:solidFill>
                  <a:srgbClr val="F7FAFC"/>
                </a:solidFill>
                <a:latin typeface="Arial" pitchFamily="34" charset="0"/>
                <a:ea typeface="Arial" pitchFamily="34" charset="-122"/>
                <a:cs typeface="Arial" pitchFamily="34" charset="-120"/>
              </a:rPr>
              <a:t>Mobile and desktop readable</a:t>
            </a:r>
            <a:endParaRPr lang="en-US" sz="840" dirty="0"/>
          </a:p>
        </p:txBody>
      </p:sp>
      <p:sp>
        <p:nvSpPr>
          <p:cNvPr id="22" name="Text 20"/>
          <p:cNvSpPr/>
          <p:nvPr/>
        </p:nvSpPr>
        <p:spPr>
          <a:xfrm>
            <a:off x="9637776" y="2130552"/>
            <a:ext cx="1847088" cy="109728"/>
          </a:xfrm>
          <a:prstGeom prst="rect">
            <a:avLst/>
          </a:prstGeom>
          <a:noFill/>
          <a:ln/>
        </p:spPr>
        <p:txBody>
          <a:bodyPr wrap="square" lIns="0" tIns="0" rIns="0" bIns="0" rtlCol="0" anchor="ctr">
            <a:normAutofit/>
          </a:bodyPr>
          <a:lstStyle/>
          <a:p>
            <a:pPr marL="0" indent="0">
              <a:buNone/>
            </a:pPr>
            <a:r>
              <a:rPr lang="en-US" sz="570" dirty="0">
                <a:solidFill>
                  <a:srgbClr val="91A0B2"/>
                </a:solidFill>
                <a:latin typeface="Arial" pitchFamily="34" charset="0"/>
                <a:ea typeface="Arial" pitchFamily="34" charset="-122"/>
                <a:cs typeface="Arial" pitchFamily="34" charset="-120"/>
              </a:rPr>
              <a:t>No cramped text or hidden buttons</a:t>
            </a:r>
            <a:endParaRPr lang="en-US" sz="570" dirty="0"/>
          </a:p>
        </p:txBody>
      </p:sp>
      <p:sp>
        <p:nvSpPr>
          <p:cNvPr id="23" name="Shape 21"/>
          <p:cNvSpPr/>
          <p:nvPr/>
        </p:nvSpPr>
        <p:spPr>
          <a:xfrm>
            <a:off x="713232" y="2816352"/>
            <a:ext cx="2523744" cy="1005840"/>
          </a:xfrm>
          <a:prstGeom prst="roundRect">
            <a:avLst>
              <a:gd name="adj" fmla="val 6364"/>
            </a:avLst>
          </a:prstGeom>
          <a:solidFill>
            <a:srgbClr val="0D1A2B"/>
          </a:solidFill>
          <a:ln w="12700">
            <a:solidFill>
              <a:srgbClr val="29425F"/>
            </a:solidFill>
            <a:prstDash val="solid"/>
          </a:ln>
        </p:spPr>
        <p:txBody>
          <a:bodyPr/>
          <a:lstStyle/>
          <a:p>
            <a:endParaRPr lang="en-MY"/>
          </a:p>
        </p:txBody>
      </p:sp>
      <p:sp>
        <p:nvSpPr>
          <p:cNvPr id="24" name="Text 22"/>
          <p:cNvSpPr/>
          <p:nvPr/>
        </p:nvSpPr>
        <p:spPr>
          <a:xfrm>
            <a:off x="877824" y="3099816"/>
            <a:ext cx="219456" cy="137160"/>
          </a:xfrm>
          <a:prstGeom prst="rect">
            <a:avLst/>
          </a:prstGeom>
          <a:noFill/>
          <a:ln/>
        </p:spPr>
        <p:txBody>
          <a:bodyPr wrap="square" lIns="0" tIns="0" rIns="0" bIns="0" rtlCol="0" anchor="ctr"/>
          <a:lstStyle/>
          <a:p>
            <a:pPr marL="0" indent="0">
              <a:buNone/>
            </a:pPr>
            <a:r>
              <a:rPr lang="en-US" sz="1300" b="1" dirty="0">
                <a:solidFill>
                  <a:srgbClr val="A3E635"/>
                </a:solidFill>
                <a:latin typeface="Arial" pitchFamily="34" charset="0"/>
                <a:ea typeface="Arial" pitchFamily="34" charset="-122"/>
                <a:cs typeface="Arial" pitchFamily="34" charset="-120"/>
              </a:rPr>
              <a:t>✓</a:t>
            </a:r>
            <a:endParaRPr lang="en-US" sz="1300" dirty="0"/>
          </a:p>
        </p:txBody>
      </p:sp>
      <p:sp>
        <p:nvSpPr>
          <p:cNvPr id="25" name="Text 23"/>
          <p:cNvSpPr/>
          <p:nvPr/>
        </p:nvSpPr>
        <p:spPr>
          <a:xfrm>
            <a:off x="1188720" y="3072384"/>
            <a:ext cx="1847088" cy="146304"/>
          </a:xfrm>
          <a:prstGeom prst="rect">
            <a:avLst/>
          </a:prstGeom>
          <a:noFill/>
          <a:ln/>
        </p:spPr>
        <p:txBody>
          <a:bodyPr wrap="square" lIns="0" tIns="0" rIns="0" bIns="0" rtlCol="0" anchor="ctr">
            <a:normAutofit/>
          </a:bodyPr>
          <a:lstStyle/>
          <a:p>
            <a:pPr marL="0" indent="0">
              <a:buNone/>
            </a:pPr>
            <a:r>
              <a:rPr lang="en-US" sz="840" b="1" dirty="0">
                <a:solidFill>
                  <a:srgbClr val="F7FAFC"/>
                </a:solidFill>
                <a:latin typeface="Arial" pitchFamily="34" charset="0"/>
                <a:ea typeface="Arial" pitchFamily="34" charset="-122"/>
                <a:cs typeface="Arial" pitchFamily="34" charset="-120"/>
              </a:rPr>
              <a:t>No confidential sample data</a:t>
            </a:r>
            <a:endParaRPr lang="en-US" sz="840" dirty="0"/>
          </a:p>
        </p:txBody>
      </p:sp>
      <p:sp>
        <p:nvSpPr>
          <p:cNvPr id="26" name="Text 24"/>
          <p:cNvSpPr/>
          <p:nvPr/>
        </p:nvSpPr>
        <p:spPr>
          <a:xfrm>
            <a:off x="1188720" y="3392424"/>
            <a:ext cx="1847088" cy="109728"/>
          </a:xfrm>
          <a:prstGeom prst="rect">
            <a:avLst/>
          </a:prstGeom>
          <a:noFill/>
          <a:ln/>
        </p:spPr>
        <p:txBody>
          <a:bodyPr wrap="square" lIns="0" tIns="0" rIns="0" bIns="0" rtlCol="0" anchor="ctr">
            <a:normAutofit/>
          </a:bodyPr>
          <a:lstStyle/>
          <a:p>
            <a:pPr marL="0" indent="0">
              <a:buNone/>
            </a:pPr>
            <a:r>
              <a:rPr lang="en-US" sz="570" dirty="0">
                <a:solidFill>
                  <a:srgbClr val="91A0B2"/>
                </a:solidFill>
                <a:latin typeface="Arial" pitchFamily="34" charset="0"/>
                <a:ea typeface="Arial" pitchFamily="34" charset="-122"/>
                <a:cs typeface="Arial" pitchFamily="34" charset="-120"/>
              </a:rPr>
              <a:t>Remove mock patient/client information</a:t>
            </a:r>
            <a:endParaRPr lang="en-US" sz="570" dirty="0"/>
          </a:p>
        </p:txBody>
      </p:sp>
      <p:sp>
        <p:nvSpPr>
          <p:cNvPr id="27" name="Shape 25"/>
          <p:cNvSpPr/>
          <p:nvPr/>
        </p:nvSpPr>
        <p:spPr>
          <a:xfrm>
            <a:off x="3529584" y="2816352"/>
            <a:ext cx="2523744" cy="1005840"/>
          </a:xfrm>
          <a:prstGeom prst="roundRect">
            <a:avLst>
              <a:gd name="adj" fmla="val 6364"/>
            </a:avLst>
          </a:prstGeom>
          <a:solidFill>
            <a:srgbClr val="0D1A2B"/>
          </a:solidFill>
          <a:ln w="12700">
            <a:solidFill>
              <a:srgbClr val="29425F"/>
            </a:solidFill>
            <a:prstDash val="solid"/>
          </a:ln>
        </p:spPr>
        <p:txBody>
          <a:bodyPr/>
          <a:lstStyle/>
          <a:p>
            <a:endParaRPr lang="en-MY"/>
          </a:p>
        </p:txBody>
      </p:sp>
      <p:sp>
        <p:nvSpPr>
          <p:cNvPr id="28" name="Text 26"/>
          <p:cNvSpPr/>
          <p:nvPr/>
        </p:nvSpPr>
        <p:spPr>
          <a:xfrm>
            <a:off x="3694176" y="3099816"/>
            <a:ext cx="219456" cy="137160"/>
          </a:xfrm>
          <a:prstGeom prst="rect">
            <a:avLst/>
          </a:prstGeom>
          <a:noFill/>
          <a:ln/>
        </p:spPr>
        <p:txBody>
          <a:bodyPr wrap="square" lIns="0" tIns="0" rIns="0" bIns="0" rtlCol="0" anchor="ctr"/>
          <a:lstStyle/>
          <a:p>
            <a:pPr marL="0" indent="0">
              <a:buNone/>
            </a:pPr>
            <a:r>
              <a:rPr lang="en-US" sz="1300" b="1" dirty="0">
                <a:solidFill>
                  <a:srgbClr val="A3E635"/>
                </a:solidFill>
                <a:latin typeface="Arial" pitchFamily="34" charset="0"/>
                <a:ea typeface="Arial" pitchFamily="34" charset="-122"/>
                <a:cs typeface="Arial" pitchFamily="34" charset="-120"/>
              </a:rPr>
              <a:t>✓</a:t>
            </a:r>
            <a:endParaRPr lang="en-US" sz="1300" dirty="0"/>
          </a:p>
        </p:txBody>
      </p:sp>
      <p:sp>
        <p:nvSpPr>
          <p:cNvPr id="29" name="Text 27"/>
          <p:cNvSpPr/>
          <p:nvPr/>
        </p:nvSpPr>
        <p:spPr>
          <a:xfrm>
            <a:off x="4005072" y="3072384"/>
            <a:ext cx="1847088" cy="146304"/>
          </a:xfrm>
          <a:prstGeom prst="rect">
            <a:avLst/>
          </a:prstGeom>
          <a:noFill/>
          <a:ln/>
        </p:spPr>
        <p:txBody>
          <a:bodyPr wrap="square" lIns="0" tIns="0" rIns="0" bIns="0" rtlCol="0" anchor="ctr">
            <a:normAutofit/>
          </a:bodyPr>
          <a:lstStyle/>
          <a:p>
            <a:pPr marL="0" indent="0">
              <a:buNone/>
            </a:pPr>
            <a:r>
              <a:rPr lang="en-US" sz="840" b="1" dirty="0">
                <a:solidFill>
                  <a:srgbClr val="F7FAFC"/>
                </a:solidFill>
                <a:latin typeface="Arial" pitchFamily="34" charset="0"/>
                <a:ea typeface="Arial" pitchFamily="34" charset="-122"/>
                <a:cs typeface="Arial" pitchFamily="34" charset="-120"/>
              </a:rPr>
              <a:t>Environment variables configured</a:t>
            </a:r>
            <a:endParaRPr lang="en-US" sz="840" dirty="0"/>
          </a:p>
        </p:txBody>
      </p:sp>
      <p:sp>
        <p:nvSpPr>
          <p:cNvPr id="30" name="Text 28"/>
          <p:cNvSpPr/>
          <p:nvPr/>
        </p:nvSpPr>
        <p:spPr>
          <a:xfrm>
            <a:off x="4005072" y="3392424"/>
            <a:ext cx="1847088" cy="109728"/>
          </a:xfrm>
          <a:prstGeom prst="rect">
            <a:avLst/>
          </a:prstGeom>
          <a:noFill/>
          <a:ln/>
        </p:spPr>
        <p:txBody>
          <a:bodyPr wrap="square" lIns="0" tIns="0" rIns="0" bIns="0" rtlCol="0" anchor="ctr">
            <a:normAutofit/>
          </a:bodyPr>
          <a:lstStyle/>
          <a:p>
            <a:pPr marL="0" indent="0">
              <a:buNone/>
            </a:pPr>
            <a:r>
              <a:rPr lang="en-US" sz="570" dirty="0">
                <a:solidFill>
                  <a:srgbClr val="91A0B2"/>
                </a:solidFill>
                <a:latin typeface="Arial" pitchFamily="34" charset="0"/>
                <a:ea typeface="Arial" pitchFamily="34" charset="-122"/>
                <a:cs typeface="Arial" pitchFamily="34" charset="-120"/>
              </a:rPr>
              <a:t>API keys and secrets are not in code</a:t>
            </a:r>
            <a:endParaRPr lang="en-US" sz="570" dirty="0"/>
          </a:p>
        </p:txBody>
      </p:sp>
      <p:sp>
        <p:nvSpPr>
          <p:cNvPr id="31" name="Shape 29"/>
          <p:cNvSpPr/>
          <p:nvPr/>
        </p:nvSpPr>
        <p:spPr>
          <a:xfrm>
            <a:off x="6345936" y="2816352"/>
            <a:ext cx="2523744" cy="1005840"/>
          </a:xfrm>
          <a:prstGeom prst="roundRect">
            <a:avLst>
              <a:gd name="adj" fmla="val 6364"/>
            </a:avLst>
          </a:prstGeom>
          <a:solidFill>
            <a:srgbClr val="0D1A2B"/>
          </a:solidFill>
          <a:ln w="12700">
            <a:solidFill>
              <a:srgbClr val="29425F"/>
            </a:solidFill>
            <a:prstDash val="solid"/>
          </a:ln>
        </p:spPr>
        <p:txBody>
          <a:bodyPr/>
          <a:lstStyle/>
          <a:p>
            <a:endParaRPr lang="en-MY"/>
          </a:p>
        </p:txBody>
      </p:sp>
      <p:sp>
        <p:nvSpPr>
          <p:cNvPr id="32" name="Text 30"/>
          <p:cNvSpPr/>
          <p:nvPr/>
        </p:nvSpPr>
        <p:spPr>
          <a:xfrm>
            <a:off x="6510528" y="3099816"/>
            <a:ext cx="219456" cy="137160"/>
          </a:xfrm>
          <a:prstGeom prst="rect">
            <a:avLst/>
          </a:prstGeom>
          <a:noFill/>
          <a:ln/>
        </p:spPr>
        <p:txBody>
          <a:bodyPr wrap="square" lIns="0" tIns="0" rIns="0" bIns="0" rtlCol="0" anchor="ctr"/>
          <a:lstStyle/>
          <a:p>
            <a:pPr marL="0" indent="0">
              <a:buNone/>
            </a:pPr>
            <a:r>
              <a:rPr lang="en-US" sz="1300" b="1" dirty="0">
                <a:solidFill>
                  <a:srgbClr val="A3E635"/>
                </a:solidFill>
                <a:latin typeface="Arial" pitchFamily="34" charset="0"/>
                <a:ea typeface="Arial" pitchFamily="34" charset="-122"/>
                <a:cs typeface="Arial" pitchFamily="34" charset="-120"/>
              </a:rPr>
              <a:t>✓</a:t>
            </a:r>
            <a:endParaRPr lang="en-US" sz="1300" dirty="0"/>
          </a:p>
        </p:txBody>
      </p:sp>
      <p:sp>
        <p:nvSpPr>
          <p:cNvPr id="33" name="Text 31"/>
          <p:cNvSpPr/>
          <p:nvPr/>
        </p:nvSpPr>
        <p:spPr>
          <a:xfrm>
            <a:off x="6821424" y="3072384"/>
            <a:ext cx="1847088" cy="146304"/>
          </a:xfrm>
          <a:prstGeom prst="rect">
            <a:avLst/>
          </a:prstGeom>
          <a:noFill/>
          <a:ln/>
        </p:spPr>
        <p:txBody>
          <a:bodyPr wrap="square" lIns="0" tIns="0" rIns="0" bIns="0" rtlCol="0" anchor="ctr">
            <a:normAutofit/>
          </a:bodyPr>
          <a:lstStyle/>
          <a:p>
            <a:pPr marL="0" indent="0">
              <a:buNone/>
            </a:pPr>
            <a:r>
              <a:rPr lang="en-US" sz="840" b="1" dirty="0">
                <a:solidFill>
                  <a:srgbClr val="F7FAFC"/>
                </a:solidFill>
                <a:latin typeface="Arial" pitchFamily="34" charset="0"/>
                <a:ea typeface="Arial" pitchFamily="34" charset="-122"/>
                <a:cs typeface="Arial" pitchFamily="34" charset="-120"/>
              </a:rPr>
              <a:t>Project owner identified</a:t>
            </a:r>
            <a:endParaRPr lang="en-US" sz="840" dirty="0"/>
          </a:p>
        </p:txBody>
      </p:sp>
      <p:sp>
        <p:nvSpPr>
          <p:cNvPr id="34" name="Text 32"/>
          <p:cNvSpPr/>
          <p:nvPr/>
        </p:nvSpPr>
        <p:spPr>
          <a:xfrm>
            <a:off x="6821424" y="3392424"/>
            <a:ext cx="1847088" cy="109728"/>
          </a:xfrm>
          <a:prstGeom prst="rect">
            <a:avLst/>
          </a:prstGeom>
          <a:noFill/>
          <a:ln/>
        </p:spPr>
        <p:txBody>
          <a:bodyPr wrap="square" lIns="0" tIns="0" rIns="0" bIns="0" rtlCol="0" anchor="ctr">
            <a:normAutofit/>
          </a:bodyPr>
          <a:lstStyle/>
          <a:p>
            <a:pPr marL="0" indent="0">
              <a:buNone/>
            </a:pPr>
            <a:r>
              <a:rPr lang="en-US" sz="570" dirty="0">
                <a:solidFill>
                  <a:srgbClr val="91A0B2"/>
                </a:solidFill>
                <a:latin typeface="Arial" pitchFamily="34" charset="0"/>
                <a:ea typeface="Arial" pitchFamily="34" charset="-122"/>
                <a:cs typeface="Arial" pitchFamily="34" charset="-120"/>
              </a:rPr>
              <a:t>Someone owns support and future changes</a:t>
            </a:r>
            <a:endParaRPr lang="en-US" sz="570" dirty="0"/>
          </a:p>
        </p:txBody>
      </p:sp>
      <p:sp>
        <p:nvSpPr>
          <p:cNvPr id="35" name="Shape 33"/>
          <p:cNvSpPr/>
          <p:nvPr/>
        </p:nvSpPr>
        <p:spPr>
          <a:xfrm>
            <a:off x="9162288" y="2816352"/>
            <a:ext cx="2523744" cy="1005840"/>
          </a:xfrm>
          <a:prstGeom prst="roundRect">
            <a:avLst>
              <a:gd name="adj" fmla="val 6364"/>
            </a:avLst>
          </a:prstGeom>
          <a:solidFill>
            <a:srgbClr val="0D1A2B"/>
          </a:solidFill>
          <a:ln w="12700">
            <a:solidFill>
              <a:srgbClr val="29425F"/>
            </a:solidFill>
            <a:prstDash val="solid"/>
          </a:ln>
        </p:spPr>
        <p:txBody>
          <a:bodyPr/>
          <a:lstStyle/>
          <a:p>
            <a:endParaRPr lang="en-MY"/>
          </a:p>
        </p:txBody>
      </p:sp>
      <p:sp>
        <p:nvSpPr>
          <p:cNvPr id="36" name="Text 34"/>
          <p:cNvSpPr/>
          <p:nvPr/>
        </p:nvSpPr>
        <p:spPr>
          <a:xfrm>
            <a:off x="9326880" y="3099816"/>
            <a:ext cx="219456" cy="137160"/>
          </a:xfrm>
          <a:prstGeom prst="rect">
            <a:avLst/>
          </a:prstGeom>
          <a:noFill/>
          <a:ln/>
        </p:spPr>
        <p:txBody>
          <a:bodyPr wrap="square" lIns="0" tIns="0" rIns="0" bIns="0" rtlCol="0" anchor="ctr"/>
          <a:lstStyle/>
          <a:p>
            <a:pPr marL="0" indent="0">
              <a:buNone/>
            </a:pPr>
            <a:r>
              <a:rPr lang="en-US" sz="1300" b="1" dirty="0">
                <a:solidFill>
                  <a:srgbClr val="A3E635"/>
                </a:solidFill>
                <a:latin typeface="Arial" pitchFamily="34" charset="0"/>
                <a:ea typeface="Arial" pitchFamily="34" charset="-122"/>
                <a:cs typeface="Arial" pitchFamily="34" charset="-120"/>
              </a:rPr>
              <a:t>✓</a:t>
            </a:r>
            <a:endParaRPr lang="en-US" sz="1300" dirty="0"/>
          </a:p>
        </p:txBody>
      </p:sp>
      <p:sp>
        <p:nvSpPr>
          <p:cNvPr id="37" name="Text 35"/>
          <p:cNvSpPr/>
          <p:nvPr/>
        </p:nvSpPr>
        <p:spPr>
          <a:xfrm>
            <a:off x="9637776" y="3072384"/>
            <a:ext cx="1847088" cy="146304"/>
          </a:xfrm>
          <a:prstGeom prst="rect">
            <a:avLst/>
          </a:prstGeom>
          <a:noFill/>
          <a:ln/>
        </p:spPr>
        <p:txBody>
          <a:bodyPr wrap="square" lIns="0" tIns="0" rIns="0" bIns="0" rtlCol="0" anchor="ctr">
            <a:normAutofit/>
          </a:bodyPr>
          <a:lstStyle/>
          <a:p>
            <a:pPr marL="0" indent="0">
              <a:buNone/>
            </a:pPr>
            <a:r>
              <a:rPr lang="en-US" sz="840" b="1" dirty="0">
                <a:solidFill>
                  <a:srgbClr val="F7FAFC"/>
                </a:solidFill>
                <a:latin typeface="Arial" pitchFamily="34" charset="0"/>
                <a:ea typeface="Arial" pitchFamily="34" charset="-122"/>
                <a:cs typeface="Arial" pitchFamily="34" charset="-120"/>
              </a:rPr>
              <a:t>Production URL in README</a:t>
            </a:r>
            <a:endParaRPr lang="en-US" sz="840" dirty="0"/>
          </a:p>
        </p:txBody>
      </p:sp>
      <p:sp>
        <p:nvSpPr>
          <p:cNvPr id="38" name="Text 36"/>
          <p:cNvSpPr/>
          <p:nvPr/>
        </p:nvSpPr>
        <p:spPr>
          <a:xfrm>
            <a:off x="9637776" y="3392424"/>
            <a:ext cx="1847088" cy="109728"/>
          </a:xfrm>
          <a:prstGeom prst="rect">
            <a:avLst/>
          </a:prstGeom>
          <a:noFill/>
          <a:ln/>
        </p:spPr>
        <p:txBody>
          <a:bodyPr wrap="square" lIns="0" tIns="0" rIns="0" bIns="0" rtlCol="0" anchor="ctr">
            <a:normAutofit/>
          </a:bodyPr>
          <a:lstStyle/>
          <a:p>
            <a:pPr marL="0" indent="0">
              <a:buNone/>
            </a:pPr>
            <a:r>
              <a:rPr lang="en-US" sz="570" dirty="0">
                <a:solidFill>
                  <a:srgbClr val="91A0B2"/>
                </a:solidFill>
                <a:latin typeface="Arial" pitchFamily="34" charset="0"/>
                <a:ea typeface="Arial" pitchFamily="34" charset="-122"/>
                <a:cs typeface="Arial" pitchFamily="34" charset="-120"/>
              </a:rPr>
              <a:t>Team knows where the live tool is</a:t>
            </a:r>
            <a:endParaRPr lang="en-US" sz="570" dirty="0"/>
          </a:p>
        </p:txBody>
      </p:sp>
      <p:sp>
        <p:nvSpPr>
          <p:cNvPr id="39" name="Shape 37"/>
          <p:cNvSpPr/>
          <p:nvPr/>
        </p:nvSpPr>
        <p:spPr>
          <a:xfrm>
            <a:off x="960120" y="4526280"/>
            <a:ext cx="10241280" cy="850392"/>
          </a:xfrm>
          <a:prstGeom prst="roundRect">
            <a:avLst>
              <a:gd name="adj" fmla="val 7527"/>
            </a:avLst>
          </a:prstGeom>
          <a:solidFill>
            <a:srgbClr val="112238"/>
          </a:solidFill>
          <a:ln w="12700">
            <a:solidFill>
              <a:srgbClr val="5DE2E7"/>
            </a:solidFill>
            <a:prstDash val="solid"/>
          </a:ln>
        </p:spPr>
        <p:txBody>
          <a:bodyPr/>
          <a:lstStyle/>
          <a:p>
            <a:endParaRPr lang="en-MY"/>
          </a:p>
        </p:txBody>
      </p:sp>
      <p:sp>
        <p:nvSpPr>
          <p:cNvPr id="40" name="Text 38"/>
          <p:cNvSpPr/>
          <p:nvPr/>
        </p:nvSpPr>
        <p:spPr>
          <a:xfrm>
            <a:off x="1207008" y="4736592"/>
            <a:ext cx="2240280" cy="137160"/>
          </a:xfrm>
          <a:prstGeom prst="rect">
            <a:avLst/>
          </a:prstGeom>
          <a:noFill/>
          <a:ln/>
        </p:spPr>
        <p:txBody>
          <a:bodyPr wrap="square" lIns="0" tIns="0" rIns="0" bIns="0" rtlCol="0" anchor="ctr"/>
          <a:lstStyle/>
          <a:p>
            <a:pPr marL="0" indent="0">
              <a:buNone/>
            </a:pPr>
            <a:r>
              <a:rPr lang="en-US" sz="800" b="1" dirty="0">
                <a:solidFill>
                  <a:srgbClr val="5DE2E7"/>
                </a:solidFill>
                <a:latin typeface="Arial" pitchFamily="34" charset="0"/>
                <a:ea typeface="Arial" pitchFamily="34" charset="-122"/>
                <a:cs typeface="Arial" pitchFamily="34" charset="-120"/>
              </a:rPr>
              <a:t>Internal PPT-builder test journey</a:t>
            </a:r>
            <a:endParaRPr lang="en-US" sz="800" dirty="0"/>
          </a:p>
        </p:txBody>
      </p:sp>
      <p:sp>
        <p:nvSpPr>
          <p:cNvPr id="41" name="Text 39"/>
          <p:cNvSpPr/>
          <p:nvPr/>
        </p:nvSpPr>
        <p:spPr>
          <a:xfrm>
            <a:off x="3794760" y="4736592"/>
            <a:ext cx="6812280" cy="137160"/>
          </a:xfrm>
          <a:prstGeom prst="rect">
            <a:avLst/>
          </a:prstGeom>
          <a:noFill/>
          <a:ln/>
        </p:spPr>
        <p:txBody>
          <a:bodyPr wrap="square" lIns="0" tIns="0" rIns="0" bIns="0" rtlCol="0" anchor="ctr">
            <a:normAutofit/>
          </a:bodyPr>
          <a:lstStyle/>
          <a:p>
            <a:pPr marL="0" indent="0">
              <a:buNone/>
            </a:pPr>
            <a:r>
              <a:rPr lang="en-US" sz="840" dirty="0">
                <a:solidFill>
                  <a:srgbClr val="D6E0EA"/>
                </a:solidFill>
                <a:latin typeface="Arial" pitchFamily="34" charset="0"/>
                <a:ea typeface="Arial" pitchFamily="34" charset="-122"/>
                <a:cs typeface="Arial" pitchFamily="34" charset="-120"/>
              </a:rPr>
              <a:t>Enter content → choose deck type → generate slides → download PPTX → open and review in PowerPoint.</a:t>
            </a:r>
            <a:endParaRPr lang="en-US" sz="840" dirty="0"/>
          </a:p>
        </p:txBody>
      </p:sp>
      <p:sp>
        <p:nvSpPr>
          <p:cNvPr id="42" name="Text 40"/>
          <p:cNvSpPr/>
          <p:nvPr/>
        </p:nvSpPr>
        <p:spPr>
          <a:xfrm>
            <a:off x="548640" y="6528816"/>
            <a:ext cx="3474720" cy="137160"/>
          </a:xfrm>
          <a:prstGeom prst="rect">
            <a:avLst/>
          </a:prstGeom>
          <a:noFill/>
          <a:ln/>
        </p:spPr>
        <p:txBody>
          <a:bodyPr wrap="square" lIns="0" tIns="0" rIns="0" bIns="0" rtlCol="0" anchor="ctr"/>
          <a:lstStyle/>
          <a:p>
            <a:pPr marL="0" indent="0">
              <a:buNone/>
            </a:pPr>
            <a:r>
              <a:rPr lang="en-US" sz="550" dirty="0">
                <a:solidFill>
                  <a:srgbClr val="8290A3"/>
                </a:solidFill>
                <a:latin typeface="Arial" pitchFamily="34" charset="0"/>
                <a:ea typeface="Arial" pitchFamily="34" charset="-122"/>
                <a:cs typeface="Arial" pitchFamily="34" charset="-120"/>
              </a:rPr>
              <a:t>CHATGPT · CODEX · WEB TOOL</a:t>
            </a:r>
            <a:endParaRPr lang="en-US" sz="550" dirty="0"/>
          </a:p>
        </p:txBody>
      </p:sp>
      <p:sp>
        <p:nvSpPr>
          <p:cNvPr id="43" name="Text 41"/>
          <p:cNvSpPr/>
          <p:nvPr/>
        </p:nvSpPr>
        <p:spPr>
          <a:xfrm>
            <a:off x="7680960" y="6528816"/>
            <a:ext cx="3474720" cy="137160"/>
          </a:xfrm>
          <a:prstGeom prst="rect">
            <a:avLst/>
          </a:prstGeom>
          <a:noFill/>
          <a:ln/>
        </p:spPr>
        <p:txBody>
          <a:bodyPr wrap="square" lIns="0" tIns="0" rIns="0" bIns="0" rtlCol="0" anchor="ctr"/>
          <a:lstStyle/>
          <a:p>
            <a:pPr marL="0" indent="0" algn="r">
              <a:buNone/>
            </a:pPr>
            <a:r>
              <a:rPr lang="en-US" sz="480" dirty="0">
                <a:solidFill>
                  <a:srgbClr val="8290A3"/>
                </a:solidFill>
                <a:latin typeface="Arial" pitchFamily="34" charset="0"/>
                <a:ea typeface="Arial" pitchFamily="34" charset="-122"/>
                <a:cs typeface="Arial" pitchFamily="34" charset="-120"/>
              </a:rPr>
              <a:t>Deployment add-on · Vercel example</a:t>
            </a:r>
            <a:endParaRPr lang="en-US" sz="480" dirty="0"/>
          </a:p>
        </p:txBody>
      </p:sp>
      <p:sp>
        <p:nvSpPr>
          <p:cNvPr id="44" name="Text 42"/>
          <p:cNvSpPr/>
          <p:nvPr/>
        </p:nvSpPr>
        <p:spPr>
          <a:xfrm>
            <a:off x="11320272" y="6519672"/>
            <a:ext cx="164592" cy="109728"/>
          </a:xfrm>
          <a:prstGeom prst="rect">
            <a:avLst/>
          </a:prstGeom>
          <a:noFill/>
          <a:ln/>
        </p:spPr>
        <p:txBody>
          <a:bodyPr wrap="square" lIns="0" tIns="0" rIns="0" bIns="0" rtlCol="0" anchor="ctr"/>
          <a:lstStyle/>
          <a:p>
            <a:pPr marL="0" indent="0" algn="r">
              <a:buNone/>
            </a:pPr>
            <a:r>
              <a:rPr lang="en-US" sz="550" dirty="0">
                <a:solidFill>
                  <a:srgbClr val="8290A3"/>
                </a:solidFill>
                <a:latin typeface="Arial" pitchFamily="34" charset="0"/>
                <a:ea typeface="Arial" pitchFamily="34" charset="-122"/>
                <a:cs typeface="Arial" pitchFamily="34" charset="-120"/>
              </a:rPr>
              <a:t>7</a:t>
            </a:r>
            <a:endParaRPr lang="en-US" sz="5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11E"/>
          </a:solidFill>
          <a:ln w="12700">
            <a:solidFill>
              <a:srgbClr val="06111E">
                <a:alpha val="0"/>
              </a:srgbClr>
            </a:solidFill>
            <a:prstDash val="solid"/>
          </a:ln>
        </p:spPr>
        <p:txBody>
          <a:bodyPr/>
          <a:lstStyle/>
          <a:p>
            <a:endParaRPr lang="en-MY"/>
          </a:p>
        </p:txBody>
      </p:sp>
      <p:sp>
        <p:nvSpPr>
          <p:cNvPr id="3" name="Shape 1"/>
          <p:cNvSpPr/>
          <p:nvPr/>
        </p:nvSpPr>
        <p:spPr>
          <a:xfrm>
            <a:off x="0" y="54864"/>
            <a:ext cx="12191695" cy="0"/>
          </a:xfrm>
          <a:prstGeom prst="line">
            <a:avLst/>
          </a:prstGeom>
          <a:noFill/>
          <a:ln w="16510">
            <a:solidFill>
              <a:srgbClr val="5DE2E7"/>
            </a:solidFill>
            <a:prstDash val="solid"/>
          </a:ln>
        </p:spPr>
        <p:txBody>
          <a:bodyPr/>
          <a:lstStyle/>
          <a:p>
            <a:endParaRPr lang="en-MY"/>
          </a:p>
        </p:txBody>
      </p:sp>
      <p:sp>
        <p:nvSpPr>
          <p:cNvPr id="4" name="Text 2"/>
          <p:cNvSpPr/>
          <p:nvPr/>
        </p:nvSpPr>
        <p:spPr>
          <a:xfrm>
            <a:off x="548640" y="292608"/>
            <a:ext cx="5303520" cy="164592"/>
          </a:xfrm>
          <a:prstGeom prst="rect">
            <a:avLst/>
          </a:prstGeom>
          <a:noFill/>
          <a:ln/>
        </p:spPr>
        <p:txBody>
          <a:bodyPr wrap="square" lIns="0" tIns="0" rIns="0" bIns="0" rtlCol="0" anchor="ctr"/>
          <a:lstStyle/>
          <a:p>
            <a:pPr marL="0" indent="0">
              <a:buNone/>
            </a:pPr>
            <a:r>
              <a:rPr lang="en-US" sz="650" b="1" dirty="0">
                <a:solidFill>
                  <a:srgbClr val="5DE2E7"/>
                </a:solidFill>
                <a:latin typeface="Arial" pitchFamily="34" charset="0"/>
                <a:ea typeface="Arial" pitchFamily="34" charset="-122"/>
                <a:cs typeface="Arial" pitchFamily="34" charset="-120"/>
              </a:rPr>
              <a:t>OPTIONAL NEXT STEP</a:t>
            </a:r>
            <a:endParaRPr lang="en-US" sz="650" dirty="0"/>
          </a:p>
        </p:txBody>
      </p:sp>
      <p:sp>
        <p:nvSpPr>
          <p:cNvPr id="5" name="Text 3"/>
          <p:cNvSpPr/>
          <p:nvPr/>
        </p:nvSpPr>
        <p:spPr>
          <a:xfrm>
            <a:off x="548640" y="566928"/>
            <a:ext cx="10789920" cy="384048"/>
          </a:xfrm>
          <a:prstGeom prst="rect">
            <a:avLst/>
          </a:prstGeom>
          <a:noFill/>
          <a:ln/>
        </p:spPr>
        <p:txBody>
          <a:bodyPr wrap="square" lIns="0" tIns="0" rIns="0" bIns="0" rtlCol="0" anchor="ctr">
            <a:normAutofit/>
          </a:bodyPr>
          <a:lstStyle/>
          <a:p>
            <a:pPr marL="0" indent="0">
              <a:buNone/>
            </a:pPr>
            <a:r>
              <a:rPr lang="en-US" sz="2500" b="1" dirty="0">
                <a:solidFill>
                  <a:srgbClr val="F7FAFC"/>
                </a:solidFill>
                <a:latin typeface="Arial" pitchFamily="34" charset="0"/>
                <a:ea typeface="Arial" pitchFamily="34" charset="-122"/>
                <a:cs typeface="Arial" pitchFamily="34" charset="-120"/>
              </a:rPr>
              <a:t>Custom domain = a more professional address</a:t>
            </a:r>
            <a:endParaRPr lang="en-US" sz="2500" dirty="0"/>
          </a:p>
        </p:txBody>
      </p:sp>
      <p:sp>
        <p:nvSpPr>
          <p:cNvPr id="6" name="Text 4"/>
          <p:cNvSpPr/>
          <p:nvPr/>
        </p:nvSpPr>
        <p:spPr>
          <a:xfrm>
            <a:off x="548640" y="1024128"/>
            <a:ext cx="10698480" cy="228600"/>
          </a:xfrm>
          <a:prstGeom prst="rect">
            <a:avLst/>
          </a:prstGeom>
          <a:noFill/>
          <a:ln/>
        </p:spPr>
        <p:txBody>
          <a:bodyPr wrap="square" lIns="0" tIns="0" rIns="0" bIns="0" rtlCol="0" anchor="ctr">
            <a:normAutofit/>
          </a:bodyPr>
          <a:lstStyle/>
          <a:p>
            <a:pPr marL="0" indent="0">
              <a:buNone/>
            </a:pPr>
            <a:r>
              <a:rPr lang="en-US" sz="820" dirty="0">
                <a:solidFill>
                  <a:srgbClr val="91A0B2"/>
                </a:solidFill>
                <a:latin typeface="Arial" pitchFamily="34" charset="0"/>
                <a:ea typeface="Arial" pitchFamily="34" charset="-122"/>
                <a:cs typeface="Arial" pitchFamily="34" charset="-120"/>
              </a:rPr>
              <a:t>Keep this as an appendix or advanced slide if the session is short.</a:t>
            </a:r>
            <a:endParaRPr lang="en-US" sz="820" dirty="0"/>
          </a:p>
        </p:txBody>
      </p:sp>
      <p:sp>
        <p:nvSpPr>
          <p:cNvPr id="7" name="Shape 5"/>
          <p:cNvSpPr/>
          <p:nvPr/>
        </p:nvSpPr>
        <p:spPr>
          <a:xfrm>
            <a:off x="868680" y="1508760"/>
            <a:ext cx="5029200" cy="2788920"/>
          </a:xfrm>
          <a:prstGeom prst="roundRect">
            <a:avLst>
              <a:gd name="adj" fmla="val 2295"/>
            </a:avLst>
          </a:prstGeom>
          <a:solidFill>
            <a:srgbClr val="0D1A2B"/>
          </a:solidFill>
          <a:ln w="12700">
            <a:solidFill>
              <a:srgbClr val="29425F"/>
            </a:solidFill>
            <a:prstDash val="solid"/>
          </a:ln>
        </p:spPr>
        <p:txBody>
          <a:bodyPr/>
          <a:lstStyle/>
          <a:p>
            <a:endParaRPr lang="en-MY"/>
          </a:p>
        </p:txBody>
      </p:sp>
      <p:sp>
        <p:nvSpPr>
          <p:cNvPr id="8" name="Shape 6"/>
          <p:cNvSpPr/>
          <p:nvPr/>
        </p:nvSpPr>
        <p:spPr>
          <a:xfrm>
            <a:off x="6309360" y="1508760"/>
            <a:ext cx="5029200" cy="2788920"/>
          </a:xfrm>
          <a:prstGeom prst="roundRect">
            <a:avLst>
              <a:gd name="adj" fmla="val 2295"/>
            </a:avLst>
          </a:prstGeom>
          <a:solidFill>
            <a:srgbClr val="0D1A2B"/>
          </a:solidFill>
          <a:ln w="12700">
            <a:solidFill>
              <a:srgbClr val="F59E0B"/>
            </a:solidFill>
            <a:prstDash val="solid"/>
          </a:ln>
        </p:spPr>
        <p:txBody>
          <a:bodyPr/>
          <a:lstStyle/>
          <a:p>
            <a:endParaRPr lang="en-MY"/>
          </a:p>
        </p:txBody>
      </p:sp>
      <p:sp>
        <p:nvSpPr>
          <p:cNvPr id="9" name="Text 7"/>
          <p:cNvSpPr/>
          <p:nvPr/>
        </p:nvSpPr>
        <p:spPr>
          <a:xfrm>
            <a:off x="1234440" y="1874520"/>
            <a:ext cx="4297680" cy="182880"/>
          </a:xfrm>
          <a:prstGeom prst="rect">
            <a:avLst/>
          </a:prstGeom>
          <a:noFill/>
          <a:ln/>
        </p:spPr>
        <p:txBody>
          <a:bodyPr wrap="square" lIns="0" tIns="0" rIns="0" bIns="0" rtlCol="0" anchor="ctr"/>
          <a:lstStyle/>
          <a:p>
            <a:pPr marL="0" indent="0">
              <a:buNone/>
            </a:pPr>
            <a:r>
              <a:rPr lang="en-US" sz="1300" b="1" dirty="0">
                <a:solidFill>
                  <a:srgbClr val="F7FAFC"/>
                </a:solidFill>
                <a:latin typeface="Arial" pitchFamily="34" charset="0"/>
                <a:ea typeface="Arial" pitchFamily="34" charset="-122"/>
                <a:cs typeface="Arial" pitchFamily="34" charset="-120"/>
              </a:rPr>
              <a:t>Initial Vercel address</a:t>
            </a:r>
            <a:endParaRPr lang="en-US" sz="1300" dirty="0"/>
          </a:p>
        </p:txBody>
      </p:sp>
      <p:sp>
        <p:nvSpPr>
          <p:cNvPr id="10" name="Shape 8"/>
          <p:cNvSpPr/>
          <p:nvPr/>
        </p:nvSpPr>
        <p:spPr>
          <a:xfrm>
            <a:off x="1234440" y="2468880"/>
            <a:ext cx="4251960" cy="548640"/>
          </a:xfrm>
          <a:prstGeom prst="roundRect">
            <a:avLst>
              <a:gd name="adj" fmla="val 6667"/>
            </a:avLst>
          </a:prstGeom>
          <a:solidFill>
            <a:srgbClr val="020617"/>
          </a:solidFill>
          <a:ln w="10160">
            <a:solidFill>
              <a:srgbClr val="29425F"/>
            </a:solidFill>
            <a:prstDash val="solid"/>
          </a:ln>
        </p:spPr>
        <p:txBody>
          <a:bodyPr/>
          <a:lstStyle/>
          <a:p>
            <a:endParaRPr lang="en-MY"/>
          </a:p>
        </p:txBody>
      </p:sp>
      <p:sp>
        <p:nvSpPr>
          <p:cNvPr id="11" name="Text 9"/>
          <p:cNvSpPr/>
          <p:nvPr/>
        </p:nvSpPr>
        <p:spPr>
          <a:xfrm>
            <a:off x="1380744" y="2596896"/>
            <a:ext cx="3959352" cy="329184"/>
          </a:xfrm>
          <a:prstGeom prst="rect">
            <a:avLst/>
          </a:prstGeom>
          <a:noFill/>
          <a:ln/>
        </p:spPr>
        <p:txBody>
          <a:bodyPr wrap="square" lIns="0" tIns="0" rIns="0" bIns="0" rtlCol="0" anchor="ctr">
            <a:normAutofit/>
          </a:bodyPr>
          <a:lstStyle/>
          <a:p>
            <a:pPr marL="0" indent="0">
              <a:buNone/>
            </a:pPr>
            <a:r>
              <a:rPr lang="en-US" sz="820" dirty="0">
                <a:solidFill>
                  <a:srgbClr val="D6E0EA"/>
                </a:solidFill>
                <a:latin typeface="Courier New" pitchFamily="34" charset="0"/>
                <a:ea typeface="Courier New" pitchFamily="34" charset="-122"/>
                <a:cs typeface="Courier New" pitchFamily="34" charset="-120"/>
              </a:rPr>
              <a:t>ctsb-ppt-builder.vercel.app</a:t>
            </a:r>
            <a:endParaRPr lang="en-US" sz="820" dirty="0"/>
          </a:p>
        </p:txBody>
      </p:sp>
      <p:sp>
        <p:nvSpPr>
          <p:cNvPr id="12" name="Text 10"/>
          <p:cNvSpPr/>
          <p:nvPr/>
        </p:nvSpPr>
        <p:spPr>
          <a:xfrm>
            <a:off x="1234440" y="3246120"/>
            <a:ext cx="4251960" cy="274320"/>
          </a:xfrm>
          <a:prstGeom prst="rect">
            <a:avLst/>
          </a:prstGeom>
          <a:noFill/>
          <a:ln/>
        </p:spPr>
        <p:txBody>
          <a:bodyPr wrap="square" lIns="0" tIns="0" rIns="0" bIns="0" rtlCol="0" anchor="ctr">
            <a:normAutofit/>
          </a:bodyPr>
          <a:lstStyle/>
          <a:p>
            <a:pPr marL="0" indent="0">
              <a:buNone/>
            </a:pPr>
            <a:r>
              <a:rPr lang="en-US" sz="740" dirty="0">
                <a:solidFill>
                  <a:srgbClr val="91A0B2"/>
                </a:solidFill>
                <a:latin typeface="Arial" pitchFamily="34" charset="0"/>
                <a:ea typeface="Arial" pitchFamily="34" charset="-122"/>
                <a:cs typeface="Arial" pitchFamily="34" charset="-120"/>
              </a:rPr>
              <a:t>Good for testing, prototypes and internal proof-of-concept.</a:t>
            </a:r>
            <a:endParaRPr lang="en-US" sz="740" dirty="0"/>
          </a:p>
        </p:txBody>
      </p:sp>
      <p:sp>
        <p:nvSpPr>
          <p:cNvPr id="13" name="Text 11"/>
          <p:cNvSpPr/>
          <p:nvPr/>
        </p:nvSpPr>
        <p:spPr>
          <a:xfrm>
            <a:off x="6675120" y="1874520"/>
            <a:ext cx="4297680" cy="182880"/>
          </a:xfrm>
          <a:prstGeom prst="rect">
            <a:avLst/>
          </a:prstGeom>
          <a:noFill/>
          <a:ln/>
        </p:spPr>
        <p:txBody>
          <a:bodyPr wrap="square" lIns="0" tIns="0" rIns="0" bIns="0" rtlCol="0" anchor="ctr"/>
          <a:lstStyle/>
          <a:p>
            <a:pPr marL="0" indent="0">
              <a:buNone/>
            </a:pPr>
            <a:r>
              <a:rPr lang="en-US" sz="1300" b="1" dirty="0">
                <a:solidFill>
                  <a:srgbClr val="F7FAFC"/>
                </a:solidFill>
                <a:latin typeface="Arial" pitchFamily="34" charset="0"/>
                <a:ea typeface="Arial" pitchFamily="34" charset="-122"/>
                <a:cs typeface="Arial" pitchFamily="34" charset="-120"/>
              </a:rPr>
              <a:t>Possible branded address</a:t>
            </a:r>
            <a:endParaRPr lang="en-US" sz="1300" dirty="0"/>
          </a:p>
        </p:txBody>
      </p:sp>
      <p:sp>
        <p:nvSpPr>
          <p:cNvPr id="14" name="Shape 12"/>
          <p:cNvSpPr/>
          <p:nvPr/>
        </p:nvSpPr>
        <p:spPr>
          <a:xfrm>
            <a:off x="6675120" y="2468880"/>
            <a:ext cx="4251960" cy="548640"/>
          </a:xfrm>
          <a:prstGeom prst="roundRect">
            <a:avLst>
              <a:gd name="adj" fmla="val 6667"/>
            </a:avLst>
          </a:prstGeom>
          <a:solidFill>
            <a:srgbClr val="020617"/>
          </a:solidFill>
          <a:ln w="10160">
            <a:solidFill>
              <a:srgbClr val="29425F"/>
            </a:solidFill>
            <a:prstDash val="solid"/>
          </a:ln>
        </p:spPr>
        <p:txBody>
          <a:bodyPr/>
          <a:lstStyle/>
          <a:p>
            <a:endParaRPr lang="en-MY"/>
          </a:p>
        </p:txBody>
      </p:sp>
      <p:sp>
        <p:nvSpPr>
          <p:cNvPr id="15" name="Text 13"/>
          <p:cNvSpPr/>
          <p:nvPr/>
        </p:nvSpPr>
        <p:spPr>
          <a:xfrm>
            <a:off x="6821424" y="2596896"/>
            <a:ext cx="3959352" cy="329184"/>
          </a:xfrm>
          <a:prstGeom prst="rect">
            <a:avLst/>
          </a:prstGeom>
          <a:noFill/>
          <a:ln/>
        </p:spPr>
        <p:txBody>
          <a:bodyPr wrap="square" lIns="0" tIns="0" rIns="0" bIns="0" rtlCol="0" anchor="ctr">
            <a:normAutofit/>
          </a:bodyPr>
          <a:lstStyle/>
          <a:p>
            <a:pPr marL="0" indent="0">
              <a:buNone/>
            </a:pPr>
            <a:r>
              <a:rPr lang="en-US" sz="820" dirty="0">
                <a:solidFill>
                  <a:srgbClr val="D6E0EA"/>
                </a:solidFill>
                <a:latin typeface="Courier New" pitchFamily="34" charset="0"/>
                <a:ea typeface="Courier New" pitchFamily="34" charset="-122"/>
                <a:cs typeface="Courier New" pitchFamily="34" charset="-120"/>
              </a:rPr>
              <a:t>slides.ctsb.com.my</a:t>
            </a:r>
            <a:endParaRPr lang="en-US" sz="820" dirty="0"/>
          </a:p>
        </p:txBody>
      </p:sp>
      <p:sp>
        <p:nvSpPr>
          <p:cNvPr id="16" name="Text 14"/>
          <p:cNvSpPr/>
          <p:nvPr/>
        </p:nvSpPr>
        <p:spPr>
          <a:xfrm>
            <a:off x="6675120" y="3246120"/>
            <a:ext cx="4251960" cy="274320"/>
          </a:xfrm>
          <a:prstGeom prst="rect">
            <a:avLst/>
          </a:prstGeom>
          <a:noFill/>
          <a:ln/>
        </p:spPr>
        <p:txBody>
          <a:bodyPr wrap="square" lIns="0" tIns="0" rIns="0" bIns="0" rtlCol="0" anchor="ctr">
            <a:normAutofit/>
          </a:bodyPr>
          <a:lstStyle/>
          <a:p>
            <a:pPr marL="0" indent="0">
              <a:buNone/>
            </a:pPr>
            <a:r>
              <a:rPr lang="en-US" sz="740" dirty="0">
                <a:solidFill>
                  <a:srgbClr val="91A0B2"/>
                </a:solidFill>
                <a:latin typeface="Arial" pitchFamily="34" charset="0"/>
                <a:ea typeface="Arial" pitchFamily="34" charset="-122"/>
                <a:cs typeface="Arial" pitchFamily="34" charset="-120"/>
              </a:rPr>
              <a:t>Better for approved internal tools or public-facing pilots.</a:t>
            </a:r>
            <a:endParaRPr lang="en-US" sz="740" dirty="0"/>
          </a:p>
        </p:txBody>
      </p:sp>
      <p:sp>
        <p:nvSpPr>
          <p:cNvPr id="17" name="Shape 15"/>
          <p:cNvSpPr/>
          <p:nvPr/>
        </p:nvSpPr>
        <p:spPr>
          <a:xfrm>
            <a:off x="1097280" y="4809744"/>
            <a:ext cx="2926080" cy="566928"/>
          </a:xfrm>
          <a:prstGeom prst="roundRect">
            <a:avLst>
              <a:gd name="adj" fmla="val 11290"/>
            </a:avLst>
          </a:prstGeom>
          <a:solidFill>
            <a:srgbClr val="112238"/>
          </a:solidFill>
          <a:ln w="12700">
            <a:solidFill>
              <a:srgbClr val="29425F"/>
            </a:solidFill>
            <a:prstDash val="solid"/>
          </a:ln>
        </p:spPr>
        <p:txBody>
          <a:bodyPr/>
          <a:lstStyle/>
          <a:p>
            <a:endParaRPr lang="en-MY"/>
          </a:p>
        </p:txBody>
      </p:sp>
      <p:sp>
        <p:nvSpPr>
          <p:cNvPr id="18" name="Shape 16"/>
          <p:cNvSpPr/>
          <p:nvPr/>
        </p:nvSpPr>
        <p:spPr>
          <a:xfrm>
            <a:off x="1261872" y="4928616"/>
            <a:ext cx="256032" cy="256032"/>
          </a:xfrm>
          <a:prstGeom prst="ellipse">
            <a:avLst/>
          </a:prstGeom>
          <a:solidFill>
            <a:srgbClr val="5DE2E7"/>
          </a:solidFill>
          <a:ln w="12700">
            <a:solidFill>
              <a:srgbClr val="5DE2E7">
                <a:alpha val="0"/>
              </a:srgbClr>
            </a:solidFill>
            <a:prstDash val="solid"/>
          </a:ln>
        </p:spPr>
        <p:txBody>
          <a:bodyPr/>
          <a:lstStyle/>
          <a:p>
            <a:endParaRPr lang="en-MY"/>
          </a:p>
        </p:txBody>
      </p:sp>
      <p:sp>
        <p:nvSpPr>
          <p:cNvPr id="19" name="Text 17"/>
          <p:cNvSpPr/>
          <p:nvPr/>
        </p:nvSpPr>
        <p:spPr>
          <a:xfrm>
            <a:off x="1261872" y="4979822"/>
            <a:ext cx="256032" cy="76810"/>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1</a:t>
            </a:r>
            <a:endParaRPr lang="en-US" sz="1000" dirty="0"/>
          </a:p>
        </p:txBody>
      </p:sp>
      <p:sp>
        <p:nvSpPr>
          <p:cNvPr id="20" name="Text 18"/>
          <p:cNvSpPr/>
          <p:nvPr/>
        </p:nvSpPr>
        <p:spPr>
          <a:xfrm>
            <a:off x="1600200" y="5010912"/>
            <a:ext cx="2148840" cy="91440"/>
          </a:xfrm>
          <a:prstGeom prst="rect">
            <a:avLst/>
          </a:prstGeom>
          <a:noFill/>
          <a:ln/>
        </p:spPr>
        <p:txBody>
          <a:bodyPr wrap="square" lIns="0" tIns="0" rIns="0" bIns="0" rtlCol="0" anchor="ctr">
            <a:normAutofit fontScale="92500"/>
          </a:bodyPr>
          <a:lstStyle/>
          <a:p>
            <a:pPr marL="0" indent="0" algn="ctr">
              <a:buNone/>
            </a:pPr>
            <a:r>
              <a:rPr lang="en-US" sz="690" b="1" dirty="0">
                <a:solidFill>
                  <a:srgbClr val="D6E0EA"/>
                </a:solidFill>
                <a:latin typeface="Arial" pitchFamily="34" charset="0"/>
                <a:ea typeface="Arial" pitchFamily="34" charset="-122"/>
                <a:cs typeface="Arial" pitchFamily="34" charset="-120"/>
              </a:rPr>
              <a:t>Add domain to Vercel project</a:t>
            </a:r>
            <a:endParaRPr lang="en-US" sz="690" dirty="0"/>
          </a:p>
        </p:txBody>
      </p:sp>
      <p:sp>
        <p:nvSpPr>
          <p:cNvPr id="21" name="Shape 19"/>
          <p:cNvSpPr/>
          <p:nvPr/>
        </p:nvSpPr>
        <p:spPr>
          <a:xfrm>
            <a:off x="4526280" y="4809744"/>
            <a:ext cx="2926080" cy="566928"/>
          </a:xfrm>
          <a:prstGeom prst="roundRect">
            <a:avLst>
              <a:gd name="adj" fmla="val 11290"/>
            </a:avLst>
          </a:prstGeom>
          <a:solidFill>
            <a:srgbClr val="112238"/>
          </a:solidFill>
          <a:ln w="12700">
            <a:solidFill>
              <a:srgbClr val="29425F"/>
            </a:solidFill>
            <a:prstDash val="solid"/>
          </a:ln>
        </p:spPr>
        <p:txBody>
          <a:bodyPr/>
          <a:lstStyle/>
          <a:p>
            <a:endParaRPr lang="en-MY"/>
          </a:p>
        </p:txBody>
      </p:sp>
      <p:sp>
        <p:nvSpPr>
          <p:cNvPr id="22" name="Shape 20"/>
          <p:cNvSpPr/>
          <p:nvPr/>
        </p:nvSpPr>
        <p:spPr>
          <a:xfrm>
            <a:off x="4690872" y="4928616"/>
            <a:ext cx="256032" cy="256032"/>
          </a:xfrm>
          <a:prstGeom prst="ellipse">
            <a:avLst/>
          </a:prstGeom>
          <a:solidFill>
            <a:srgbClr val="5DE2E7"/>
          </a:solidFill>
          <a:ln w="12700">
            <a:solidFill>
              <a:srgbClr val="5DE2E7">
                <a:alpha val="0"/>
              </a:srgbClr>
            </a:solidFill>
            <a:prstDash val="solid"/>
          </a:ln>
        </p:spPr>
        <p:txBody>
          <a:bodyPr/>
          <a:lstStyle/>
          <a:p>
            <a:endParaRPr lang="en-MY"/>
          </a:p>
        </p:txBody>
      </p:sp>
      <p:sp>
        <p:nvSpPr>
          <p:cNvPr id="23" name="Text 21"/>
          <p:cNvSpPr/>
          <p:nvPr/>
        </p:nvSpPr>
        <p:spPr>
          <a:xfrm>
            <a:off x="4690872" y="4979822"/>
            <a:ext cx="256032" cy="76810"/>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2</a:t>
            </a:r>
            <a:endParaRPr lang="en-US" sz="1000" dirty="0"/>
          </a:p>
        </p:txBody>
      </p:sp>
      <p:sp>
        <p:nvSpPr>
          <p:cNvPr id="24" name="Text 22"/>
          <p:cNvSpPr/>
          <p:nvPr/>
        </p:nvSpPr>
        <p:spPr>
          <a:xfrm>
            <a:off x="5029200" y="5010912"/>
            <a:ext cx="2148840" cy="91440"/>
          </a:xfrm>
          <a:prstGeom prst="rect">
            <a:avLst/>
          </a:prstGeom>
          <a:noFill/>
          <a:ln/>
        </p:spPr>
        <p:txBody>
          <a:bodyPr wrap="square" lIns="0" tIns="0" rIns="0" bIns="0" rtlCol="0" anchor="ctr">
            <a:normAutofit fontScale="92500"/>
          </a:bodyPr>
          <a:lstStyle/>
          <a:p>
            <a:pPr marL="0" indent="0" algn="ctr">
              <a:buNone/>
            </a:pPr>
            <a:r>
              <a:rPr lang="en-US" sz="690" b="1" dirty="0">
                <a:solidFill>
                  <a:srgbClr val="D6E0EA"/>
                </a:solidFill>
                <a:latin typeface="Arial" pitchFamily="34" charset="0"/>
                <a:ea typeface="Arial" pitchFamily="34" charset="-122"/>
                <a:cs typeface="Arial" pitchFamily="34" charset="-120"/>
              </a:rPr>
              <a:t>Configure or verify DNS records</a:t>
            </a:r>
            <a:endParaRPr lang="en-US" sz="690" dirty="0"/>
          </a:p>
        </p:txBody>
      </p:sp>
      <p:sp>
        <p:nvSpPr>
          <p:cNvPr id="25" name="Shape 23"/>
          <p:cNvSpPr/>
          <p:nvPr/>
        </p:nvSpPr>
        <p:spPr>
          <a:xfrm>
            <a:off x="7955280" y="4809744"/>
            <a:ext cx="2926080" cy="566928"/>
          </a:xfrm>
          <a:prstGeom prst="roundRect">
            <a:avLst>
              <a:gd name="adj" fmla="val 11290"/>
            </a:avLst>
          </a:prstGeom>
          <a:solidFill>
            <a:srgbClr val="112238"/>
          </a:solidFill>
          <a:ln w="12700">
            <a:solidFill>
              <a:srgbClr val="F59E0B"/>
            </a:solidFill>
            <a:prstDash val="solid"/>
          </a:ln>
        </p:spPr>
        <p:txBody>
          <a:bodyPr/>
          <a:lstStyle/>
          <a:p>
            <a:endParaRPr lang="en-MY"/>
          </a:p>
        </p:txBody>
      </p:sp>
      <p:sp>
        <p:nvSpPr>
          <p:cNvPr id="26" name="Shape 24"/>
          <p:cNvSpPr/>
          <p:nvPr/>
        </p:nvSpPr>
        <p:spPr>
          <a:xfrm>
            <a:off x="8119872" y="4928616"/>
            <a:ext cx="256032" cy="256032"/>
          </a:xfrm>
          <a:prstGeom prst="ellipse">
            <a:avLst/>
          </a:prstGeom>
          <a:solidFill>
            <a:srgbClr val="F59E0B"/>
          </a:solidFill>
          <a:ln w="12700">
            <a:solidFill>
              <a:srgbClr val="F59E0B">
                <a:alpha val="0"/>
              </a:srgbClr>
            </a:solidFill>
            <a:prstDash val="solid"/>
          </a:ln>
        </p:spPr>
        <p:txBody>
          <a:bodyPr/>
          <a:lstStyle/>
          <a:p>
            <a:endParaRPr lang="en-MY"/>
          </a:p>
        </p:txBody>
      </p:sp>
      <p:sp>
        <p:nvSpPr>
          <p:cNvPr id="27" name="Text 25"/>
          <p:cNvSpPr/>
          <p:nvPr/>
        </p:nvSpPr>
        <p:spPr>
          <a:xfrm>
            <a:off x="8119872" y="4979822"/>
            <a:ext cx="256032" cy="76810"/>
          </a:xfrm>
          <a:prstGeom prst="rect">
            <a:avLst/>
          </a:prstGeom>
          <a:noFill/>
          <a:ln/>
        </p:spPr>
        <p:txBody>
          <a:bodyPr wrap="square" lIns="0" tIns="0" rIns="0" bIns="0" rtlCol="0" anchor="ctr"/>
          <a:lstStyle/>
          <a:p>
            <a:pPr marL="0" indent="0" algn="ctr">
              <a:buNone/>
            </a:pPr>
            <a:r>
              <a:rPr lang="en-US" sz="1000" b="1" dirty="0">
                <a:solidFill>
                  <a:srgbClr val="06111E"/>
                </a:solidFill>
                <a:latin typeface="Arial" pitchFamily="34" charset="0"/>
                <a:ea typeface="Arial" pitchFamily="34" charset="-122"/>
                <a:cs typeface="Arial" pitchFamily="34" charset="-120"/>
              </a:rPr>
              <a:t>3</a:t>
            </a:r>
            <a:endParaRPr lang="en-US" sz="1000" dirty="0"/>
          </a:p>
        </p:txBody>
      </p:sp>
      <p:sp>
        <p:nvSpPr>
          <p:cNvPr id="28" name="Text 26"/>
          <p:cNvSpPr/>
          <p:nvPr/>
        </p:nvSpPr>
        <p:spPr>
          <a:xfrm>
            <a:off x="8458200" y="5010912"/>
            <a:ext cx="2148840" cy="91440"/>
          </a:xfrm>
          <a:prstGeom prst="rect">
            <a:avLst/>
          </a:prstGeom>
          <a:noFill/>
          <a:ln/>
        </p:spPr>
        <p:txBody>
          <a:bodyPr wrap="square" lIns="0" tIns="0" rIns="0" bIns="0" rtlCol="0" anchor="ctr">
            <a:normAutofit fontScale="92500"/>
          </a:bodyPr>
          <a:lstStyle/>
          <a:p>
            <a:pPr marL="0" indent="0" algn="ctr">
              <a:buNone/>
            </a:pPr>
            <a:r>
              <a:rPr lang="en-US" sz="690" b="1" dirty="0">
                <a:solidFill>
                  <a:srgbClr val="F59E0B"/>
                </a:solidFill>
                <a:latin typeface="Arial" pitchFamily="34" charset="0"/>
                <a:ea typeface="Arial" pitchFamily="34" charset="-122"/>
                <a:cs typeface="Arial" pitchFamily="34" charset="-120"/>
              </a:rPr>
              <a:t>Confirm domain points to Production</a:t>
            </a:r>
            <a:endParaRPr lang="en-US" sz="690" dirty="0"/>
          </a:p>
        </p:txBody>
      </p:sp>
      <p:sp>
        <p:nvSpPr>
          <p:cNvPr id="29" name="Text 27"/>
          <p:cNvSpPr/>
          <p:nvPr/>
        </p:nvSpPr>
        <p:spPr>
          <a:xfrm>
            <a:off x="7406640" y="6236208"/>
            <a:ext cx="4114800" cy="128016"/>
          </a:xfrm>
          <a:prstGeom prst="rect">
            <a:avLst/>
          </a:prstGeom>
          <a:noFill/>
          <a:ln/>
        </p:spPr>
        <p:txBody>
          <a:bodyPr wrap="square" lIns="0" tIns="0" rIns="0" bIns="0" rtlCol="0" anchor="ctr"/>
          <a:lstStyle/>
          <a:p>
            <a:pPr marL="0" indent="0" algn="r">
              <a:buNone/>
            </a:pPr>
            <a:r>
              <a:rPr lang="en-US" sz="470" dirty="0">
                <a:solidFill>
                  <a:srgbClr val="8290A3"/>
                </a:solidFill>
                <a:latin typeface="Arial" pitchFamily="34" charset="0"/>
                <a:ea typeface="Arial" pitchFamily="34" charset="-122"/>
                <a:cs typeface="Arial" pitchFamily="34" charset="-120"/>
              </a:rPr>
              <a:t>Source: Vercel custom domain docs</a:t>
            </a:r>
            <a:endParaRPr lang="en-US" sz="470" dirty="0"/>
          </a:p>
        </p:txBody>
      </p:sp>
      <p:sp>
        <p:nvSpPr>
          <p:cNvPr id="30" name="Text 28"/>
          <p:cNvSpPr/>
          <p:nvPr/>
        </p:nvSpPr>
        <p:spPr>
          <a:xfrm>
            <a:off x="548640" y="6528816"/>
            <a:ext cx="3474720" cy="137160"/>
          </a:xfrm>
          <a:prstGeom prst="rect">
            <a:avLst/>
          </a:prstGeom>
          <a:noFill/>
          <a:ln/>
        </p:spPr>
        <p:txBody>
          <a:bodyPr wrap="square" lIns="0" tIns="0" rIns="0" bIns="0" rtlCol="0" anchor="ctr"/>
          <a:lstStyle/>
          <a:p>
            <a:pPr marL="0" indent="0">
              <a:buNone/>
            </a:pPr>
            <a:r>
              <a:rPr lang="en-US" sz="550" dirty="0">
                <a:solidFill>
                  <a:srgbClr val="8290A3"/>
                </a:solidFill>
                <a:latin typeface="Arial" pitchFamily="34" charset="0"/>
                <a:ea typeface="Arial" pitchFamily="34" charset="-122"/>
                <a:cs typeface="Arial" pitchFamily="34" charset="-120"/>
              </a:rPr>
              <a:t>CHATGPT · CODEX · WEB TOOL</a:t>
            </a:r>
            <a:endParaRPr lang="en-US" sz="550" dirty="0"/>
          </a:p>
        </p:txBody>
      </p:sp>
      <p:sp>
        <p:nvSpPr>
          <p:cNvPr id="31" name="Text 29"/>
          <p:cNvSpPr/>
          <p:nvPr/>
        </p:nvSpPr>
        <p:spPr>
          <a:xfrm>
            <a:off x="7680960" y="6528816"/>
            <a:ext cx="3474720" cy="137160"/>
          </a:xfrm>
          <a:prstGeom prst="rect">
            <a:avLst/>
          </a:prstGeom>
          <a:noFill/>
          <a:ln/>
        </p:spPr>
        <p:txBody>
          <a:bodyPr wrap="square" lIns="0" tIns="0" rIns="0" bIns="0" rtlCol="0" anchor="ctr"/>
          <a:lstStyle/>
          <a:p>
            <a:pPr marL="0" indent="0" algn="r">
              <a:buNone/>
            </a:pPr>
            <a:r>
              <a:rPr lang="en-US" sz="480" dirty="0">
                <a:solidFill>
                  <a:srgbClr val="8290A3"/>
                </a:solidFill>
                <a:latin typeface="Arial" pitchFamily="34" charset="0"/>
                <a:ea typeface="Arial" pitchFamily="34" charset="-122"/>
                <a:cs typeface="Arial" pitchFamily="34" charset="-120"/>
              </a:rPr>
              <a:t>Deployment add-on · Vercel example</a:t>
            </a:r>
            <a:endParaRPr lang="en-US" sz="480" dirty="0"/>
          </a:p>
        </p:txBody>
      </p:sp>
      <p:sp>
        <p:nvSpPr>
          <p:cNvPr id="32" name="Text 30"/>
          <p:cNvSpPr/>
          <p:nvPr/>
        </p:nvSpPr>
        <p:spPr>
          <a:xfrm>
            <a:off x="11320272" y="6519672"/>
            <a:ext cx="164592" cy="109728"/>
          </a:xfrm>
          <a:prstGeom prst="rect">
            <a:avLst/>
          </a:prstGeom>
          <a:noFill/>
          <a:ln/>
        </p:spPr>
        <p:txBody>
          <a:bodyPr wrap="square" lIns="0" tIns="0" rIns="0" bIns="0" rtlCol="0" anchor="ctr"/>
          <a:lstStyle/>
          <a:p>
            <a:pPr marL="0" indent="0" algn="r">
              <a:buNone/>
            </a:pPr>
            <a:r>
              <a:rPr lang="en-US" sz="550" dirty="0">
                <a:solidFill>
                  <a:srgbClr val="8290A3"/>
                </a:solidFill>
                <a:latin typeface="Arial" pitchFamily="34" charset="0"/>
                <a:ea typeface="Arial" pitchFamily="34" charset="-122"/>
                <a:cs typeface="Arial" pitchFamily="34" charset="-120"/>
              </a:rPr>
              <a:t>8</a:t>
            </a:r>
            <a:endParaRPr lang="en-US" sz="5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LIVE DEMONSTRATION</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Mini-build: a PPT outline generator</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The demo goal is a working first slice—not a production platform.</a:t>
            </a:r>
            <a:endParaRPr lang="en-US" sz="1300" dirty="0"/>
          </a:p>
        </p:txBody>
      </p:sp>
      <p:sp>
        <p:nvSpPr>
          <p:cNvPr id="5" name="Shape 3"/>
          <p:cNvSpPr/>
          <p:nvPr/>
        </p:nvSpPr>
        <p:spPr>
          <a:xfrm>
            <a:off x="658368" y="1645920"/>
            <a:ext cx="3840480" cy="4526280"/>
          </a:xfrm>
          <a:prstGeom prst="roundRect">
            <a:avLst>
              <a:gd name="adj" fmla="val 1905"/>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6" name="Shape 4"/>
          <p:cNvSpPr/>
          <p:nvPr/>
        </p:nvSpPr>
        <p:spPr>
          <a:xfrm>
            <a:off x="914400" y="1901952"/>
            <a:ext cx="1325880" cy="310896"/>
          </a:xfrm>
          <a:prstGeom prst="roundRect">
            <a:avLst>
              <a:gd name="adj" fmla="val 23529"/>
            </a:avLst>
          </a:prstGeom>
          <a:solidFill>
            <a:srgbClr val="5DE2E7">
              <a:alpha val="17000"/>
            </a:srgbClr>
          </a:solidFill>
          <a:ln w="10160">
            <a:solidFill>
              <a:srgbClr val="5DE2E7">
                <a:alpha val="80000"/>
              </a:srgbClr>
            </a:solidFill>
            <a:prstDash val="solid"/>
          </a:ln>
        </p:spPr>
        <p:txBody>
          <a:bodyPr/>
          <a:lstStyle/>
          <a:p>
            <a:endParaRPr lang="en-US"/>
          </a:p>
        </p:txBody>
      </p:sp>
      <p:sp>
        <p:nvSpPr>
          <p:cNvPr id="7" name="Text 5"/>
          <p:cNvSpPr/>
          <p:nvPr/>
        </p:nvSpPr>
        <p:spPr>
          <a:xfrm>
            <a:off x="987552" y="1970532"/>
            <a:ext cx="1179576" cy="146304"/>
          </a:xfrm>
          <a:prstGeom prst="rect">
            <a:avLst/>
          </a:prstGeom>
          <a:noFill/>
          <a:ln/>
        </p:spPr>
        <p:txBody>
          <a:bodyPr wrap="square" lIns="0" tIns="0" rIns="0" bIns="0" rtlCol="0" anchor="ctr"/>
          <a:lstStyle/>
          <a:p>
            <a:pPr marL="0" indent="0" algn="ctr">
              <a:buNone/>
            </a:pPr>
            <a:r>
              <a:rPr lang="en-US" sz="900" b="1" dirty="0">
                <a:solidFill>
                  <a:srgbClr val="5DE2E7"/>
                </a:solidFill>
                <a:latin typeface="Arial" pitchFamily="34" charset="0"/>
                <a:ea typeface="Arial" pitchFamily="34" charset="-122"/>
                <a:cs typeface="Arial" pitchFamily="34" charset="-120"/>
              </a:rPr>
              <a:t>DEMO BRIEF</a:t>
            </a:r>
            <a:endParaRPr lang="en-US" sz="900" dirty="0"/>
          </a:p>
        </p:txBody>
      </p:sp>
      <p:sp>
        <p:nvSpPr>
          <p:cNvPr id="8" name="Text 6"/>
          <p:cNvSpPr/>
          <p:nvPr/>
        </p:nvSpPr>
        <p:spPr>
          <a:xfrm>
            <a:off x="932688" y="2514600"/>
            <a:ext cx="3063240" cy="155448"/>
          </a:xfrm>
          <a:prstGeom prst="rect">
            <a:avLst/>
          </a:prstGeom>
          <a:noFill/>
          <a:ln/>
        </p:spPr>
        <p:txBody>
          <a:bodyPr wrap="square" lIns="0" tIns="0" rIns="0" bIns="0" rtlCol="0" anchor="ctr"/>
          <a:lstStyle/>
          <a:p>
            <a:pPr marL="0" indent="0">
              <a:buNone/>
            </a:pPr>
            <a:r>
              <a:rPr lang="en-US" sz="850" b="1" kern="0" spc="120" dirty="0">
                <a:solidFill>
                  <a:srgbClr val="5DE2E7"/>
                </a:solidFill>
                <a:latin typeface="Arial" pitchFamily="34" charset="0"/>
                <a:ea typeface="Arial" pitchFamily="34" charset="-122"/>
                <a:cs typeface="Arial" pitchFamily="34" charset="-120"/>
              </a:rPr>
              <a:t>USER</a:t>
            </a:r>
            <a:endParaRPr lang="en-US" sz="850" dirty="0"/>
          </a:p>
        </p:txBody>
      </p:sp>
      <p:sp>
        <p:nvSpPr>
          <p:cNvPr id="9" name="Text 7"/>
          <p:cNvSpPr/>
          <p:nvPr/>
        </p:nvSpPr>
        <p:spPr>
          <a:xfrm>
            <a:off x="932688" y="2715768"/>
            <a:ext cx="3063240" cy="566928"/>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rial" pitchFamily="34" charset="0"/>
                <a:ea typeface="Arial" pitchFamily="34" charset="-122"/>
                <a:cs typeface="Arial" pitchFamily="34" charset="-120"/>
              </a:rPr>
              <a:t>A colleague preparing a training or proposal deck</a:t>
            </a:r>
            <a:endParaRPr lang="en-US" sz="1800" dirty="0"/>
          </a:p>
        </p:txBody>
      </p:sp>
      <p:sp>
        <p:nvSpPr>
          <p:cNvPr id="10" name="Text 8"/>
          <p:cNvSpPr/>
          <p:nvPr/>
        </p:nvSpPr>
        <p:spPr>
          <a:xfrm>
            <a:off x="932688" y="3584448"/>
            <a:ext cx="3063240" cy="155448"/>
          </a:xfrm>
          <a:prstGeom prst="rect">
            <a:avLst/>
          </a:prstGeom>
          <a:noFill/>
          <a:ln/>
        </p:spPr>
        <p:txBody>
          <a:bodyPr wrap="square" lIns="0" tIns="0" rIns="0" bIns="0" rtlCol="0" anchor="ctr"/>
          <a:lstStyle/>
          <a:p>
            <a:pPr marL="0" indent="0">
              <a:buNone/>
            </a:pPr>
            <a:r>
              <a:rPr lang="en-US" sz="850" b="1" kern="0" spc="120" dirty="0">
                <a:solidFill>
                  <a:srgbClr val="A78BFA"/>
                </a:solidFill>
                <a:latin typeface="Arial" pitchFamily="34" charset="0"/>
                <a:ea typeface="Arial" pitchFamily="34" charset="-122"/>
                <a:cs typeface="Arial" pitchFamily="34" charset="-120"/>
              </a:rPr>
              <a:t>INPUT</a:t>
            </a:r>
            <a:endParaRPr lang="en-US" sz="850" dirty="0"/>
          </a:p>
        </p:txBody>
      </p:sp>
      <p:sp>
        <p:nvSpPr>
          <p:cNvPr id="11" name="Text 9"/>
          <p:cNvSpPr/>
          <p:nvPr/>
        </p:nvSpPr>
        <p:spPr>
          <a:xfrm>
            <a:off x="932688" y="3785616"/>
            <a:ext cx="3063240" cy="566928"/>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rial" pitchFamily="34" charset="0"/>
                <a:ea typeface="Arial" pitchFamily="34" charset="-122"/>
                <a:cs typeface="Arial" pitchFamily="34" charset="-120"/>
              </a:rPr>
              <a:t>Raw notes + deck type</a:t>
            </a:r>
            <a:endParaRPr lang="en-US" sz="1800" dirty="0"/>
          </a:p>
        </p:txBody>
      </p:sp>
      <p:sp>
        <p:nvSpPr>
          <p:cNvPr id="12" name="Text 10"/>
          <p:cNvSpPr/>
          <p:nvPr/>
        </p:nvSpPr>
        <p:spPr>
          <a:xfrm>
            <a:off x="932688" y="4645152"/>
            <a:ext cx="3063240" cy="155448"/>
          </a:xfrm>
          <a:prstGeom prst="rect">
            <a:avLst/>
          </a:prstGeom>
          <a:noFill/>
          <a:ln/>
        </p:spPr>
        <p:txBody>
          <a:bodyPr wrap="square" lIns="0" tIns="0" rIns="0" bIns="0" rtlCol="0" anchor="ctr"/>
          <a:lstStyle/>
          <a:p>
            <a:pPr marL="0" indent="0">
              <a:buNone/>
            </a:pPr>
            <a:r>
              <a:rPr lang="en-US" sz="850" b="1" kern="0" spc="120" dirty="0">
                <a:solidFill>
                  <a:srgbClr val="A3E635"/>
                </a:solidFill>
                <a:latin typeface="Arial" pitchFamily="34" charset="0"/>
                <a:ea typeface="Arial" pitchFamily="34" charset="-122"/>
                <a:cs typeface="Arial" pitchFamily="34" charset="-120"/>
              </a:rPr>
              <a:t>OUTPUT</a:t>
            </a:r>
            <a:endParaRPr lang="en-US" sz="850" dirty="0"/>
          </a:p>
        </p:txBody>
      </p:sp>
      <p:sp>
        <p:nvSpPr>
          <p:cNvPr id="13" name="Text 11"/>
          <p:cNvSpPr/>
          <p:nvPr/>
        </p:nvSpPr>
        <p:spPr>
          <a:xfrm>
            <a:off x="932688" y="4846320"/>
            <a:ext cx="3063240" cy="566928"/>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rial" pitchFamily="34" charset="0"/>
                <a:ea typeface="Arial" pitchFamily="34" charset="-122"/>
                <a:cs typeface="Arial" pitchFamily="34" charset="-120"/>
              </a:rPr>
              <a:t>Slide title, key points and speaker notes</a:t>
            </a:r>
            <a:endParaRPr lang="en-US" sz="1800" dirty="0"/>
          </a:p>
        </p:txBody>
      </p:sp>
      <p:sp>
        <p:nvSpPr>
          <p:cNvPr id="14" name="Shape 12"/>
          <p:cNvSpPr/>
          <p:nvPr/>
        </p:nvSpPr>
        <p:spPr>
          <a:xfrm>
            <a:off x="4800600" y="1645920"/>
            <a:ext cx="6748272" cy="4526280"/>
          </a:xfrm>
          <a:prstGeom prst="roundRect">
            <a:avLst>
              <a:gd name="adj" fmla="val 1616"/>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5" name="Text 13"/>
          <p:cNvSpPr/>
          <p:nvPr/>
        </p:nvSpPr>
        <p:spPr>
          <a:xfrm>
            <a:off x="5120640" y="1920240"/>
            <a:ext cx="2560320" cy="274320"/>
          </a:xfrm>
          <a:prstGeom prst="rect">
            <a:avLst/>
          </a:prstGeom>
          <a:noFill/>
          <a:ln/>
        </p:spPr>
        <p:txBody>
          <a:bodyPr wrap="square" lIns="0" tIns="0" rIns="0" bIns="0" rtlCol="0" anchor="ctr"/>
          <a:lstStyle/>
          <a:p>
            <a:pPr marL="0" indent="0">
              <a:buNone/>
            </a:pPr>
            <a:r>
              <a:rPr lang="en-US" sz="1800" b="1" dirty="0">
                <a:solidFill>
                  <a:srgbClr val="F7FAFC"/>
                </a:solidFill>
              </a:rPr>
              <a:t>Simple screen wireframe</a:t>
            </a:r>
            <a:endParaRPr lang="en-US" sz="1800" dirty="0"/>
          </a:p>
        </p:txBody>
      </p:sp>
      <p:sp>
        <p:nvSpPr>
          <p:cNvPr id="16" name="Shape 14"/>
          <p:cNvSpPr/>
          <p:nvPr/>
        </p:nvSpPr>
        <p:spPr>
          <a:xfrm>
            <a:off x="5138928" y="2450592"/>
            <a:ext cx="6062472" cy="3246120"/>
          </a:xfrm>
          <a:prstGeom prst="roundRect">
            <a:avLst>
              <a:gd name="adj" fmla="val 2535"/>
            </a:avLst>
          </a:prstGeom>
          <a:solidFill>
            <a:srgbClr val="081522"/>
          </a:solidFill>
          <a:ln w="13970">
            <a:solidFill>
              <a:srgbClr val="29425F"/>
            </a:solidFill>
            <a:prstDash val="solid"/>
          </a:ln>
        </p:spPr>
        <p:txBody>
          <a:bodyPr/>
          <a:lstStyle/>
          <a:p>
            <a:endParaRPr lang="en-US"/>
          </a:p>
        </p:txBody>
      </p:sp>
      <p:sp>
        <p:nvSpPr>
          <p:cNvPr id="17" name="Text 15"/>
          <p:cNvSpPr/>
          <p:nvPr/>
        </p:nvSpPr>
        <p:spPr>
          <a:xfrm>
            <a:off x="5440680" y="2706624"/>
            <a:ext cx="2377440" cy="256032"/>
          </a:xfrm>
          <a:prstGeom prst="rect">
            <a:avLst/>
          </a:prstGeom>
          <a:noFill/>
          <a:ln/>
        </p:spPr>
        <p:txBody>
          <a:bodyPr wrap="square" lIns="0" tIns="0" rIns="0" bIns="0" rtlCol="0" anchor="ctr"/>
          <a:lstStyle/>
          <a:p>
            <a:pPr marL="0" indent="0">
              <a:buNone/>
            </a:pPr>
            <a:r>
              <a:rPr lang="en-US" sz="1600" b="1" dirty="0">
                <a:solidFill>
                  <a:srgbClr val="F7FAFC"/>
                </a:solidFill>
              </a:rPr>
              <a:t>PPT Outline Builder</a:t>
            </a:r>
            <a:endParaRPr lang="en-US" sz="1600" dirty="0"/>
          </a:p>
        </p:txBody>
      </p:sp>
      <p:sp>
        <p:nvSpPr>
          <p:cNvPr id="18" name="Text 16"/>
          <p:cNvSpPr/>
          <p:nvPr/>
        </p:nvSpPr>
        <p:spPr>
          <a:xfrm>
            <a:off x="5449824" y="3218688"/>
            <a:ext cx="1097280" cy="182880"/>
          </a:xfrm>
          <a:prstGeom prst="rect">
            <a:avLst/>
          </a:prstGeom>
          <a:noFill/>
          <a:ln/>
        </p:spPr>
        <p:txBody>
          <a:bodyPr wrap="square" lIns="0" tIns="0" rIns="0" bIns="0" rtlCol="0" anchor="ctr"/>
          <a:lstStyle/>
          <a:p>
            <a:pPr marL="0" indent="0">
              <a:buNone/>
            </a:pPr>
            <a:r>
              <a:rPr lang="en-US" sz="1050" dirty="0">
                <a:solidFill>
                  <a:srgbClr val="91A0B2"/>
                </a:solidFill>
              </a:rPr>
              <a:t>Deck type</a:t>
            </a:r>
            <a:endParaRPr lang="en-US" sz="1050" dirty="0"/>
          </a:p>
        </p:txBody>
      </p:sp>
      <p:sp>
        <p:nvSpPr>
          <p:cNvPr id="19" name="Shape 17"/>
          <p:cNvSpPr/>
          <p:nvPr/>
        </p:nvSpPr>
        <p:spPr>
          <a:xfrm>
            <a:off x="5440680" y="3456432"/>
            <a:ext cx="1828800" cy="429768"/>
          </a:xfrm>
          <a:prstGeom prst="roundRect">
            <a:avLst>
              <a:gd name="adj" fmla="val 8511"/>
            </a:avLst>
          </a:prstGeom>
          <a:solidFill>
            <a:srgbClr val="182D47"/>
          </a:solidFill>
          <a:ln w="12700">
            <a:solidFill>
              <a:srgbClr val="29425F"/>
            </a:solidFill>
            <a:prstDash val="solid"/>
          </a:ln>
        </p:spPr>
        <p:txBody>
          <a:bodyPr/>
          <a:lstStyle/>
          <a:p>
            <a:endParaRPr lang="en-US"/>
          </a:p>
        </p:txBody>
      </p:sp>
      <p:sp>
        <p:nvSpPr>
          <p:cNvPr id="20" name="Text 18"/>
          <p:cNvSpPr/>
          <p:nvPr/>
        </p:nvSpPr>
        <p:spPr>
          <a:xfrm>
            <a:off x="5577840" y="3584448"/>
            <a:ext cx="1508760" cy="155448"/>
          </a:xfrm>
          <a:prstGeom prst="rect">
            <a:avLst/>
          </a:prstGeom>
          <a:noFill/>
          <a:ln/>
        </p:spPr>
        <p:txBody>
          <a:bodyPr wrap="square" lIns="0" tIns="0" rIns="0" bIns="0" rtlCol="0" anchor="ctr"/>
          <a:lstStyle/>
          <a:p>
            <a:pPr marL="0" indent="0">
              <a:buNone/>
            </a:pPr>
            <a:r>
              <a:rPr lang="en-US" sz="1050" dirty="0">
                <a:solidFill>
                  <a:srgbClr val="D6E0EA"/>
                </a:solidFill>
              </a:rPr>
              <a:t>Training deck  ▾</a:t>
            </a:r>
            <a:endParaRPr lang="en-US" sz="1050" dirty="0"/>
          </a:p>
        </p:txBody>
      </p:sp>
      <p:sp>
        <p:nvSpPr>
          <p:cNvPr id="21" name="Text 19"/>
          <p:cNvSpPr/>
          <p:nvPr/>
        </p:nvSpPr>
        <p:spPr>
          <a:xfrm>
            <a:off x="7571232" y="3218688"/>
            <a:ext cx="1097280" cy="182880"/>
          </a:xfrm>
          <a:prstGeom prst="rect">
            <a:avLst/>
          </a:prstGeom>
          <a:noFill/>
          <a:ln/>
        </p:spPr>
        <p:txBody>
          <a:bodyPr wrap="square" lIns="0" tIns="0" rIns="0" bIns="0" rtlCol="0" anchor="ctr"/>
          <a:lstStyle/>
          <a:p>
            <a:pPr marL="0" indent="0">
              <a:buNone/>
            </a:pPr>
            <a:r>
              <a:rPr lang="en-US" sz="1050" dirty="0">
                <a:solidFill>
                  <a:srgbClr val="91A0B2"/>
                </a:solidFill>
              </a:rPr>
              <a:t>Paste notes</a:t>
            </a:r>
            <a:endParaRPr lang="en-US" sz="1050" dirty="0"/>
          </a:p>
        </p:txBody>
      </p:sp>
      <p:sp>
        <p:nvSpPr>
          <p:cNvPr id="22" name="Shape 20"/>
          <p:cNvSpPr/>
          <p:nvPr/>
        </p:nvSpPr>
        <p:spPr>
          <a:xfrm>
            <a:off x="7571232" y="3456432"/>
            <a:ext cx="3246120" cy="1143000"/>
          </a:xfrm>
          <a:prstGeom prst="roundRect">
            <a:avLst>
              <a:gd name="adj" fmla="val 3200"/>
            </a:avLst>
          </a:prstGeom>
          <a:solidFill>
            <a:srgbClr val="182D47"/>
          </a:solidFill>
          <a:ln w="12700">
            <a:solidFill>
              <a:srgbClr val="29425F"/>
            </a:solidFill>
            <a:prstDash val="solid"/>
          </a:ln>
        </p:spPr>
        <p:txBody>
          <a:bodyPr/>
          <a:lstStyle/>
          <a:p>
            <a:endParaRPr lang="en-US"/>
          </a:p>
        </p:txBody>
      </p:sp>
      <p:sp>
        <p:nvSpPr>
          <p:cNvPr id="23" name="Text 21"/>
          <p:cNvSpPr/>
          <p:nvPr/>
        </p:nvSpPr>
        <p:spPr>
          <a:xfrm>
            <a:off x="7754112" y="3730752"/>
            <a:ext cx="2852928" cy="411480"/>
          </a:xfrm>
          <a:prstGeom prst="rect">
            <a:avLst/>
          </a:prstGeom>
          <a:noFill/>
          <a:ln/>
        </p:spPr>
        <p:txBody>
          <a:bodyPr wrap="square" lIns="0" tIns="0" rIns="0" bIns="0" rtlCol="0" anchor="ctr"/>
          <a:lstStyle/>
          <a:p>
            <a:pPr marL="0" indent="0">
              <a:buNone/>
            </a:pPr>
            <a:r>
              <a:rPr lang="en-US" sz="1050" dirty="0">
                <a:solidFill>
                  <a:srgbClr val="91A0B2"/>
                </a:solidFill>
              </a:rPr>
              <a:t>Paste meeting notes or a briefing here…</a:t>
            </a:r>
            <a:endParaRPr lang="en-US" sz="1050" dirty="0"/>
          </a:p>
        </p:txBody>
      </p:sp>
      <p:sp>
        <p:nvSpPr>
          <p:cNvPr id="24" name="Shape 22"/>
          <p:cNvSpPr/>
          <p:nvPr/>
        </p:nvSpPr>
        <p:spPr>
          <a:xfrm>
            <a:off x="5449824" y="4901184"/>
            <a:ext cx="2194560" cy="475488"/>
          </a:xfrm>
          <a:prstGeom prst="roundRect">
            <a:avLst>
              <a:gd name="adj" fmla="val 9615"/>
            </a:avLst>
          </a:prstGeom>
          <a:solidFill>
            <a:srgbClr val="5DE2E7"/>
          </a:solidFill>
          <a:ln w="12700">
            <a:solidFill>
              <a:srgbClr val="5DE2E7"/>
            </a:solidFill>
            <a:prstDash val="solid"/>
          </a:ln>
        </p:spPr>
        <p:txBody>
          <a:bodyPr/>
          <a:lstStyle/>
          <a:p>
            <a:endParaRPr lang="en-US"/>
          </a:p>
        </p:txBody>
      </p:sp>
      <p:sp>
        <p:nvSpPr>
          <p:cNvPr id="25" name="Text 23"/>
          <p:cNvSpPr/>
          <p:nvPr/>
        </p:nvSpPr>
        <p:spPr>
          <a:xfrm>
            <a:off x="5715000" y="5047488"/>
            <a:ext cx="1645920" cy="173736"/>
          </a:xfrm>
          <a:prstGeom prst="rect">
            <a:avLst/>
          </a:prstGeom>
          <a:noFill/>
          <a:ln/>
        </p:spPr>
        <p:txBody>
          <a:bodyPr wrap="square" lIns="0" tIns="0" rIns="0" bIns="0" rtlCol="0" anchor="ctr"/>
          <a:lstStyle/>
          <a:p>
            <a:pPr marL="0" indent="0" algn="ctr">
              <a:buNone/>
            </a:pPr>
            <a:r>
              <a:rPr lang="en-US" sz="1100" b="1" dirty="0">
                <a:solidFill>
                  <a:srgbClr val="07111F"/>
                </a:solidFill>
              </a:rPr>
              <a:t>Generate outline</a:t>
            </a:r>
            <a:endParaRPr lang="en-US" sz="1100" dirty="0"/>
          </a:p>
        </p:txBody>
      </p:sp>
      <p:sp>
        <p:nvSpPr>
          <p:cNvPr id="26" name="Text 24"/>
          <p:cNvSpPr/>
          <p:nvPr/>
        </p:nvSpPr>
        <p:spPr>
          <a:xfrm>
            <a:off x="5212080" y="5943600"/>
            <a:ext cx="5760720" cy="228600"/>
          </a:xfrm>
          <a:prstGeom prst="rect">
            <a:avLst/>
          </a:prstGeom>
          <a:noFill/>
          <a:ln/>
        </p:spPr>
        <p:txBody>
          <a:bodyPr wrap="square" lIns="0" tIns="0" rIns="0" bIns="0" rtlCol="0" anchor="ctr"/>
          <a:lstStyle/>
          <a:p>
            <a:pPr marL="0" indent="0" algn="ctr">
              <a:buNone/>
            </a:pPr>
            <a:r>
              <a:rPr lang="en-US" sz="1150" b="1" dirty="0">
                <a:solidFill>
                  <a:srgbClr val="FBBF24"/>
                </a:solidFill>
              </a:rPr>
              <a:t>Demo checkpoints: page loads • empty input handled • output is editable</a:t>
            </a:r>
            <a:endParaRPr lang="en-US" sz="1150" dirty="0"/>
          </a:p>
        </p:txBody>
      </p:sp>
      <p:sp>
        <p:nvSpPr>
          <p:cNvPr id="27"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LIVE DEMONSTRATION</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Prompt 1: orient and plan before changing files</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This prompt protects beginners from uncontrolled changes.</a:t>
            </a:r>
            <a:endParaRPr lang="en-US" sz="1300" dirty="0"/>
          </a:p>
        </p:txBody>
      </p:sp>
      <p:sp>
        <p:nvSpPr>
          <p:cNvPr id="5" name="Shape 3"/>
          <p:cNvSpPr/>
          <p:nvPr/>
        </p:nvSpPr>
        <p:spPr>
          <a:xfrm>
            <a:off x="685800" y="1600200"/>
            <a:ext cx="6629400" cy="4526280"/>
          </a:xfrm>
          <a:prstGeom prst="roundRect">
            <a:avLst>
              <a:gd name="adj" fmla="val 1616"/>
            </a:avLst>
          </a:prstGeom>
          <a:solidFill>
            <a:srgbClr val="091522"/>
          </a:solidFill>
          <a:ln w="10160">
            <a:solidFill>
              <a:srgbClr val="29425F"/>
            </a:solidFill>
            <a:prstDash val="solid"/>
          </a:ln>
        </p:spPr>
        <p:txBody>
          <a:bodyPr/>
          <a:lstStyle/>
          <a:p>
            <a:endParaRPr lang="en-US"/>
          </a:p>
        </p:txBody>
      </p:sp>
      <p:sp>
        <p:nvSpPr>
          <p:cNvPr id="6" name="Shape 4"/>
          <p:cNvSpPr/>
          <p:nvPr/>
        </p:nvSpPr>
        <p:spPr>
          <a:xfrm>
            <a:off x="850392" y="1746504"/>
            <a:ext cx="91440" cy="91440"/>
          </a:xfrm>
          <a:prstGeom prst="ellipse">
            <a:avLst/>
          </a:prstGeom>
          <a:solidFill>
            <a:srgbClr val="F87171"/>
          </a:solidFill>
          <a:ln w="12700">
            <a:solidFill>
              <a:srgbClr val="F87171"/>
            </a:solidFill>
            <a:prstDash val="solid"/>
          </a:ln>
        </p:spPr>
        <p:txBody>
          <a:bodyPr/>
          <a:lstStyle/>
          <a:p>
            <a:endParaRPr lang="en-US"/>
          </a:p>
        </p:txBody>
      </p:sp>
      <p:sp>
        <p:nvSpPr>
          <p:cNvPr id="7" name="Shape 5"/>
          <p:cNvSpPr/>
          <p:nvPr/>
        </p:nvSpPr>
        <p:spPr>
          <a:xfrm>
            <a:off x="996696" y="1746504"/>
            <a:ext cx="91440" cy="91440"/>
          </a:xfrm>
          <a:prstGeom prst="ellipse">
            <a:avLst/>
          </a:prstGeom>
          <a:solidFill>
            <a:srgbClr val="FBBF24"/>
          </a:solidFill>
          <a:ln w="12700">
            <a:solidFill>
              <a:srgbClr val="FBBF24"/>
            </a:solidFill>
            <a:prstDash val="solid"/>
          </a:ln>
        </p:spPr>
        <p:txBody>
          <a:bodyPr/>
          <a:lstStyle/>
          <a:p>
            <a:endParaRPr lang="en-US"/>
          </a:p>
        </p:txBody>
      </p:sp>
      <p:sp>
        <p:nvSpPr>
          <p:cNvPr id="8" name="Shape 6"/>
          <p:cNvSpPr/>
          <p:nvPr/>
        </p:nvSpPr>
        <p:spPr>
          <a:xfrm>
            <a:off x="1143000" y="1746504"/>
            <a:ext cx="91440" cy="91440"/>
          </a:xfrm>
          <a:prstGeom prst="ellipse">
            <a:avLst/>
          </a:prstGeom>
          <a:solidFill>
            <a:srgbClr val="34D399"/>
          </a:solidFill>
          <a:ln w="12700">
            <a:solidFill>
              <a:srgbClr val="34D399"/>
            </a:solidFill>
            <a:prstDash val="solid"/>
          </a:ln>
        </p:spPr>
        <p:txBody>
          <a:bodyPr/>
          <a:lstStyle/>
          <a:p>
            <a:endParaRPr lang="en-US"/>
          </a:p>
        </p:txBody>
      </p:sp>
      <p:sp>
        <p:nvSpPr>
          <p:cNvPr id="9" name="Text 7"/>
          <p:cNvSpPr/>
          <p:nvPr/>
        </p:nvSpPr>
        <p:spPr>
          <a:xfrm>
            <a:off x="886968" y="1965960"/>
            <a:ext cx="6227064" cy="3995928"/>
          </a:xfrm>
          <a:prstGeom prst="rect">
            <a:avLst/>
          </a:prstGeom>
          <a:noFill/>
          <a:ln/>
        </p:spPr>
        <p:txBody>
          <a:bodyPr wrap="square" lIns="0" tIns="0" rIns="0" bIns="0" rtlCol="0" anchor="t">
            <a:normAutofit/>
          </a:bodyPr>
          <a:lstStyle/>
          <a:p>
            <a:pPr marL="0" indent="0">
              <a:buNone/>
            </a:pPr>
            <a:r>
              <a:rPr lang="en-US" sz="1500" dirty="0">
                <a:solidFill>
                  <a:srgbClr val="C7D6E5"/>
                </a:solidFill>
                <a:latin typeface="Arial" pitchFamily="34" charset="0"/>
                <a:ea typeface="Arial" pitchFamily="34" charset="-122"/>
                <a:cs typeface="Arial" pitchFamily="34" charset="-120"/>
              </a:rPr>
              <a:t>Read README.md, DESIGN.md and AGENTS.md.</a:t>
            </a:r>
            <a:endParaRPr lang="en-US" sz="1500" dirty="0"/>
          </a:p>
          <a:p>
            <a:pPr marL="0" indent="0">
              <a:buNone/>
            </a:pPr>
            <a:endParaRPr lang="en-US" sz="1500" dirty="0"/>
          </a:p>
          <a:p>
            <a:pPr marL="0" indent="0">
              <a:buNone/>
            </a:pPr>
            <a:r>
              <a:rPr lang="en-US" sz="1500" dirty="0">
                <a:solidFill>
                  <a:srgbClr val="C7D6E5"/>
                </a:solidFill>
                <a:latin typeface="Arial" pitchFamily="34" charset="0"/>
                <a:ea typeface="Arial" pitchFamily="34" charset="-122"/>
                <a:cs typeface="Arial" pitchFamily="34" charset="-120"/>
              </a:rPr>
              <a:t>Do not change any files yet.</a:t>
            </a:r>
            <a:endParaRPr lang="en-US" sz="1500" dirty="0"/>
          </a:p>
          <a:p>
            <a:pPr marL="0" indent="0">
              <a:buNone/>
            </a:pPr>
            <a:endParaRPr lang="en-US" sz="1500" dirty="0"/>
          </a:p>
          <a:p>
            <a:pPr marL="0" indent="0">
              <a:buNone/>
            </a:pPr>
            <a:r>
              <a:rPr lang="en-US" sz="1500" dirty="0">
                <a:solidFill>
                  <a:srgbClr val="C7D6E5"/>
                </a:solidFill>
                <a:latin typeface="Arial" pitchFamily="34" charset="0"/>
                <a:ea typeface="Arial" pitchFamily="34" charset="-122"/>
                <a:cs typeface="Arial" pitchFamily="34" charset="-120"/>
              </a:rPr>
              <a:t>1. Restate the user problem and MVP scope.</a:t>
            </a:r>
            <a:endParaRPr lang="en-US" sz="1500" dirty="0"/>
          </a:p>
          <a:p>
            <a:pPr marL="0" indent="0">
              <a:buNone/>
            </a:pPr>
            <a:r>
              <a:rPr lang="en-US" sz="1500" dirty="0">
                <a:solidFill>
                  <a:srgbClr val="C7D6E5"/>
                </a:solidFill>
                <a:latin typeface="Arial" pitchFamily="34" charset="0"/>
                <a:ea typeface="Arial" pitchFamily="34" charset="-122"/>
                <a:cs typeface="Arial" pitchFamily="34" charset="-120"/>
              </a:rPr>
              <a:t>2. Inspect the current project structure.</a:t>
            </a:r>
            <a:endParaRPr lang="en-US" sz="1500" dirty="0"/>
          </a:p>
          <a:p>
            <a:pPr marL="0" indent="0">
              <a:buNone/>
            </a:pPr>
            <a:r>
              <a:rPr lang="en-US" sz="1500" dirty="0">
                <a:solidFill>
                  <a:srgbClr val="C7D6E5"/>
                </a:solidFill>
                <a:latin typeface="Arial" pitchFamily="34" charset="0"/>
                <a:ea typeface="Arial" pitchFamily="34" charset="-122"/>
                <a:cs typeface="Arial" pitchFamily="34" charset="-120"/>
              </a:rPr>
              <a:t>3. List any assumptions or missing information.</a:t>
            </a:r>
            <a:endParaRPr lang="en-US" sz="1500" dirty="0"/>
          </a:p>
          <a:p>
            <a:pPr marL="0" indent="0">
              <a:buNone/>
            </a:pPr>
            <a:r>
              <a:rPr lang="en-US" sz="1500" dirty="0">
                <a:solidFill>
                  <a:srgbClr val="C7D6E5"/>
                </a:solidFill>
                <a:latin typeface="Arial" pitchFamily="34" charset="0"/>
                <a:ea typeface="Arial" pitchFamily="34" charset="-122"/>
                <a:cs typeface="Arial" pitchFamily="34" charset="-120"/>
              </a:rPr>
              <a:t>4. Propose the smallest implementation plan for a working PPT outline generator.</a:t>
            </a:r>
            <a:endParaRPr lang="en-US" sz="1500" dirty="0"/>
          </a:p>
          <a:p>
            <a:pPr marL="0" indent="0">
              <a:buNone/>
            </a:pPr>
            <a:r>
              <a:rPr lang="en-US" sz="1500" dirty="0">
                <a:solidFill>
                  <a:srgbClr val="C7D6E5"/>
                </a:solidFill>
                <a:latin typeface="Arial" pitchFamily="34" charset="0"/>
                <a:ea typeface="Arial" pitchFamily="34" charset="-122"/>
                <a:cs typeface="Arial" pitchFamily="34" charset="-120"/>
              </a:rPr>
              <a:t>5. Identify how you will test the main flow.</a:t>
            </a:r>
            <a:endParaRPr lang="en-US" sz="1500" dirty="0"/>
          </a:p>
          <a:p>
            <a:pPr marL="0" indent="0">
              <a:buNone/>
            </a:pPr>
            <a:endParaRPr lang="en-US" sz="1500" dirty="0"/>
          </a:p>
          <a:p>
            <a:pPr marL="0" indent="0">
              <a:buNone/>
            </a:pPr>
            <a:r>
              <a:rPr lang="en-US" sz="1500" dirty="0">
                <a:solidFill>
                  <a:srgbClr val="C7D6E5"/>
                </a:solidFill>
                <a:latin typeface="Arial" pitchFamily="34" charset="0"/>
                <a:ea typeface="Arial" pitchFamily="34" charset="-122"/>
                <a:cs typeface="Arial" pitchFamily="34" charset="-120"/>
              </a:rPr>
              <a:t>Keep the plan to one milestone and wait for approval.</a:t>
            </a:r>
            <a:endParaRPr lang="en-US" sz="1500" dirty="0"/>
          </a:p>
        </p:txBody>
      </p:sp>
      <p:sp>
        <p:nvSpPr>
          <p:cNvPr id="10" name="Shape 8"/>
          <p:cNvSpPr/>
          <p:nvPr/>
        </p:nvSpPr>
        <p:spPr>
          <a:xfrm>
            <a:off x="7635240" y="1600200"/>
            <a:ext cx="3886200" cy="4526280"/>
          </a:xfrm>
          <a:prstGeom prst="roundRect">
            <a:avLst>
              <a:gd name="adj" fmla="val 1882"/>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1" name="Text 9"/>
          <p:cNvSpPr/>
          <p:nvPr/>
        </p:nvSpPr>
        <p:spPr>
          <a:xfrm>
            <a:off x="7955280" y="1920240"/>
            <a:ext cx="2286000" cy="292608"/>
          </a:xfrm>
          <a:prstGeom prst="rect">
            <a:avLst/>
          </a:prstGeom>
          <a:noFill/>
          <a:ln/>
        </p:spPr>
        <p:txBody>
          <a:bodyPr wrap="square" lIns="0" tIns="0" rIns="0" bIns="0" rtlCol="0" anchor="ctr"/>
          <a:lstStyle/>
          <a:p>
            <a:pPr marL="0" indent="0">
              <a:buNone/>
            </a:pPr>
            <a:r>
              <a:rPr lang="en-US" sz="1900" b="1" dirty="0">
                <a:solidFill>
                  <a:srgbClr val="5DE2E7"/>
                </a:solidFill>
              </a:rPr>
              <a:t>What to review</a:t>
            </a:r>
            <a:endParaRPr lang="en-US" sz="1900" dirty="0"/>
          </a:p>
        </p:txBody>
      </p:sp>
      <p:sp>
        <p:nvSpPr>
          <p:cNvPr id="12" name="Text 10"/>
          <p:cNvSpPr/>
          <p:nvPr/>
        </p:nvSpPr>
        <p:spPr>
          <a:xfrm>
            <a:off x="7927848" y="2487168"/>
            <a:ext cx="3063240" cy="2514600"/>
          </a:xfrm>
          <a:prstGeom prst="rect">
            <a:avLst/>
          </a:prstGeom>
          <a:noFill/>
          <a:ln/>
        </p:spPr>
        <p:txBody>
          <a:bodyPr wrap="square" lIns="635" tIns="635" rIns="635" bIns="635" rtlCol="0" anchor="t">
            <a:normAutofit/>
          </a:bodyPr>
          <a:lstStyle/>
          <a:p>
            <a:pPr marL="177800" indent="-177800">
              <a:buSzPct val="100000"/>
              <a:buChar char="•"/>
            </a:pPr>
            <a:r>
              <a:rPr lang="en-US" sz="1620" dirty="0">
                <a:solidFill>
                  <a:srgbClr val="D6E0EA"/>
                </a:solidFill>
                <a:latin typeface="Arial" pitchFamily="34" charset="0"/>
                <a:ea typeface="Arial" pitchFamily="34" charset="-122"/>
                <a:cs typeface="Arial" pitchFamily="34" charset="-120"/>
              </a:rPr>
              <a:t>Did Codex understand the user?</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Is the milestone small enough?</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Did it invent extra features?</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Are the test steps observable?</a:t>
            </a:r>
            <a:endParaRPr lang="en-US" sz="1620" dirty="0"/>
          </a:p>
          <a:p>
            <a:pPr marL="177800" indent="-177800">
              <a:buSzPct val="100000"/>
              <a:buChar char="•"/>
            </a:pPr>
            <a:r>
              <a:rPr lang="en-US" sz="1620" dirty="0">
                <a:solidFill>
                  <a:srgbClr val="D6E0EA"/>
                </a:solidFill>
                <a:latin typeface="Arial" pitchFamily="34" charset="0"/>
                <a:ea typeface="Arial" pitchFamily="34" charset="-122"/>
                <a:cs typeface="Arial" pitchFamily="34" charset="-120"/>
              </a:rPr>
              <a:t>Do we agree before implementation?</a:t>
            </a:r>
            <a:endParaRPr lang="en-US" sz="1620" dirty="0"/>
          </a:p>
        </p:txBody>
      </p:sp>
      <p:sp>
        <p:nvSpPr>
          <p:cNvPr id="13" name="Text 11"/>
          <p:cNvSpPr/>
          <p:nvPr/>
        </p:nvSpPr>
        <p:spPr>
          <a:xfrm>
            <a:off x="7973568" y="5394960"/>
            <a:ext cx="3017520" cy="402336"/>
          </a:xfrm>
          <a:prstGeom prst="rect">
            <a:avLst/>
          </a:prstGeom>
          <a:noFill/>
          <a:ln/>
        </p:spPr>
        <p:txBody>
          <a:bodyPr wrap="square" lIns="0" tIns="0" rIns="0" bIns="0" rtlCol="0" anchor="ctr"/>
          <a:lstStyle/>
          <a:p>
            <a:pPr marL="0" indent="0" algn="ctr">
              <a:buNone/>
            </a:pPr>
            <a:r>
              <a:rPr lang="en-US" sz="1380" b="1" dirty="0">
                <a:solidFill>
                  <a:srgbClr val="FBBF24"/>
                </a:solidFill>
              </a:rPr>
              <a:t>Say “revise the plan” before any code if the scope is wrong.</a:t>
            </a:r>
            <a:endParaRPr lang="en-US" sz="138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LIVE DEMONSTRATION</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Prompt 2: build the milestone and return evidence</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Good completion evidence is more useful than “Done.”</a:t>
            </a:r>
            <a:endParaRPr lang="en-US" sz="1300" dirty="0"/>
          </a:p>
        </p:txBody>
      </p:sp>
      <p:sp>
        <p:nvSpPr>
          <p:cNvPr id="5" name="Shape 3"/>
          <p:cNvSpPr/>
          <p:nvPr/>
        </p:nvSpPr>
        <p:spPr>
          <a:xfrm>
            <a:off x="658368" y="1517904"/>
            <a:ext cx="6748272" cy="4800600"/>
          </a:xfrm>
          <a:prstGeom prst="roundRect">
            <a:avLst>
              <a:gd name="adj" fmla="val 1524"/>
            </a:avLst>
          </a:prstGeom>
          <a:solidFill>
            <a:srgbClr val="091522"/>
          </a:solidFill>
          <a:ln w="10160">
            <a:solidFill>
              <a:srgbClr val="29425F"/>
            </a:solidFill>
            <a:prstDash val="solid"/>
          </a:ln>
        </p:spPr>
        <p:txBody>
          <a:bodyPr/>
          <a:lstStyle/>
          <a:p>
            <a:endParaRPr lang="en-US"/>
          </a:p>
        </p:txBody>
      </p:sp>
      <p:sp>
        <p:nvSpPr>
          <p:cNvPr id="6" name="Shape 4"/>
          <p:cNvSpPr/>
          <p:nvPr/>
        </p:nvSpPr>
        <p:spPr>
          <a:xfrm>
            <a:off x="822960" y="1664208"/>
            <a:ext cx="91440" cy="91440"/>
          </a:xfrm>
          <a:prstGeom prst="ellipse">
            <a:avLst/>
          </a:prstGeom>
          <a:solidFill>
            <a:srgbClr val="F87171"/>
          </a:solidFill>
          <a:ln w="12700">
            <a:solidFill>
              <a:srgbClr val="F87171"/>
            </a:solidFill>
            <a:prstDash val="solid"/>
          </a:ln>
        </p:spPr>
        <p:txBody>
          <a:bodyPr/>
          <a:lstStyle/>
          <a:p>
            <a:endParaRPr lang="en-US"/>
          </a:p>
        </p:txBody>
      </p:sp>
      <p:sp>
        <p:nvSpPr>
          <p:cNvPr id="7" name="Shape 5"/>
          <p:cNvSpPr/>
          <p:nvPr/>
        </p:nvSpPr>
        <p:spPr>
          <a:xfrm>
            <a:off x="969264" y="1664208"/>
            <a:ext cx="91440" cy="91440"/>
          </a:xfrm>
          <a:prstGeom prst="ellipse">
            <a:avLst/>
          </a:prstGeom>
          <a:solidFill>
            <a:srgbClr val="FBBF24"/>
          </a:solidFill>
          <a:ln w="12700">
            <a:solidFill>
              <a:srgbClr val="FBBF24"/>
            </a:solidFill>
            <a:prstDash val="solid"/>
          </a:ln>
        </p:spPr>
        <p:txBody>
          <a:bodyPr/>
          <a:lstStyle/>
          <a:p>
            <a:endParaRPr lang="en-US"/>
          </a:p>
        </p:txBody>
      </p:sp>
      <p:sp>
        <p:nvSpPr>
          <p:cNvPr id="8" name="Shape 6"/>
          <p:cNvSpPr/>
          <p:nvPr/>
        </p:nvSpPr>
        <p:spPr>
          <a:xfrm>
            <a:off x="1115568" y="1664208"/>
            <a:ext cx="91440" cy="91440"/>
          </a:xfrm>
          <a:prstGeom prst="ellipse">
            <a:avLst/>
          </a:prstGeom>
          <a:solidFill>
            <a:srgbClr val="34D399"/>
          </a:solidFill>
          <a:ln w="12700">
            <a:solidFill>
              <a:srgbClr val="34D399"/>
            </a:solidFill>
            <a:prstDash val="solid"/>
          </a:ln>
        </p:spPr>
        <p:txBody>
          <a:bodyPr/>
          <a:lstStyle/>
          <a:p>
            <a:endParaRPr lang="en-US"/>
          </a:p>
        </p:txBody>
      </p:sp>
      <p:sp>
        <p:nvSpPr>
          <p:cNvPr id="9" name="Text 7"/>
          <p:cNvSpPr/>
          <p:nvPr/>
        </p:nvSpPr>
        <p:spPr>
          <a:xfrm>
            <a:off x="859536" y="1883664"/>
            <a:ext cx="6345936" cy="4270248"/>
          </a:xfrm>
          <a:prstGeom prst="rect">
            <a:avLst/>
          </a:prstGeom>
          <a:noFill/>
          <a:ln/>
        </p:spPr>
        <p:txBody>
          <a:bodyPr wrap="square" lIns="0" tIns="0" rIns="0" bIns="0" rtlCol="0" anchor="t">
            <a:normAutofit/>
          </a:bodyPr>
          <a:lstStyle/>
          <a:p>
            <a:pPr marL="0" indent="0">
              <a:buNone/>
            </a:pPr>
            <a:r>
              <a:rPr lang="en-US" sz="1280" dirty="0">
                <a:solidFill>
                  <a:srgbClr val="C7D6E5"/>
                </a:solidFill>
                <a:latin typeface="Arial" pitchFamily="34" charset="0"/>
                <a:ea typeface="Arial" pitchFamily="34" charset="-122"/>
                <a:cs typeface="Arial" pitchFamily="34" charset="-120"/>
              </a:rPr>
              <a:t>Implement the approved first milestone.</a:t>
            </a:r>
            <a:endParaRPr lang="en-US" sz="1280" dirty="0"/>
          </a:p>
          <a:p>
            <a:pPr marL="0" indent="0">
              <a:buNone/>
            </a:pP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Requirements:</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 One page with a notes text area</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 Deck-type selector: Training, Proposal, Board Update</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 Generate 5–10 slide cards</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 Each card has a title, key points and speaker notes</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 Show a helpful validation message for empty input</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 Keep the output editable</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 Do not add login, payments or a database</a:t>
            </a:r>
            <a:endParaRPr lang="en-US" sz="1280" dirty="0"/>
          </a:p>
          <a:p>
            <a:pPr marL="0" indent="0">
              <a:buNone/>
            </a:pP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Before finishing:</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1. Run the app and relevant checks</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2. Test the empty-input case and one sample input</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3. Fix any errors you find</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4. Update README.md and TASKS.md</a:t>
            </a:r>
            <a:endParaRPr lang="en-US" sz="1280" dirty="0"/>
          </a:p>
          <a:p>
            <a:pPr marL="0" indent="0">
              <a:buNone/>
            </a:pPr>
            <a:r>
              <a:rPr lang="en-US" sz="1280" dirty="0">
                <a:solidFill>
                  <a:srgbClr val="C7D6E5"/>
                </a:solidFill>
                <a:latin typeface="Arial" pitchFamily="34" charset="0"/>
                <a:ea typeface="Arial" pitchFamily="34" charset="-122"/>
                <a:cs typeface="Arial" pitchFamily="34" charset="-120"/>
              </a:rPr>
              <a:t>5. Summarise changed files, test results and remaining limitations</a:t>
            </a:r>
            <a:endParaRPr lang="en-US" sz="1280" dirty="0"/>
          </a:p>
        </p:txBody>
      </p:sp>
      <p:sp>
        <p:nvSpPr>
          <p:cNvPr id="10" name="Shape 8"/>
          <p:cNvSpPr/>
          <p:nvPr/>
        </p:nvSpPr>
        <p:spPr>
          <a:xfrm>
            <a:off x="7680960" y="1517904"/>
            <a:ext cx="3840480" cy="4800600"/>
          </a:xfrm>
          <a:prstGeom prst="roundRect">
            <a:avLst>
              <a:gd name="adj" fmla="val 1905"/>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1" name="Text 9"/>
          <p:cNvSpPr/>
          <p:nvPr/>
        </p:nvSpPr>
        <p:spPr>
          <a:xfrm>
            <a:off x="8001000" y="1874520"/>
            <a:ext cx="2651760" cy="292608"/>
          </a:xfrm>
          <a:prstGeom prst="rect">
            <a:avLst/>
          </a:prstGeom>
          <a:noFill/>
          <a:ln/>
        </p:spPr>
        <p:txBody>
          <a:bodyPr wrap="square" lIns="0" tIns="0" rIns="0" bIns="0" rtlCol="0" anchor="ctr"/>
          <a:lstStyle/>
          <a:p>
            <a:pPr marL="0" indent="0">
              <a:buNone/>
            </a:pPr>
            <a:r>
              <a:rPr lang="en-US" sz="1900" b="1" dirty="0">
                <a:solidFill>
                  <a:srgbClr val="A3E635"/>
                </a:solidFill>
              </a:rPr>
              <a:t>Evidence to ask for</a:t>
            </a:r>
            <a:endParaRPr lang="en-US" sz="1900" dirty="0"/>
          </a:p>
        </p:txBody>
      </p:sp>
      <p:pic>
        <p:nvPicPr>
          <p:cNvPr id="12"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28432" y="2514600"/>
            <a:ext cx="219456" cy="219456"/>
          </a:xfrm>
          <a:prstGeom prst="rect">
            <a:avLst/>
          </a:prstGeom>
        </p:spPr>
      </p:pic>
      <p:sp>
        <p:nvSpPr>
          <p:cNvPr id="13" name="Text 10"/>
          <p:cNvSpPr/>
          <p:nvPr/>
        </p:nvSpPr>
        <p:spPr>
          <a:xfrm>
            <a:off x="8394192" y="2505456"/>
            <a:ext cx="2606040" cy="237744"/>
          </a:xfrm>
          <a:prstGeom prst="rect">
            <a:avLst/>
          </a:prstGeom>
          <a:noFill/>
          <a:ln/>
        </p:spPr>
        <p:txBody>
          <a:bodyPr wrap="square" lIns="0" tIns="0" rIns="0" bIns="0" rtlCol="0" anchor="ctr"/>
          <a:lstStyle/>
          <a:p>
            <a:pPr marL="0" indent="0">
              <a:buNone/>
            </a:pPr>
            <a:r>
              <a:rPr lang="en-US" sz="1520" dirty="0">
                <a:solidFill>
                  <a:srgbClr val="D6E0EA"/>
                </a:solidFill>
              </a:rPr>
              <a:t>Preview or screenshot</a:t>
            </a:r>
            <a:endParaRPr lang="en-US" sz="1520" dirty="0"/>
          </a:p>
        </p:txBody>
      </p:sp>
      <p:pic>
        <p:nvPicPr>
          <p:cNvPr id="1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28432" y="3136392"/>
            <a:ext cx="219456" cy="219456"/>
          </a:xfrm>
          <a:prstGeom prst="rect">
            <a:avLst/>
          </a:prstGeom>
        </p:spPr>
      </p:pic>
      <p:sp>
        <p:nvSpPr>
          <p:cNvPr id="15" name="Text 11"/>
          <p:cNvSpPr/>
          <p:nvPr/>
        </p:nvSpPr>
        <p:spPr>
          <a:xfrm>
            <a:off x="8394192" y="3127248"/>
            <a:ext cx="2606040" cy="237744"/>
          </a:xfrm>
          <a:prstGeom prst="rect">
            <a:avLst/>
          </a:prstGeom>
          <a:noFill/>
          <a:ln/>
        </p:spPr>
        <p:txBody>
          <a:bodyPr wrap="square" lIns="0" tIns="0" rIns="0" bIns="0" rtlCol="0" anchor="ctr"/>
          <a:lstStyle/>
          <a:p>
            <a:pPr marL="0" indent="0">
              <a:buNone/>
            </a:pPr>
            <a:r>
              <a:rPr lang="en-US" sz="1520" dirty="0">
                <a:solidFill>
                  <a:srgbClr val="D6E0EA"/>
                </a:solidFill>
              </a:rPr>
              <a:t>Build / test output</a:t>
            </a:r>
            <a:endParaRPr lang="en-US" sz="1520" dirty="0"/>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28432" y="3758184"/>
            <a:ext cx="219456" cy="219456"/>
          </a:xfrm>
          <a:prstGeom prst="rect">
            <a:avLst/>
          </a:prstGeom>
        </p:spPr>
      </p:pic>
      <p:sp>
        <p:nvSpPr>
          <p:cNvPr id="17" name="Text 12"/>
          <p:cNvSpPr/>
          <p:nvPr/>
        </p:nvSpPr>
        <p:spPr>
          <a:xfrm>
            <a:off x="8394192" y="3749040"/>
            <a:ext cx="2606040" cy="237744"/>
          </a:xfrm>
          <a:prstGeom prst="rect">
            <a:avLst/>
          </a:prstGeom>
          <a:noFill/>
          <a:ln/>
        </p:spPr>
        <p:txBody>
          <a:bodyPr wrap="square" lIns="0" tIns="0" rIns="0" bIns="0" rtlCol="0" anchor="ctr"/>
          <a:lstStyle/>
          <a:p>
            <a:pPr marL="0" indent="0">
              <a:buNone/>
            </a:pPr>
            <a:r>
              <a:rPr lang="en-US" sz="1520" dirty="0">
                <a:solidFill>
                  <a:srgbClr val="D6E0EA"/>
                </a:solidFill>
              </a:rPr>
              <a:t>Files changed</a:t>
            </a:r>
            <a:endParaRPr lang="en-US" sz="1520" dirty="0"/>
          </a:p>
        </p:txBody>
      </p:sp>
      <p:pic>
        <p:nvPicPr>
          <p:cNvPr id="1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28432" y="4379976"/>
            <a:ext cx="219456" cy="219456"/>
          </a:xfrm>
          <a:prstGeom prst="rect">
            <a:avLst/>
          </a:prstGeom>
        </p:spPr>
      </p:pic>
      <p:sp>
        <p:nvSpPr>
          <p:cNvPr id="19" name="Text 13"/>
          <p:cNvSpPr/>
          <p:nvPr/>
        </p:nvSpPr>
        <p:spPr>
          <a:xfrm>
            <a:off x="8394192" y="4370832"/>
            <a:ext cx="2606040" cy="237744"/>
          </a:xfrm>
          <a:prstGeom prst="rect">
            <a:avLst/>
          </a:prstGeom>
          <a:noFill/>
          <a:ln/>
        </p:spPr>
        <p:txBody>
          <a:bodyPr wrap="square" lIns="0" tIns="0" rIns="0" bIns="0" rtlCol="0" anchor="ctr"/>
          <a:lstStyle/>
          <a:p>
            <a:pPr marL="0" indent="0">
              <a:buNone/>
            </a:pPr>
            <a:r>
              <a:rPr lang="en-US" sz="1520" dirty="0">
                <a:solidFill>
                  <a:srgbClr val="D6E0EA"/>
                </a:solidFill>
              </a:rPr>
              <a:t>Known limitations</a:t>
            </a:r>
            <a:endParaRPr lang="en-US" sz="1520" dirty="0"/>
          </a:p>
        </p:txBody>
      </p:sp>
      <p:pic>
        <p:nvPicPr>
          <p:cNvPr id="20"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28432" y="5001768"/>
            <a:ext cx="219456" cy="219456"/>
          </a:xfrm>
          <a:prstGeom prst="rect">
            <a:avLst/>
          </a:prstGeom>
        </p:spPr>
      </p:pic>
      <p:sp>
        <p:nvSpPr>
          <p:cNvPr id="21" name="Text 14"/>
          <p:cNvSpPr/>
          <p:nvPr/>
        </p:nvSpPr>
        <p:spPr>
          <a:xfrm>
            <a:off x="8394192" y="4992624"/>
            <a:ext cx="2606040" cy="237744"/>
          </a:xfrm>
          <a:prstGeom prst="rect">
            <a:avLst/>
          </a:prstGeom>
          <a:noFill/>
          <a:ln/>
        </p:spPr>
        <p:txBody>
          <a:bodyPr wrap="square" lIns="0" tIns="0" rIns="0" bIns="0" rtlCol="0" anchor="ctr"/>
          <a:lstStyle/>
          <a:p>
            <a:pPr marL="0" indent="0">
              <a:buNone/>
            </a:pPr>
            <a:r>
              <a:rPr lang="en-US" sz="1520" dirty="0">
                <a:solidFill>
                  <a:srgbClr val="D6E0EA"/>
                </a:solidFill>
              </a:rPr>
              <a:t>Recommended next task</a:t>
            </a:r>
            <a:endParaRPr lang="en-US" sz="1520" dirty="0"/>
          </a:p>
        </p:txBody>
      </p:sp>
      <p:sp>
        <p:nvSpPr>
          <p:cNvPr id="22" name="Shape 15"/>
          <p:cNvSpPr/>
          <p:nvPr/>
        </p:nvSpPr>
        <p:spPr>
          <a:xfrm>
            <a:off x="8028432" y="5687568"/>
            <a:ext cx="3063240" cy="411480"/>
          </a:xfrm>
          <a:prstGeom prst="roundRect">
            <a:avLst>
              <a:gd name="adj" fmla="val 11111"/>
            </a:avLst>
          </a:prstGeom>
          <a:solidFill>
            <a:srgbClr val="A3E635">
              <a:alpha val="12000"/>
            </a:srgbClr>
          </a:solidFill>
          <a:ln w="12700">
            <a:solidFill>
              <a:srgbClr val="A3E635">
                <a:alpha val="65000"/>
              </a:srgbClr>
            </a:solidFill>
            <a:prstDash val="solid"/>
          </a:ln>
        </p:spPr>
        <p:txBody>
          <a:bodyPr/>
          <a:lstStyle/>
          <a:p>
            <a:endParaRPr lang="en-US"/>
          </a:p>
        </p:txBody>
      </p:sp>
      <p:sp>
        <p:nvSpPr>
          <p:cNvPr id="23" name="Text 16"/>
          <p:cNvSpPr/>
          <p:nvPr/>
        </p:nvSpPr>
        <p:spPr>
          <a:xfrm>
            <a:off x="8156448" y="5797296"/>
            <a:ext cx="2807208" cy="155448"/>
          </a:xfrm>
          <a:prstGeom prst="rect">
            <a:avLst/>
          </a:prstGeom>
          <a:noFill/>
          <a:ln/>
        </p:spPr>
        <p:txBody>
          <a:bodyPr wrap="square" lIns="0" tIns="0" rIns="0" bIns="0" rtlCol="0" anchor="ctr"/>
          <a:lstStyle/>
          <a:p>
            <a:pPr marL="0" indent="0" algn="ctr">
              <a:buNone/>
            </a:pPr>
            <a:r>
              <a:rPr lang="en-US" sz="1080" b="1" dirty="0">
                <a:solidFill>
                  <a:srgbClr val="A3E635"/>
                </a:solidFill>
              </a:rPr>
              <a:t>Review the result before asking for the next feature.</a:t>
            </a:r>
            <a:endParaRPr lang="en-US" sz="108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QUALITY CONTROL</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The six-point review before you call it “working”</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A web tool must be useful, safe and understandable—not merely visually impressive.</a:t>
            </a:r>
            <a:endParaRPr lang="en-US" sz="1300" dirty="0"/>
          </a:p>
        </p:txBody>
      </p:sp>
      <p:sp>
        <p:nvSpPr>
          <p:cNvPr id="5" name="Shape 3"/>
          <p:cNvSpPr/>
          <p:nvPr/>
        </p:nvSpPr>
        <p:spPr>
          <a:xfrm>
            <a:off x="658368" y="1700784"/>
            <a:ext cx="3401568" cy="1700784"/>
          </a:xfrm>
          <a:prstGeom prst="roundRect">
            <a:avLst>
              <a:gd name="adj" fmla="val 430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5256" y="1984248"/>
            <a:ext cx="365760" cy="365760"/>
          </a:xfrm>
          <a:prstGeom prst="rect">
            <a:avLst/>
          </a:prstGeom>
        </p:spPr>
      </p:pic>
      <p:sp>
        <p:nvSpPr>
          <p:cNvPr id="7" name="Text 4"/>
          <p:cNvSpPr/>
          <p:nvPr/>
        </p:nvSpPr>
        <p:spPr>
          <a:xfrm>
            <a:off x="1499616" y="2011680"/>
            <a:ext cx="2011680" cy="228600"/>
          </a:xfrm>
          <a:prstGeom prst="rect">
            <a:avLst/>
          </a:prstGeom>
          <a:noFill/>
          <a:ln/>
        </p:spPr>
        <p:txBody>
          <a:bodyPr wrap="square" lIns="0" tIns="0" rIns="0" bIns="0" rtlCol="0" anchor="ctr"/>
          <a:lstStyle/>
          <a:p>
            <a:pPr marL="0" indent="0">
              <a:buNone/>
            </a:pPr>
            <a:r>
              <a:rPr lang="en-US" sz="1480" b="1" dirty="0">
                <a:solidFill>
                  <a:srgbClr val="5DE2E7"/>
                </a:solidFill>
              </a:rPr>
              <a:t>PURPOSE</a:t>
            </a:r>
            <a:endParaRPr lang="en-US" sz="1480" dirty="0"/>
          </a:p>
        </p:txBody>
      </p:sp>
      <p:sp>
        <p:nvSpPr>
          <p:cNvPr id="8" name="Text 5"/>
          <p:cNvSpPr/>
          <p:nvPr/>
        </p:nvSpPr>
        <p:spPr>
          <a:xfrm>
            <a:off x="905256" y="2596896"/>
            <a:ext cx="2788920" cy="438912"/>
          </a:xfrm>
          <a:prstGeom prst="rect">
            <a:avLst/>
          </a:prstGeom>
          <a:noFill/>
          <a:ln/>
        </p:spPr>
        <p:txBody>
          <a:bodyPr wrap="square" lIns="0" tIns="0" rIns="0" bIns="0" rtlCol="0" anchor="ctr">
            <a:normAutofit/>
          </a:bodyPr>
          <a:lstStyle/>
          <a:p>
            <a:pPr marL="0" indent="0" algn="ctr">
              <a:buNone/>
            </a:pPr>
            <a:r>
              <a:rPr lang="en-US" sz="1380" dirty="0">
                <a:solidFill>
                  <a:srgbClr val="D6E0EA"/>
                </a:solidFill>
              </a:rPr>
              <a:t>Does it solve the intended task?</a:t>
            </a:r>
            <a:endParaRPr lang="en-US" sz="1380" dirty="0"/>
          </a:p>
        </p:txBody>
      </p:sp>
      <p:sp>
        <p:nvSpPr>
          <p:cNvPr id="9" name="Shape 6"/>
          <p:cNvSpPr/>
          <p:nvPr/>
        </p:nvSpPr>
        <p:spPr>
          <a:xfrm>
            <a:off x="4480560" y="1700784"/>
            <a:ext cx="3401568" cy="1700784"/>
          </a:xfrm>
          <a:prstGeom prst="roundRect">
            <a:avLst>
              <a:gd name="adj" fmla="val 430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27448" y="1984248"/>
            <a:ext cx="365760" cy="365760"/>
          </a:xfrm>
          <a:prstGeom prst="rect">
            <a:avLst/>
          </a:prstGeom>
        </p:spPr>
      </p:pic>
      <p:sp>
        <p:nvSpPr>
          <p:cNvPr id="11" name="Text 7"/>
          <p:cNvSpPr/>
          <p:nvPr/>
        </p:nvSpPr>
        <p:spPr>
          <a:xfrm>
            <a:off x="5321808" y="2011680"/>
            <a:ext cx="2011680" cy="228600"/>
          </a:xfrm>
          <a:prstGeom prst="rect">
            <a:avLst/>
          </a:prstGeom>
          <a:noFill/>
          <a:ln/>
        </p:spPr>
        <p:txBody>
          <a:bodyPr wrap="square" lIns="0" tIns="0" rIns="0" bIns="0" rtlCol="0" anchor="ctr"/>
          <a:lstStyle/>
          <a:p>
            <a:pPr marL="0" indent="0">
              <a:buNone/>
            </a:pPr>
            <a:r>
              <a:rPr lang="en-US" sz="1480" b="1" dirty="0">
                <a:solidFill>
                  <a:srgbClr val="A78BFA"/>
                </a:solidFill>
              </a:rPr>
              <a:t>BEHAVIOUR</a:t>
            </a:r>
            <a:endParaRPr lang="en-US" sz="1480" dirty="0"/>
          </a:p>
        </p:txBody>
      </p:sp>
      <p:sp>
        <p:nvSpPr>
          <p:cNvPr id="12" name="Text 8"/>
          <p:cNvSpPr/>
          <p:nvPr/>
        </p:nvSpPr>
        <p:spPr>
          <a:xfrm>
            <a:off x="4727448" y="2596896"/>
            <a:ext cx="2788920" cy="438912"/>
          </a:xfrm>
          <a:prstGeom prst="rect">
            <a:avLst/>
          </a:prstGeom>
          <a:noFill/>
          <a:ln/>
        </p:spPr>
        <p:txBody>
          <a:bodyPr wrap="square" lIns="0" tIns="0" rIns="0" bIns="0" rtlCol="0" anchor="ctr">
            <a:normAutofit/>
          </a:bodyPr>
          <a:lstStyle/>
          <a:p>
            <a:pPr marL="0" indent="0" algn="ctr">
              <a:buNone/>
            </a:pPr>
            <a:r>
              <a:rPr lang="en-US" sz="1380" dirty="0">
                <a:solidFill>
                  <a:srgbClr val="D6E0EA"/>
                </a:solidFill>
              </a:rPr>
              <a:t>Do buttons and flows work?</a:t>
            </a:r>
            <a:endParaRPr lang="en-US" sz="1380" dirty="0"/>
          </a:p>
        </p:txBody>
      </p:sp>
      <p:sp>
        <p:nvSpPr>
          <p:cNvPr id="13" name="Shape 9"/>
          <p:cNvSpPr/>
          <p:nvPr/>
        </p:nvSpPr>
        <p:spPr>
          <a:xfrm>
            <a:off x="8302752" y="1700784"/>
            <a:ext cx="3401568" cy="1700784"/>
          </a:xfrm>
          <a:prstGeom prst="roundRect">
            <a:avLst>
              <a:gd name="adj" fmla="val 430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49640" y="1984248"/>
            <a:ext cx="365760" cy="365760"/>
          </a:xfrm>
          <a:prstGeom prst="rect">
            <a:avLst/>
          </a:prstGeom>
        </p:spPr>
      </p:pic>
      <p:sp>
        <p:nvSpPr>
          <p:cNvPr id="15" name="Text 10"/>
          <p:cNvSpPr/>
          <p:nvPr/>
        </p:nvSpPr>
        <p:spPr>
          <a:xfrm>
            <a:off x="9144000" y="2011680"/>
            <a:ext cx="2011680" cy="228600"/>
          </a:xfrm>
          <a:prstGeom prst="rect">
            <a:avLst/>
          </a:prstGeom>
          <a:noFill/>
          <a:ln/>
        </p:spPr>
        <p:txBody>
          <a:bodyPr wrap="square" lIns="0" tIns="0" rIns="0" bIns="0" rtlCol="0" anchor="ctr"/>
          <a:lstStyle/>
          <a:p>
            <a:pPr marL="0" indent="0">
              <a:buNone/>
            </a:pPr>
            <a:r>
              <a:rPr lang="en-US" sz="1480" b="1" dirty="0">
                <a:solidFill>
                  <a:srgbClr val="FBBF24"/>
                </a:solidFill>
              </a:rPr>
              <a:t>EDGE CASES</a:t>
            </a:r>
            <a:endParaRPr lang="en-US" sz="1480" dirty="0"/>
          </a:p>
        </p:txBody>
      </p:sp>
      <p:sp>
        <p:nvSpPr>
          <p:cNvPr id="16" name="Text 11"/>
          <p:cNvSpPr/>
          <p:nvPr/>
        </p:nvSpPr>
        <p:spPr>
          <a:xfrm>
            <a:off x="8549640" y="2596896"/>
            <a:ext cx="2788920" cy="438912"/>
          </a:xfrm>
          <a:prstGeom prst="rect">
            <a:avLst/>
          </a:prstGeom>
          <a:noFill/>
          <a:ln/>
        </p:spPr>
        <p:txBody>
          <a:bodyPr wrap="square" lIns="0" tIns="0" rIns="0" bIns="0" rtlCol="0" anchor="ctr">
            <a:normAutofit/>
          </a:bodyPr>
          <a:lstStyle/>
          <a:p>
            <a:pPr marL="0" indent="0" algn="ctr">
              <a:buNone/>
            </a:pPr>
            <a:r>
              <a:rPr lang="en-US" sz="1380" dirty="0">
                <a:solidFill>
                  <a:srgbClr val="D6E0EA"/>
                </a:solidFill>
              </a:rPr>
              <a:t>What happens with empty or messy input?</a:t>
            </a:r>
            <a:endParaRPr lang="en-US" sz="1380" dirty="0"/>
          </a:p>
        </p:txBody>
      </p:sp>
      <p:sp>
        <p:nvSpPr>
          <p:cNvPr id="17" name="Shape 12"/>
          <p:cNvSpPr/>
          <p:nvPr/>
        </p:nvSpPr>
        <p:spPr>
          <a:xfrm>
            <a:off x="658368" y="3785616"/>
            <a:ext cx="3401568" cy="1700784"/>
          </a:xfrm>
          <a:prstGeom prst="roundRect">
            <a:avLst>
              <a:gd name="adj" fmla="val 430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05256" y="4069080"/>
            <a:ext cx="365760" cy="365760"/>
          </a:xfrm>
          <a:prstGeom prst="rect">
            <a:avLst/>
          </a:prstGeom>
        </p:spPr>
      </p:pic>
      <p:sp>
        <p:nvSpPr>
          <p:cNvPr id="19" name="Text 13"/>
          <p:cNvSpPr/>
          <p:nvPr/>
        </p:nvSpPr>
        <p:spPr>
          <a:xfrm>
            <a:off x="1499616" y="4096512"/>
            <a:ext cx="2011680" cy="228600"/>
          </a:xfrm>
          <a:prstGeom prst="rect">
            <a:avLst/>
          </a:prstGeom>
          <a:noFill/>
          <a:ln/>
        </p:spPr>
        <p:txBody>
          <a:bodyPr wrap="square" lIns="0" tIns="0" rIns="0" bIns="0" rtlCol="0" anchor="ctr"/>
          <a:lstStyle/>
          <a:p>
            <a:pPr marL="0" indent="0">
              <a:buNone/>
            </a:pPr>
            <a:r>
              <a:rPr lang="en-US" sz="1480" b="1" dirty="0">
                <a:solidFill>
                  <a:srgbClr val="60A5FA"/>
                </a:solidFill>
              </a:rPr>
              <a:t>ACCURACY</a:t>
            </a:r>
            <a:endParaRPr lang="en-US" sz="1480" dirty="0"/>
          </a:p>
        </p:txBody>
      </p:sp>
      <p:sp>
        <p:nvSpPr>
          <p:cNvPr id="20" name="Text 14"/>
          <p:cNvSpPr/>
          <p:nvPr/>
        </p:nvSpPr>
        <p:spPr>
          <a:xfrm>
            <a:off x="905256" y="4681728"/>
            <a:ext cx="2788920" cy="438912"/>
          </a:xfrm>
          <a:prstGeom prst="rect">
            <a:avLst/>
          </a:prstGeom>
          <a:noFill/>
          <a:ln/>
        </p:spPr>
        <p:txBody>
          <a:bodyPr wrap="square" lIns="0" tIns="0" rIns="0" bIns="0" rtlCol="0" anchor="ctr">
            <a:normAutofit/>
          </a:bodyPr>
          <a:lstStyle/>
          <a:p>
            <a:pPr marL="0" indent="0" algn="ctr">
              <a:buNone/>
            </a:pPr>
            <a:r>
              <a:rPr lang="en-US" sz="1380" dirty="0">
                <a:solidFill>
                  <a:srgbClr val="D6E0EA"/>
                </a:solidFill>
              </a:rPr>
              <a:t>Are generated claims checked and editable?</a:t>
            </a:r>
            <a:endParaRPr lang="en-US" sz="1380" dirty="0"/>
          </a:p>
        </p:txBody>
      </p:sp>
      <p:sp>
        <p:nvSpPr>
          <p:cNvPr id="21" name="Shape 15"/>
          <p:cNvSpPr/>
          <p:nvPr/>
        </p:nvSpPr>
        <p:spPr>
          <a:xfrm>
            <a:off x="4480560" y="3785616"/>
            <a:ext cx="3401568" cy="1700784"/>
          </a:xfrm>
          <a:prstGeom prst="roundRect">
            <a:avLst>
              <a:gd name="adj" fmla="val 430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2"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27448" y="4069080"/>
            <a:ext cx="365760" cy="365760"/>
          </a:xfrm>
          <a:prstGeom prst="rect">
            <a:avLst/>
          </a:prstGeom>
        </p:spPr>
      </p:pic>
      <p:sp>
        <p:nvSpPr>
          <p:cNvPr id="23" name="Text 16"/>
          <p:cNvSpPr/>
          <p:nvPr/>
        </p:nvSpPr>
        <p:spPr>
          <a:xfrm>
            <a:off x="5321808" y="4096512"/>
            <a:ext cx="2011680" cy="228600"/>
          </a:xfrm>
          <a:prstGeom prst="rect">
            <a:avLst/>
          </a:prstGeom>
          <a:noFill/>
          <a:ln/>
        </p:spPr>
        <p:txBody>
          <a:bodyPr wrap="square" lIns="0" tIns="0" rIns="0" bIns="0" rtlCol="0" anchor="ctr"/>
          <a:lstStyle/>
          <a:p>
            <a:pPr marL="0" indent="0">
              <a:buNone/>
            </a:pPr>
            <a:r>
              <a:rPr lang="en-US" sz="1480" b="1" dirty="0">
                <a:solidFill>
                  <a:srgbClr val="FB7185"/>
                </a:solidFill>
              </a:rPr>
              <a:t>PRIVACY</a:t>
            </a:r>
            <a:endParaRPr lang="en-US" sz="1480" dirty="0"/>
          </a:p>
        </p:txBody>
      </p:sp>
      <p:sp>
        <p:nvSpPr>
          <p:cNvPr id="24" name="Text 17"/>
          <p:cNvSpPr/>
          <p:nvPr/>
        </p:nvSpPr>
        <p:spPr>
          <a:xfrm>
            <a:off x="4727448" y="4681728"/>
            <a:ext cx="2788920" cy="438912"/>
          </a:xfrm>
          <a:prstGeom prst="rect">
            <a:avLst/>
          </a:prstGeom>
          <a:noFill/>
          <a:ln/>
        </p:spPr>
        <p:txBody>
          <a:bodyPr wrap="square" lIns="0" tIns="0" rIns="0" bIns="0" rtlCol="0" anchor="ctr">
            <a:normAutofit/>
          </a:bodyPr>
          <a:lstStyle/>
          <a:p>
            <a:pPr marL="0" indent="0" algn="ctr">
              <a:buNone/>
            </a:pPr>
            <a:r>
              <a:rPr lang="en-US" sz="1380" dirty="0">
                <a:solidFill>
                  <a:srgbClr val="D6E0EA"/>
                </a:solidFill>
              </a:rPr>
              <a:t>Are sensitive data and secrets protected?</a:t>
            </a:r>
            <a:endParaRPr lang="en-US" sz="1380" dirty="0"/>
          </a:p>
        </p:txBody>
      </p:sp>
      <p:sp>
        <p:nvSpPr>
          <p:cNvPr id="25" name="Shape 18"/>
          <p:cNvSpPr/>
          <p:nvPr/>
        </p:nvSpPr>
        <p:spPr>
          <a:xfrm>
            <a:off x="8302752" y="3785616"/>
            <a:ext cx="3401568" cy="1700784"/>
          </a:xfrm>
          <a:prstGeom prst="roundRect">
            <a:avLst>
              <a:gd name="adj" fmla="val 430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6"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549640" y="4069080"/>
            <a:ext cx="365760" cy="365760"/>
          </a:xfrm>
          <a:prstGeom prst="rect">
            <a:avLst/>
          </a:prstGeom>
        </p:spPr>
      </p:pic>
      <p:sp>
        <p:nvSpPr>
          <p:cNvPr id="27" name="Text 19"/>
          <p:cNvSpPr/>
          <p:nvPr/>
        </p:nvSpPr>
        <p:spPr>
          <a:xfrm>
            <a:off x="9144000" y="4096512"/>
            <a:ext cx="2011680" cy="228600"/>
          </a:xfrm>
          <a:prstGeom prst="rect">
            <a:avLst/>
          </a:prstGeom>
          <a:noFill/>
          <a:ln/>
        </p:spPr>
        <p:txBody>
          <a:bodyPr wrap="square" lIns="0" tIns="0" rIns="0" bIns="0" rtlCol="0" anchor="ctr"/>
          <a:lstStyle/>
          <a:p>
            <a:pPr marL="0" indent="0">
              <a:buNone/>
            </a:pPr>
            <a:r>
              <a:rPr lang="en-US" sz="1480" b="1" dirty="0">
                <a:solidFill>
                  <a:srgbClr val="A3E635"/>
                </a:solidFill>
              </a:rPr>
              <a:t>ACCESSIBILITY</a:t>
            </a:r>
            <a:endParaRPr lang="en-US" sz="1480" dirty="0"/>
          </a:p>
        </p:txBody>
      </p:sp>
      <p:sp>
        <p:nvSpPr>
          <p:cNvPr id="28" name="Text 20"/>
          <p:cNvSpPr/>
          <p:nvPr/>
        </p:nvSpPr>
        <p:spPr>
          <a:xfrm>
            <a:off x="8549640" y="4681728"/>
            <a:ext cx="2788920" cy="438912"/>
          </a:xfrm>
          <a:prstGeom prst="rect">
            <a:avLst/>
          </a:prstGeom>
          <a:noFill/>
          <a:ln/>
        </p:spPr>
        <p:txBody>
          <a:bodyPr wrap="square" lIns="0" tIns="0" rIns="0" bIns="0" rtlCol="0" anchor="ctr">
            <a:normAutofit/>
          </a:bodyPr>
          <a:lstStyle/>
          <a:p>
            <a:pPr marL="0" indent="0" algn="ctr">
              <a:buNone/>
            </a:pPr>
            <a:r>
              <a:rPr lang="en-US" sz="1380" dirty="0">
                <a:solidFill>
                  <a:srgbClr val="D6E0EA"/>
                </a:solidFill>
              </a:rPr>
              <a:t>Can different users read and operate it?</a:t>
            </a:r>
            <a:endParaRPr lang="en-US" sz="1380" dirty="0"/>
          </a:p>
        </p:txBody>
      </p:sp>
      <p:sp>
        <p:nvSpPr>
          <p:cNvPr id="29" name="Text 21"/>
          <p:cNvSpPr/>
          <p:nvPr/>
        </p:nvSpPr>
        <p:spPr>
          <a:xfrm>
            <a:off x="1371600" y="6053328"/>
            <a:ext cx="9418320" cy="274320"/>
          </a:xfrm>
          <a:prstGeom prst="rect">
            <a:avLst/>
          </a:prstGeom>
          <a:noFill/>
          <a:ln/>
        </p:spPr>
        <p:txBody>
          <a:bodyPr wrap="square" lIns="0" tIns="0" rIns="0" bIns="0" rtlCol="0" anchor="ctr"/>
          <a:lstStyle/>
          <a:p>
            <a:pPr marL="0" indent="0" algn="ctr">
              <a:buNone/>
            </a:pPr>
            <a:r>
              <a:rPr lang="en-US" sz="1720" b="1" dirty="0">
                <a:solidFill>
                  <a:srgbClr val="5DE2E7"/>
                </a:solidFill>
              </a:rPr>
              <a:t>Never accept “it should work.” Ask: “What did you run, and what happened?”</a:t>
            </a:r>
            <a:endParaRPr lang="en-US" sz="1720" dirty="0"/>
          </a:p>
        </p:txBody>
      </p:sp>
      <p:sp>
        <p:nvSpPr>
          <p:cNvPr id="30"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BEGINNER GUARDRAILS</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Common mistakes — and the correction</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Most failures are caused by scope, context and review problems rather than the model.</a:t>
            </a:r>
            <a:endParaRPr lang="en-US" sz="1300" dirty="0"/>
          </a:p>
        </p:txBody>
      </p:sp>
      <p:sp>
        <p:nvSpPr>
          <p:cNvPr id="5" name="Text 3"/>
          <p:cNvSpPr/>
          <p:nvPr/>
        </p:nvSpPr>
        <p:spPr>
          <a:xfrm>
            <a:off x="868680" y="1682496"/>
            <a:ext cx="4114800" cy="228600"/>
          </a:xfrm>
          <a:prstGeom prst="rect">
            <a:avLst/>
          </a:prstGeom>
          <a:noFill/>
          <a:ln/>
        </p:spPr>
        <p:txBody>
          <a:bodyPr wrap="square" lIns="0" tIns="0" rIns="0" bIns="0" rtlCol="0" anchor="ctr"/>
          <a:lstStyle/>
          <a:p>
            <a:pPr marL="0" indent="0">
              <a:buNone/>
            </a:pPr>
            <a:r>
              <a:rPr lang="en-US" sz="1200" b="1" kern="0" spc="140" dirty="0">
                <a:solidFill>
                  <a:srgbClr val="FB7185"/>
                </a:solidFill>
              </a:rPr>
              <a:t>MISTAKE</a:t>
            </a:r>
            <a:endParaRPr lang="en-US" sz="1200" dirty="0"/>
          </a:p>
        </p:txBody>
      </p:sp>
      <p:sp>
        <p:nvSpPr>
          <p:cNvPr id="6" name="Text 4"/>
          <p:cNvSpPr/>
          <p:nvPr/>
        </p:nvSpPr>
        <p:spPr>
          <a:xfrm>
            <a:off x="6263640" y="1682496"/>
            <a:ext cx="4114800" cy="228600"/>
          </a:xfrm>
          <a:prstGeom prst="rect">
            <a:avLst/>
          </a:prstGeom>
          <a:noFill/>
          <a:ln/>
        </p:spPr>
        <p:txBody>
          <a:bodyPr wrap="square" lIns="0" tIns="0" rIns="0" bIns="0" rtlCol="0" anchor="ctr"/>
          <a:lstStyle/>
          <a:p>
            <a:pPr marL="0" indent="0">
              <a:buNone/>
            </a:pPr>
            <a:r>
              <a:rPr lang="en-US" sz="1200" b="1" kern="0" spc="140" dirty="0">
                <a:solidFill>
                  <a:srgbClr val="A3E635"/>
                </a:solidFill>
              </a:rPr>
              <a:t>BETTER HABIT</a:t>
            </a:r>
            <a:endParaRPr lang="en-US" sz="1200" dirty="0"/>
          </a:p>
        </p:txBody>
      </p:sp>
      <p:sp>
        <p:nvSpPr>
          <p:cNvPr id="7" name="Shape 5"/>
          <p:cNvSpPr/>
          <p:nvPr/>
        </p:nvSpPr>
        <p:spPr>
          <a:xfrm>
            <a:off x="713232" y="2084832"/>
            <a:ext cx="5074920" cy="502920"/>
          </a:xfrm>
          <a:prstGeom prst="roundRect">
            <a:avLst>
              <a:gd name="adj" fmla="val 14545"/>
            </a:avLst>
          </a:prstGeom>
          <a:solidFill>
            <a:srgbClr val="0D1A2B"/>
          </a:solidFill>
          <a:ln w="10160">
            <a:solidFill>
              <a:srgbClr val="29425F"/>
            </a:solidFill>
            <a:prstDash val="solid"/>
          </a:ln>
        </p:spPr>
        <p:txBody>
          <a:bodyPr/>
          <a:lstStyle/>
          <a:p>
            <a:endParaRPr lang="en-US"/>
          </a:p>
        </p:txBody>
      </p:sp>
      <p:pic>
        <p:nvPicPr>
          <p:cNvPr id="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0976" y="2221992"/>
            <a:ext cx="164592" cy="164592"/>
          </a:xfrm>
          <a:prstGeom prst="rect">
            <a:avLst/>
          </a:prstGeom>
        </p:spPr>
      </p:pic>
      <p:sp>
        <p:nvSpPr>
          <p:cNvPr id="9" name="Text 6"/>
          <p:cNvSpPr/>
          <p:nvPr/>
        </p:nvSpPr>
        <p:spPr>
          <a:xfrm>
            <a:off x="1316736" y="2203704"/>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“Build the whole platform”</a:t>
            </a:r>
            <a:endParaRPr lang="en-US" sz="1430" dirty="0"/>
          </a:p>
        </p:txBody>
      </p:sp>
      <p:sp>
        <p:nvSpPr>
          <p:cNvPr id="10" name="Shape 7"/>
          <p:cNvSpPr/>
          <p:nvPr/>
        </p:nvSpPr>
        <p:spPr>
          <a:xfrm>
            <a:off x="5897880" y="2340864"/>
            <a:ext cx="301752" cy="0"/>
          </a:xfrm>
          <a:prstGeom prst="line">
            <a:avLst/>
          </a:prstGeom>
          <a:noFill/>
          <a:ln w="27940">
            <a:solidFill>
              <a:srgbClr val="29425F"/>
            </a:solidFill>
            <a:prstDash val="solid"/>
            <a:headEnd type="none"/>
            <a:tailEnd type="triangle"/>
          </a:ln>
        </p:spPr>
        <p:txBody>
          <a:bodyPr/>
          <a:lstStyle/>
          <a:p>
            <a:endParaRPr lang="en-US"/>
          </a:p>
        </p:txBody>
      </p:sp>
      <p:sp>
        <p:nvSpPr>
          <p:cNvPr id="11" name="Shape 8"/>
          <p:cNvSpPr/>
          <p:nvPr/>
        </p:nvSpPr>
        <p:spPr>
          <a:xfrm>
            <a:off x="6382512" y="2084832"/>
            <a:ext cx="5074920" cy="502920"/>
          </a:xfrm>
          <a:prstGeom prst="roundRect">
            <a:avLst>
              <a:gd name="adj" fmla="val 14545"/>
            </a:avLst>
          </a:prstGeom>
          <a:solidFill>
            <a:srgbClr val="0D1A2B"/>
          </a:solidFill>
          <a:ln w="10160">
            <a:solidFill>
              <a:srgbClr val="29425F"/>
            </a:solidFill>
            <a:prstDash val="solid"/>
          </a:ln>
        </p:spPr>
        <p:txBody>
          <a:bodyPr/>
          <a:lstStyle/>
          <a:p>
            <a:endParaRPr lang="en-US"/>
          </a:p>
        </p:txBody>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20256" y="2221992"/>
            <a:ext cx="164592" cy="164592"/>
          </a:xfrm>
          <a:prstGeom prst="rect">
            <a:avLst/>
          </a:prstGeom>
        </p:spPr>
      </p:pic>
      <p:sp>
        <p:nvSpPr>
          <p:cNvPr id="13" name="Text 9"/>
          <p:cNvSpPr/>
          <p:nvPr/>
        </p:nvSpPr>
        <p:spPr>
          <a:xfrm>
            <a:off x="6986016" y="2203704"/>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Choose one user flow and one output</a:t>
            </a:r>
            <a:endParaRPr lang="en-US" sz="1430" dirty="0"/>
          </a:p>
        </p:txBody>
      </p:sp>
      <p:sp>
        <p:nvSpPr>
          <p:cNvPr id="14" name="Shape 10"/>
          <p:cNvSpPr/>
          <p:nvPr/>
        </p:nvSpPr>
        <p:spPr>
          <a:xfrm>
            <a:off x="713232" y="2743200"/>
            <a:ext cx="5074920" cy="502920"/>
          </a:xfrm>
          <a:prstGeom prst="roundRect">
            <a:avLst>
              <a:gd name="adj" fmla="val 14545"/>
            </a:avLst>
          </a:prstGeom>
          <a:solidFill>
            <a:srgbClr val="112238"/>
          </a:solidFill>
          <a:ln w="10160">
            <a:solidFill>
              <a:srgbClr val="29425F"/>
            </a:solidFill>
            <a:prstDash val="solid"/>
          </a:ln>
        </p:spPr>
        <p:txBody>
          <a:bodyPr/>
          <a:lstStyle/>
          <a:p>
            <a:endParaRPr lang="en-US"/>
          </a:p>
        </p:txBody>
      </p:sp>
      <p:pic>
        <p:nvPicPr>
          <p:cNvPr id="15"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0976" y="2880360"/>
            <a:ext cx="164592" cy="164592"/>
          </a:xfrm>
          <a:prstGeom prst="rect">
            <a:avLst/>
          </a:prstGeom>
        </p:spPr>
      </p:pic>
      <p:sp>
        <p:nvSpPr>
          <p:cNvPr id="16" name="Text 11"/>
          <p:cNvSpPr/>
          <p:nvPr/>
        </p:nvSpPr>
        <p:spPr>
          <a:xfrm>
            <a:off x="1316736" y="2862072"/>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No sample input</a:t>
            </a:r>
            <a:endParaRPr lang="en-US" sz="1430" dirty="0"/>
          </a:p>
        </p:txBody>
      </p:sp>
      <p:sp>
        <p:nvSpPr>
          <p:cNvPr id="17" name="Shape 12"/>
          <p:cNvSpPr/>
          <p:nvPr/>
        </p:nvSpPr>
        <p:spPr>
          <a:xfrm>
            <a:off x="5897880" y="2999232"/>
            <a:ext cx="301752" cy="0"/>
          </a:xfrm>
          <a:prstGeom prst="line">
            <a:avLst/>
          </a:prstGeom>
          <a:noFill/>
          <a:ln w="27940">
            <a:solidFill>
              <a:srgbClr val="29425F"/>
            </a:solidFill>
            <a:prstDash val="solid"/>
            <a:headEnd type="none"/>
            <a:tailEnd type="triangle"/>
          </a:ln>
        </p:spPr>
        <p:txBody>
          <a:bodyPr/>
          <a:lstStyle/>
          <a:p>
            <a:endParaRPr lang="en-US"/>
          </a:p>
        </p:txBody>
      </p:sp>
      <p:sp>
        <p:nvSpPr>
          <p:cNvPr id="18" name="Shape 13"/>
          <p:cNvSpPr/>
          <p:nvPr/>
        </p:nvSpPr>
        <p:spPr>
          <a:xfrm>
            <a:off x="6382512" y="2743200"/>
            <a:ext cx="5074920" cy="502920"/>
          </a:xfrm>
          <a:prstGeom prst="roundRect">
            <a:avLst>
              <a:gd name="adj" fmla="val 14545"/>
            </a:avLst>
          </a:prstGeom>
          <a:solidFill>
            <a:srgbClr val="112238"/>
          </a:solidFill>
          <a:ln w="10160">
            <a:solidFill>
              <a:srgbClr val="29425F"/>
            </a:solidFill>
            <a:prstDash val="solid"/>
          </a:ln>
        </p:spPr>
        <p:txBody>
          <a:bodyPr/>
          <a:lstStyle/>
          <a:p>
            <a:endParaRPr lang="en-US"/>
          </a:p>
        </p:txBody>
      </p:sp>
      <p:pic>
        <p:nvPicPr>
          <p:cNvPr id="19"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20256" y="2880360"/>
            <a:ext cx="164592" cy="164592"/>
          </a:xfrm>
          <a:prstGeom prst="rect">
            <a:avLst/>
          </a:prstGeom>
        </p:spPr>
      </p:pic>
      <p:sp>
        <p:nvSpPr>
          <p:cNvPr id="20" name="Text 14"/>
          <p:cNvSpPr/>
          <p:nvPr/>
        </p:nvSpPr>
        <p:spPr>
          <a:xfrm>
            <a:off x="6986016" y="2862072"/>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Provide realistic examples and expected results</a:t>
            </a:r>
            <a:endParaRPr lang="en-US" sz="1430" dirty="0"/>
          </a:p>
        </p:txBody>
      </p:sp>
      <p:sp>
        <p:nvSpPr>
          <p:cNvPr id="21" name="Shape 15"/>
          <p:cNvSpPr/>
          <p:nvPr/>
        </p:nvSpPr>
        <p:spPr>
          <a:xfrm>
            <a:off x="713232" y="3401568"/>
            <a:ext cx="5074920" cy="502920"/>
          </a:xfrm>
          <a:prstGeom prst="roundRect">
            <a:avLst>
              <a:gd name="adj" fmla="val 14545"/>
            </a:avLst>
          </a:prstGeom>
          <a:solidFill>
            <a:srgbClr val="0D1A2B"/>
          </a:solidFill>
          <a:ln w="10160">
            <a:solidFill>
              <a:srgbClr val="29425F"/>
            </a:solidFill>
            <a:prstDash val="solid"/>
          </a:ln>
        </p:spPr>
        <p:txBody>
          <a:bodyPr/>
          <a:lstStyle/>
          <a:p>
            <a:endParaRPr lang="en-US"/>
          </a:p>
        </p:txBody>
      </p:sp>
      <p:pic>
        <p:nvPicPr>
          <p:cNvPr id="22"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0976" y="3538728"/>
            <a:ext cx="164592" cy="164592"/>
          </a:xfrm>
          <a:prstGeom prst="rect">
            <a:avLst/>
          </a:prstGeom>
        </p:spPr>
      </p:pic>
      <p:sp>
        <p:nvSpPr>
          <p:cNvPr id="23" name="Text 16"/>
          <p:cNvSpPr/>
          <p:nvPr/>
        </p:nvSpPr>
        <p:spPr>
          <a:xfrm>
            <a:off x="1316736" y="3520440"/>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Subjective words: “make it nice”</a:t>
            </a:r>
            <a:endParaRPr lang="en-US" sz="1430" dirty="0"/>
          </a:p>
        </p:txBody>
      </p:sp>
      <p:sp>
        <p:nvSpPr>
          <p:cNvPr id="24" name="Shape 17"/>
          <p:cNvSpPr/>
          <p:nvPr/>
        </p:nvSpPr>
        <p:spPr>
          <a:xfrm>
            <a:off x="5897880" y="3657600"/>
            <a:ext cx="301752" cy="0"/>
          </a:xfrm>
          <a:prstGeom prst="line">
            <a:avLst/>
          </a:prstGeom>
          <a:noFill/>
          <a:ln w="27940">
            <a:solidFill>
              <a:srgbClr val="29425F"/>
            </a:solidFill>
            <a:prstDash val="solid"/>
            <a:headEnd type="none"/>
            <a:tailEnd type="triangle"/>
          </a:ln>
        </p:spPr>
        <p:txBody>
          <a:bodyPr/>
          <a:lstStyle/>
          <a:p>
            <a:endParaRPr lang="en-US"/>
          </a:p>
        </p:txBody>
      </p:sp>
      <p:sp>
        <p:nvSpPr>
          <p:cNvPr id="25" name="Shape 18"/>
          <p:cNvSpPr/>
          <p:nvPr/>
        </p:nvSpPr>
        <p:spPr>
          <a:xfrm>
            <a:off x="6382512" y="3401568"/>
            <a:ext cx="5074920" cy="502920"/>
          </a:xfrm>
          <a:prstGeom prst="roundRect">
            <a:avLst>
              <a:gd name="adj" fmla="val 14545"/>
            </a:avLst>
          </a:prstGeom>
          <a:solidFill>
            <a:srgbClr val="0D1A2B"/>
          </a:solidFill>
          <a:ln w="10160">
            <a:solidFill>
              <a:srgbClr val="29425F"/>
            </a:solidFill>
            <a:prstDash val="solid"/>
          </a:ln>
        </p:spPr>
        <p:txBody>
          <a:bodyPr/>
          <a:lstStyle/>
          <a:p>
            <a:endParaRPr lang="en-US"/>
          </a:p>
        </p:txBody>
      </p:sp>
      <p:pic>
        <p:nvPicPr>
          <p:cNvPr id="26"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20256" y="3538728"/>
            <a:ext cx="164592" cy="164592"/>
          </a:xfrm>
          <a:prstGeom prst="rect">
            <a:avLst/>
          </a:prstGeom>
        </p:spPr>
      </p:pic>
      <p:sp>
        <p:nvSpPr>
          <p:cNvPr id="27" name="Text 19"/>
          <p:cNvSpPr/>
          <p:nvPr/>
        </p:nvSpPr>
        <p:spPr>
          <a:xfrm>
            <a:off x="6986016" y="3520440"/>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Name the design rules and references</a:t>
            </a:r>
            <a:endParaRPr lang="en-US" sz="1430" dirty="0"/>
          </a:p>
        </p:txBody>
      </p:sp>
      <p:sp>
        <p:nvSpPr>
          <p:cNvPr id="28" name="Shape 20"/>
          <p:cNvSpPr/>
          <p:nvPr/>
        </p:nvSpPr>
        <p:spPr>
          <a:xfrm>
            <a:off x="713232" y="4059936"/>
            <a:ext cx="5074920" cy="502920"/>
          </a:xfrm>
          <a:prstGeom prst="roundRect">
            <a:avLst>
              <a:gd name="adj" fmla="val 14545"/>
            </a:avLst>
          </a:prstGeom>
          <a:solidFill>
            <a:srgbClr val="112238"/>
          </a:solidFill>
          <a:ln w="10160">
            <a:solidFill>
              <a:srgbClr val="29425F"/>
            </a:solidFill>
            <a:prstDash val="solid"/>
          </a:ln>
        </p:spPr>
        <p:txBody>
          <a:bodyPr/>
          <a:lstStyle/>
          <a:p>
            <a:endParaRPr lang="en-US"/>
          </a:p>
        </p:txBody>
      </p:sp>
      <p:pic>
        <p:nvPicPr>
          <p:cNvPr id="29" name="Image 6"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0976" y="4197096"/>
            <a:ext cx="164592" cy="164592"/>
          </a:xfrm>
          <a:prstGeom prst="rect">
            <a:avLst/>
          </a:prstGeom>
        </p:spPr>
      </p:pic>
      <p:sp>
        <p:nvSpPr>
          <p:cNvPr id="30" name="Text 21"/>
          <p:cNvSpPr/>
          <p:nvPr/>
        </p:nvSpPr>
        <p:spPr>
          <a:xfrm>
            <a:off x="1316736" y="4178808"/>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Many changes in one prompt</a:t>
            </a:r>
            <a:endParaRPr lang="en-US" sz="1430" dirty="0"/>
          </a:p>
        </p:txBody>
      </p:sp>
      <p:sp>
        <p:nvSpPr>
          <p:cNvPr id="31" name="Shape 22"/>
          <p:cNvSpPr/>
          <p:nvPr/>
        </p:nvSpPr>
        <p:spPr>
          <a:xfrm>
            <a:off x="5897880" y="4315968"/>
            <a:ext cx="301752" cy="0"/>
          </a:xfrm>
          <a:prstGeom prst="line">
            <a:avLst/>
          </a:prstGeom>
          <a:noFill/>
          <a:ln w="27940">
            <a:solidFill>
              <a:srgbClr val="29425F"/>
            </a:solidFill>
            <a:prstDash val="solid"/>
            <a:headEnd type="none"/>
            <a:tailEnd type="triangle"/>
          </a:ln>
        </p:spPr>
        <p:txBody>
          <a:bodyPr/>
          <a:lstStyle/>
          <a:p>
            <a:endParaRPr lang="en-US"/>
          </a:p>
        </p:txBody>
      </p:sp>
      <p:sp>
        <p:nvSpPr>
          <p:cNvPr id="32" name="Shape 23"/>
          <p:cNvSpPr/>
          <p:nvPr/>
        </p:nvSpPr>
        <p:spPr>
          <a:xfrm>
            <a:off x="6382512" y="4059936"/>
            <a:ext cx="5074920" cy="502920"/>
          </a:xfrm>
          <a:prstGeom prst="roundRect">
            <a:avLst>
              <a:gd name="adj" fmla="val 14545"/>
            </a:avLst>
          </a:prstGeom>
          <a:solidFill>
            <a:srgbClr val="112238"/>
          </a:solidFill>
          <a:ln w="10160">
            <a:solidFill>
              <a:srgbClr val="29425F"/>
            </a:solidFill>
            <a:prstDash val="solid"/>
          </a:ln>
        </p:spPr>
        <p:txBody>
          <a:bodyPr/>
          <a:lstStyle/>
          <a:p>
            <a:endParaRPr lang="en-US"/>
          </a:p>
        </p:txBody>
      </p:sp>
      <p:pic>
        <p:nvPicPr>
          <p:cNvPr id="33" name="Image 7"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20256" y="4197096"/>
            <a:ext cx="164592" cy="164592"/>
          </a:xfrm>
          <a:prstGeom prst="rect">
            <a:avLst/>
          </a:prstGeom>
        </p:spPr>
      </p:pic>
      <p:sp>
        <p:nvSpPr>
          <p:cNvPr id="34" name="Text 24"/>
          <p:cNvSpPr/>
          <p:nvPr/>
        </p:nvSpPr>
        <p:spPr>
          <a:xfrm>
            <a:off x="6986016" y="4178808"/>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Request one focused change, then retest</a:t>
            </a:r>
            <a:endParaRPr lang="en-US" sz="1430" dirty="0"/>
          </a:p>
        </p:txBody>
      </p:sp>
      <p:sp>
        <p:nvSpPr>
          <p:cNvPr id="35" name="Shape 25"/>
          <p:cNvSpPr/>
          <p:nvPr/>
        </p:nvSpPr>
        <p:spPr>
          <a:xfrm>
            <a:off x="713232" y="4718304"/>
            <a:ext cx="5074920" cy="502920"/>
          </a:xfrm>
          <a:prstGeom prst="roundRect">
            <a:avLst>
              <a:gd name="adj" fmla="val 14545"/>
            </a:avLst>
          </a:prstGeom>
          <a:solidFill>
            <a:srgbClr val="0D1A2B"/>
          </a:solidFill>
          <a:ln w="10160">
            <a:solidFill>
              <a:srgbClr val="29425F"/>
            </a:solidFill>
            <a:prstDash val="solid"/>
          </a:ln>
        </p:spPr>
        <p:txBody>
          <a:bodyPr/>
          <a:lstStyle/>
          <a:p>
            <a:endParaRPr lang="en-US"/>
          </a:p>
        </p:txBody>
      </p:sp>
      <p:pic>
        <p:nvPicPr>
          <p:cNvPr id="36" name="Image 8"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0976" y="4855464"/>
            <a:ext cx="164592" cy="164592"/>
          </a:xfrm>
          <a:prstGeom prst="rect">
            <a:avLst/>
          </a:prstGeom>
        </p:spPr>
      </p:pic>
      <p:sp>
        <p:nvSpPr>
          <p:cNvPr id="37" name="Text 26"/>
          <p:cNvSpPr/>
          <p:nvPr/>
        </p:nvSpPr>
        <p:spPr>
          <a:xfrm>
            <a:off x="1316736" y="4837176"/>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Paste passwords or sensitive records</a:t>
            </a:r>
            <a:endParaRPr lang="en-US" sz="1430" dirty="0"/>
          </a:p>
        </p:txBody>
      </p:sp>
      <p:sp>
        <p:nvSpPr>
          <p:cNvPr id="38" name="Shape 27"/>
          <p:cNvSpPr/>
          <p:nvPr/>
        </p:nvSpPr>
        <p:spPr>
          <a:xfrm>
            <a:off x="5897880" y="4974336"/>
            <a:ext cx="301752" cy="0"/>
          </a:xfrm>
          <a:prstGeom prst="line">
            <a:avLst/>
          </a:prstGeom>
          <a:noFill/>
          <a:ln w="27940">
            <a:solidFill>
              <a:srgbClr val="29425F"/>
            </a:solidFill>
            <a:prstDash val="solid"/>
            <a:headEnd type="none"/>
            <a:tailEnd type="triangle"/>
          </a:ln>
        </p:spPr>
        <p:txBody>
          <a:bodyPr/>
          <a:lstStyle/>
          <a:p>
            <a:endParaRPr lang="en-US"/>
          </a:p>
        </p:txBody>
      </p:sp>
      <p:sp>
        <p:nvSpPr>
          <p:cNvPr id="39" name="Shape 28"/>
          <p:cNvSpPr/>
          <p:nvPr/>
        </p:nvSpPr>
        <p:spPr>
          <a:xfrm>
            <a:off x="6382512" y="4718304"/>
            <a:ext cx="5074920" cy="502920"/>
          </a:xfrm>
          <a:prstGeom prst="roundRect">
            <a:avLst>
              <a:gd name="adj" fmla="val 14545"/>
            </a:avLst>
          </a:prstGeom>
          <a:solidFill>
            <a:srgbClr val="0D1A2B"/>
          </a:solidFill>
          <a:ln w="10160">
            <a:solidFill>
              <a:srgbClr val="29425F"/>
            </a:solidFill>
            <a:prstDash val="solid"/>
          </a:ln>
        </p:spPr>
        <p:txBody>
          <a:bodyPr/>
          <a:lstStyle/>
          <a:p>
            <a:endParaRPr lang="en-US"/>
          </a:p>
        </p:txBody>
      </p:sp>
      <p:pic>
        <p:nvPicPr>
          <p:cNvPr id="40" name="Image 9"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20256" y="4855464"/>
            <a:ext cx="164592" cy="164592"/>
          </a:xfrm>
          <a:prstGeom prst="rect">
            <a:avLst/>
          </a:prstGeom>
        </p:spPr>
      </p:pic>
      <p:sp>
        <p:nvSpPr>
          <p:cNvPr id="41" name="Text 29"/>
          <p:cNvSpPr/>
          <p:nvPr/>
        </p:nvSpPr>
        <p:spPr>
          <a:xfrm>
            <a:off x="6986016" y="4837176"/>
            <a:ext cx="3977640" cy="210312"/>
          </a:xfrm>
          <a:prstGeom prst="rect">
            <a:avLst/>
          </a:prstGeom>
          <a:noFill/>
          <a:ln/>
        </p:spPr>
        <p:txBody>
          <a:bodyPr wrap="square" lIns="0" tIns="0" rIns="0" bIns="0" rtlCol="0" anchor="ctr">
            <a:normAutofit fontScale="92500"/>
          </a:bodyPr>
          <a:lstStyle/>
          <a:p>
            <a:pPr marL="0" indent="0">
              <a:buNone/>
            </a:pPr>
            <a:r>
              <a:rPr lang="en-US" sz="1430" dirty="0">
                <a:solidFill>
                  <a:srgbClr val="D6E0EA"/>
                </a:solidFill>
              </a:rPr>
              <a:t>Use test data and keep secrets out of prompts/files</a:t>
            </a:r>
            <a:endParaRPr lang="en-US" sz="1430" dirty="0"/>
          </a:p>
        </p:txBody>
      </p:sp>
      <p:sp>
        <p:nvSpPr>
          <p:cNvPr id="42" name="Shape 30"/>
          <p:cNvSpPr/>
          <p:nvPr/>
        </p:nvSpPr>
        <p:spPr>
          <a:xfrm>
            <a:off x="713232" y="5376672"/>
            <a:ext cx="5074920" cy="502920"/>
          </a:xfrm>
          <a:prstGeom prst="roundRect">
            <a:avLst>
              <a:gd name="adj" fmla="val 14545"/>
            </a:avLst>
          </a:prstGeom>
          <a:solidFill>
            <a:srgbClr val="112238"/>
          </a:solidFill>
          <a:ln w="10160">
            <a:solidFill>
              <a:srgbClr val="29425F"/>
            </a:solidFill>
            <a:prstDash val="solid"/>
          </a:ln>
        </p:spPr>
        <p:txBody>
          <a:bodyPr/>
          <a:lstStyle/>
          <a:p>
            <a:endParaRPr lang="en-US"/>
          </a:p>
        </p:txBody>
      </p:sp>
      <p:pic>
        <p:nvPicPr>
          <p:cNvPr id="43" name="Image 1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0976" y="5513832"/>
            <a:ext cx="164592" cy="164592"/>
          </a:xfrm>
          <a:prstGeom prst="rect">
            <a:avLst/>
          </a:prstGeom>
        </p:spPr>
      </p:pic>
      <p:sp>
        <p:nvSpPr>
          <p:cNvPr id="44" name="Text 31"/>
          <p:cNvSpPr/>
          <p:nvPr/>
        </p:nvSpPr>
        <p:spPr>
          <a:xfrm>
            <a:off x="1316736" y="5495544"/>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Trust the final message</a:t>
            </a:r>
            <a:endParaRPr lang="en-US" sz="1430" dirty="0"/>
          </a:p>
        </p:txBody>
      </p:sp>
      <p:sp>
        <p:nvSpPr>
          <p:cNvPr id="45" name="Shape 32"/>
          <p:cNvSpPr/>
          <p:nvPr/>
        </p:nvSpPr>
        <p:spPr>
          <a:xfrm>
            <a:off x="5897880" y="5632704"/>
            <a:ext cx="301752" cy="0"/>
          </a:xfrm>
          <a:prstGeom prst="line">
            <a:avLst/>
          </a:prstGeom>
          <a:noFill/>
          <a:ln w="27940">
            <a:solidFill>
              <a:srgbClr val="29425F"/>
            </a:solidFill>
            <a:prstDash val="solid"/>
            <a:headEnd type="none"/>
            <a:tailEnd type="triangle"/>
          </a:ln>
        </p:spPr>
        <p:txBody>
          <a:bodyPr/>
          <a:lstStyle/>
          <a:p>
            <a:endParaRPr lang="en-US"/>
          </a:p>
        </p:txBody>
      </p:sp>
      <p:sp>
        <p:nvSpPr>
          <p:cNvPr id="46" name="Shape 33"/>
          <p:cNvSpPr/>
          <p:nvPr/>
        </p:nvSpPr>
        <p:spPr>
          <a:xfrm>
            <a:off x="6382512" y="5376672"/>
            <a:ext cx="5074920" cy="502920"/>
          </a:xfrm>
          <a:prstGeom prst="roundRect">
            <a:avLst>
              <a:gd name="adj" fmla="val 14545"/>
            </a:avLst>
          </a:prstGeom>
          <a:solidFill>
            <a:srgbClr val="112238"/>
          </a:solidFill>
          <a:ln w="10160">
            <a:solidFill>
              <a:srgbClr val="29425F"/>
            </a:solidFill>
            <a:prstDash val="solid"/>
          </a:ln>
        </p:spPr>
        <p:txBody>
          <a:bodyPr/>
          <a:lstStyle/>
          <a:p>
            <a:endParaRPr lang="en-US"/>
          </a:p>
        </p:txBody>
      </p:sp>
      <p:pic>
        <p:nvPicPr>
          <p:cNvPr id="47" name="Image 1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20256" y="5513832"/>
            <a:ext cx="164592" cy="164592"/>
          </a:xfrm>
          <a:prstGeom prst="rect">
            <a:avLst/>
          </a:prstGeom>
        </p:spPr>
      </p:pic>
      <p:sp>
        <p:nvSpPr>
          <p:cNvPr id="48" name="Text 34"/>
          <p:cNvSpPr/>
          <p:nvPr/>
        </p:nvSpPr>
        <p:spPr>
          <a:xfrm>
            <a:off x="6986016" y="5495544"/>
            <a:ext cx="3977640" cy="210312"/>
          </a:xfrm>
          <a:prstGeom prst="rect">
            <a:avLst/>
          </a:prstGeom>
          <a:noFill/>
          <a:ln/>
        </p:spPr>
        <p:txBody>
          <a:bodyPr wrap="square" lIns="0" tIns="0" rIns="0" bIns="0" rtlCol="0" anchor="ctr">
            <a:normAutofit lnSpcReduction="10000"/>
          </a:bodyPr>
          <a:lstStyle/>
          <a:p>
            <a:pPr marL="0" indent="0">
              <a:buNone/>
            </a:pPr>
            <a:r>
              <a:rPr lang="en-US" sz="1430" dirty="0">
                <a:solidFill>
                  <a:srgbClr val="D6E0EA"/>
                </a:solidFill>
              </a:rPr>
              <a:t>Open the preview and review evidence yourself</a:t>
            </a:r>
            <a:endParaRPr lang="en-US" sz="1430" dirty="0"/>
          </a:p>
        </p:txBody>
      </p:sp>
      <p:sp>
        <p:nvSpPr>
          <p:cNvPr id="49" name="Shape 35"/>
          <p:cNvSpPr/>
          <p:nvPr/>
        </p:nvSpPr>
        <p:spPr>
          <a:xfrm>
            <a:off x="2788920" y="6190488"/>
            <a:ext cx="6629400" cy="292608"/>
          </a:xfrm>
          <a:prstGeom prst="roundRect">
            <a:avLst>
              <a:gd name="adj" fmla="val 12500"/>
            </a:avLst>
          </a:prstGeom>
          <a:solidFill>
            <a:srgbClr val="5DE2E7">
              <a:alpha val="10000"/>
            </a:srgbClr>
          </a:solidFill>
          <a:ln w="12700">
            <a:solidFill>
              <a:srgbClr val="5DE2E7">
                <a:alpha val="50000"/>
              </a:srgbClr>
            </a:solidFill>
            <a:prstDash val="solid"/>
          </a:ln>
        </p:spPr>
        <p:txBody>
          <a:bodyPr/>
          <a:lstStyle/>
          <a:p>
            <a:endParaRPr lang="en-US"/>
          </a:p>
        </p:txBody>
      </p:sp>
      <p:sp>
        <p:nvSpPr>
          <p:cNvPr id="50" name="Text 36"/>
          <p:cNvSpPr/>
          <p:nvPr/>
        </p:nvSpPr>
        <p:spPr>
          <a:xfrm>
            <a:off x="2907792" y="6263640"/>
            <a:ext cx="6400800" cy="137160"/>
          </a:xfrm>
          <a:prstGeom prst="rect">
            <a:avLst/>
          </a:prstGeom>
          <a:noFill/>
          <a:ln/>
        </p:spPr>
        <p:txBody>
          <a:bodyPr wrap="square" lIns="0" tIns="0" rIns="0" bIns="0" rtlCol="0" anchor="ctr"/>
          <a:lstStyle/>
          <a:p>
            <a:pPr marL="0" indent="0" algn="ctr">
              <a:buNone/>
            </a:pPr>
            <a:r>
              <a:rPr lang="en-US" sz="1050" b="1" dirty="0">
                <a:solidFill>
                  <a:srgbClr val="5DE2E7"/>
                </a:solidFill>
              </a:rPr>
              <a:t>Small scope + clear documents + evidence = reliable progress</a:t>
            </a:r>
            <a:endParaRPr lang="en-US" sz="1050" dirty="0"/>
          </a:p>
        </p:txBody>
      </p:sp>
      <p:sp>
        <p:nvSpPr>
          <p:cNvPr id="51"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LEAVE-BEHIND</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A practical 30-day team adoption plan</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Start with real work, build trust and standardise only after something useful works.</a:t>
            </a:r>
            <a:endParaRPr lang="en-US" sz="1300" dirty="0"/>
          </a:p>
        </p:txBody>
      </p:sp>
      <p:sp>
        <p:nvSpPr>
          <p:cNvPr id="5" name="Shape 3"/>
          <p:cNvSpPr/>
          <p:nvPr/>
        </p:nvSpPr>
        <p:spPr>
          <a:xfrm>
            <a:off x="658368" y="1755648"/>
            <a:ext cx="2487168" cy="4133088"/>
          </a:xfrm>
          <a:prstGeom prst="roundRect">
            <a:avLst>
              <a:gd name="adj" fmla="val 294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6968" y="2039112"/>
            <a:ext cx="411480" cy="411480"/>
          </a:xfrm>
          <a:prstGeom prst="rect">
            <a:avLst/>
          </a:prstGeom>
        </p:spPr>
      </p:pic>
      <p:sp>
        <p:nvSpPr>
          <p:cNvPr id="7" name="Text 4"/>
          <p:cNvSpPr/>
          <p:nvPr/>
        </p:nvSpPr>
        <p:spPr>
          <a:xfrm>
            <a:off x="1481328" y="2093976"/>
            <a:ext cx="1234440" cy="201168"/>
          </a:xfrm>
          <a:prstGeom prst="rect">
            <a:avLst/>
          </a:prstGeom>
          <a:noFill/>
          <a:ln/>
        </p:spPr>
        <p:txBody>
          <a:bodyPr wrap="square" lIns="0" tIns="0" rIns="0" bIns="0" rtlCol="0" anchor="ctr"/>
          <a:lstStyle/>
          <a:p>
            <a:pPr marL="0" indent="0">
              <a:buNone/>
            </a:pPr>
            <a:r>
              <a:rPr lang="en-US" sz="1000" b="1" kern="0" spc="130" dirty="0">
                <a:solidFill>
                  <a:srgbClr val="5DE2E7"/>
                </a:solidFill>
              </a:rPr>
              <a:t>WEEK 1</a:t>
            </a:r>
            <a:endParaRPr lang="en-US" sz="1000" dirty="0"/>
          </a:p>
        </p:txBody>
      </p:sp>
      <p:sp>
        <p:nvSpPr>
          <p:cNvPr id="8" name="Text 5"/>
          <p:cNvSpPr/>
          <p:nvPr/>
        </p:nvSpPr>
        <p:spPr>
          <a:xfrm>
            <a:off x="886968" y="2880360"/>
            <a:ext cx="1874520" cy="320040"/>
          </a:xfrm>
          <a:prstGeom prst="rect">
            <a:avLst/>
          </a:prstGeom>
          <a:noFill/>
          <a:ln/>
        </p:spPr>
        <p:txBody>
          <a:bodyPr wrap="square" lIns="0" tIns="0" rIns="0" bIns="0" rtlCol="0" anchor="ctr"/>
          <a:lstStyle/>
          <a:p>
            <a:pPr marL="0" indent="0">
              <a:buNone/>
            </a:pPr>
            <a:r>
              <a:rPr lang="en-US" sz="2100" b="1" dirty="0">
                <a:solidFill>
                  <a:srgbClr val="F7FAFC"/>
                </a:solidFill>
              </a:rPr>
              <a:t>Observe</a:t>
            </a:r>
            <a:endParaRPr lang="en-US" sz="2100" dirty="0"/>
          </a:p>
        </p:txBody>
      </p:sp>
      <p:sp>
        <p:nvSpPr>
          <p:cNvPr id="9" name="Text 6"/>
          <p:cNvSpPr/>
          <p:nvPr/>
        </p:nvSpPr>
        <p:spPr>
          <a:xfrm>
            <a:off x="886968" y="3493008"/>
            <a:ext cx="1920240" cy="1005840"/>
          </a:xfrm>
          <a:prstGeom prst="rect">
            <a:avLst/>
          </a:prstGeom>
          <a:noFill/>
          <a:ln/>
        </p:spPr>
        <p:txBody>
          <a:bodyPr wrap="square" lIns="0" tIns="0" rIns="0" bIns="0" rtlCol="0" anchor="ctr">
            <a:normAutofit/>
          </a:bodyPr>
          <a:lstStyle/>
          <a:p>
            <a:pPr marL="0" indent="0">
              <a:buNone/>
            </a:pPr>
            <a:r>
              <a:rPr lang="en-US" sz="1420" dirty="0">
                <a:solidFill>
                  <a:srgbClr val="D6E0EA"/>
                </a:solidFill>
              </a:rPr>
              <a:t>List repetitive PPT tasks and collect examples.</a:t>
            </a:r>
            <a:endParaRPr lang="en-US" sz="1420" dirty="0"/>
          </a:p>
        </p:txBody>
      </p:sp>
      <p:sp>
        <p:nvSpPr>
          <p:cNvPr id="10" name="Shape 7"/>
          <p:cNvSpPr/>
          <p:nvPr/>
        </p:nvSpPr>
        <p:spPr>
          <a:xfrm>
            <a:off x="886968" y="4892040"/>
            <a:ext cx="1847088" cy="0"/>
          </a:xfrm>
          <a:prstGeom prst="line">
            <a:avLst/>
          </a:prstGeom>
          <a:noFill/>
          <a:ln w="25400">
            <a:solidFill>
              <a:srgbClr val="5DE2E7"/>
            </a:solidFill>
            <a:prstDash val="solid"/>
          </a:ln>
        </p:spPr>
        <p:txBody>
          <a:bodyPr/>
          <a:lstStyle/>
          <a:p>
            <a:endParaRPr lang="en-US"/>
          </a:p>
        </p:txBody>
      </p:sp>
      <p:sp>
        <p:nvSpPr>
          <p:cNvPr id="11" name="Shape 8"/>
          <p:cNvSpPr/>
          <p:nvPr/>
        </p:nvSpPr>
        <p:spPr>
          <a:xfrm>
            <a:off x="3493008" y="1755648"/>
            <a:ext cx="2487168" cy="4133088"/>
          </a:xfrm>
          <a:prstGeom prst="roundRect">
            <a:avLst>
              <a:gd name="adj" fmla="val 294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21608" y="2039112"/>
            <a:ext cx="411480" cy="411480"/>
          </a:xfrm>
          <a:prstGeom prst="rect">
            <a:avLst/>
          </a:prstGeom>
        </p:spPr>
      </p:pic>
      <p:sp>
        <p:nvSpPr>
          <p:cNvPr id="13" name="Text 9"/>
          <p:cNvSpPr/>
          <p:nvPr/>
        </p:nvSpPr>
        <p:spPr>
          <a:xfrm>
            <a:off x="4315968" y="2093976"/>
            <a:ext cx="1234440" cy="201168"/>
          </a:xfrm>
          <a:prstGeom prst="rect">
            <a:avLst/>
          </a:prstGeom>
          <a:noFill/>
          <a:ln/>
        </p:spPr>
        <p:txBody>
          <a:bodyPr wrap="square" lIns="0" tIns="0" rIns="0" bIns="0" rtlCol="0" anchor="ctr"/>
          <a:lstStyle/>
          <a:p>
            <a:pPr marL="0" indent="0">
              <a:buNone/>
            </a:pPr>
            <a:r>
              <a:rPr lang="en-US" sz="1000" b="1" kern="0" spc="130" dirty="0">
                <a:solidFill>
                  <a:srgbClr val="A78BFA"/>
                </a:solidFill>
              </a:rPr>
              <a:t>WEEK 2</a:t>
            </a:r>
            <a:endParaRPr lang="en-US" sz="1000" dirty="0"/>
          </a:p>
        </p:txBody>
      </p:sp>
      <p:sp>
        <p:nvSpPr>
          <p:cNvPr id="14" name="Text 10"/>
          <p:cNvSpPr/>
          <p:nvPr/>
        </p:nvSpPr>
        <p:spPr>
          <a:xfrm>
            <a:off x="3721608" y="2880360"/>
            <a:ext cx="1874520" cy="320040"/>
          </a:xfrm>
          <a:prstGeom prst="rect">
            <a:avLst/>
          </a:prstGeom>
          <a:noFill/>
          <a:ln/>
        </p:spPr>
        <p:txBody>
          <a:bodyPr wrap="square" lIns="0" tIns="0" rIns="0" bIns="0" rtlCol="0" anchor="ctr"/>
          <a:lstStyle/>
          <a:p>
            <a:pPr marL="0" indent="0">
              <a:buNone/>
            </a:pPr>
            <a:r>
              <a:rPr lang="en-US" sz="2100" b="1" dirty="0">
                <a:solidFill>
                  <a:srgbClr val="F7FAFC"/>
                </a:solidFill>
              </a:rPr>
              <a:t>Prototype</a:t>
            </a:r>
            <a:endParaRPr lang="en-US" sz="2100" dirty="0"/>
          </a:p>
        </p:txBody>
      </p:sp>
      <p:sp>
        <p:nvSpPr>
          <p:cNvPr id="15" name="Text 11"/>
          <p:cNvSpPr/>
          <p:nvPr/>
        </p:nvSpPr>
        <p:spPr>
          <a:xfrm>
            <a:off x="3721608" y="3493008"/>
            <a:ext cx="1920240" cy="1005840"/>
          </a:xfrm>
          <a:prstGeom prst="rect">
            <a:avLst/>
          </a:prstGeom>
          <a:noFill/>
          <a:ln/>
        </p:spPr>
        <p:txBody>
          <a:bodyPr wrap="square" lIns="0" tIns="0" rIns="0" bIns="0" rtlCol="0" anchor="ctr">
            <a:normAutofit/>
          </a:bodyPr>
          <a:lstStyle/>
          <a:p>
            <a:pPr marL="0" indent="0">
              <a:buNone/>
            </a:pPr>
            <a:r>
              <a:rPr lang="en-US" sz="1420" dirty="0">
                <a:solidFill>
                  <a:srgbClr val="D6E0EA"/>
                </a:solidFill>
              </a:rPr>
              <a:t>Build one thin tool with sample data.</a:t>
            </a:r>
            <a:endParaRPr lang="en-US" sz="1420" dirty="0"/>
          </a:p>
        </p:txBody>
      </p:sp>
      <p:sp>
        <p:nvSpPr>
          <p:cNvPr id="16" name="Shape 12"/>
          <p:cNvSpPr/>
          <p:nvPr/>
        </p:nvSpPr>
        <p:spPr>
          <a:xfrm>
            <a:off x="3721608" y="4892040"/>
            <a:ext cx="1847088" cy="0"/>
          </a:xfrm>
          <a:prstGeom prst="line">
            <a:avLst/>
          </a:prstGeom>
          <a:noFill/>
          <a:ln w="25400">
            <a:solidFill>
              <a:srgbClr val="A78BFA"/>
            </a:solidFill>
            <a:prstDash val="solid"/>
          </a:ln>
        </p:spPr>
        <p:txBody>
          <a:bodyPr/>
          <a:lstStyle/>
          <a:p>
            <a:endParaRPr lang="en-US"/>
          </a:p>
        </p:txBody>
      </p:sp>
      <p:sp>
        <p:nvSpPr>
          <p:cNvPr id="17" name="Shape 13"/>
          <p:cNvSpPr/>
          <p:nvPr/>
        </p:nvSpPr>
        <p:spPr>
          <a:xfrm>
            <a:off x="6327648" y="1755648"/>
            <a:ext cx="2487168" cy="4133088"/>
          </a:xfrm>
          <a:prstGeom prst="roundRect">
            <a:avLst>
              <a:gd name="adj" fmla="val 294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56248" y="2039112"/>
            <a:ext cx="411480" cy="411480"/>
          </a:xfrm>
          <a:prstGeom prst="rect">
            <a:avLst/>
          </a:prstGeom>
        </p:spPr>
      </p:pic>
      <p:sp>
        <p:nvSpPr>
          <p:cNvPr id="19" name="Text 14"/>
          <p:cNvSpPr/>
          <p:nvPr/>
        </p:nvSpPr>
        <p:spPr>
          <a:xfrm>
            <a:off x="7150608" y="2093976"/>
            <a:ext cx="1234440" cy="201168"/>
          </a:xfrm>
          <a:prstGeom prst="rect">
            <a:avLst/>
          </a:prstGeom>
          <a:noFill/>
          <a:ln/>
        </p:spPr>
        <p:txBody>
          <a:bodyPr wrap="square" lIns="0" tIns="0" rIns="0" bIns="0" rtlCol="0" anchor="ctr"/>
          <a:lstStyle/>
          <a:p>
            <a:pPr marL="0" indent="0">
              <a:buNone/>
            </a:pPr>
            <a:r>
              <a:rPr lang="en-US" sz="1000" b="1" kern="0" spc="130" dirty="0">
                <a:solidFill>
                  <a:srgbClr val="FBBF24"/>
                </a:solidFill>
              </a:rPr>
              <a:t>WEEK 3</a:t>
            </a:r>
            <a:endParaRPr lang="en-US" sz="1000" dirty="0"/>
          </a:p>
        </p:txBody>
      </p:sp>
      <p:sp>
        <p:nvSpPr>
          <p:cNvPr id="20" name="Text 15"/>
          <p:cNvSpPr/>
          <p:nvPr/>
        </p:nvSpPr>
        <p:spPr>
          <a:xfrm>
            <a:off x="6556248" y="2880360"/>
            <a:ext cx="1874520" cy="320040"/>
          </a:xfrm>
          <a:prstGeom prst="rect">
            <a:avLst/>
          </a:prstGeom>
          <a:noFill/>
          <a:ln/>
        </p:spPr>
        <p:txBody>
          <a:bodyPr wrap="square" lIns="0" tIns="0" rIns="0" bIns="0" rtlCol="0" anchor="ctr"/>
          <a:lstStyle/>
          <a:p>
            <a:pPr marL="0" indent="0">
              <a:buNone/>
            </a:pPr>
            <a:r>
              <a:rPr lang="en-US" sz="2100" b="1" dirty="0">
                <a:solidFill>
                  <a:srgbClr val="F7FAFC"/>
                </a:solidFill>
              </a:rPr>
              <a:t>Pilot</a:t>
            </a:r>
            <a:endParaRPr lang="en-US" sz="2100" dirty="0"/>
          </a:p>
        </p:txBody>
      </p:sp>
      <p:sp>
        <p:nvSpPr>
          <p:cNvPr id="21" name="Text 16"/>
          <p:cNvSpPr/>
          <p:nvPr/>
        </p:nvSpPr>
        <p:spPr>
          <a:xfrm>
            <a:off x="6556248" y="3493008"/>
            <a:ext cx="1920240" cy="1005840"/>
          </a:xfrm>
          <a:prstGeom prst="rect">
            <a:avLst/>
          </a:prstGeom>
          <a:noFill/>
          <a:ln/>
        </p:spPr>
        <p:txBody>
          <a:bodyPr wrap="square" lIns="0" tIns="0" rIns="0" bIns="0" rtlCol="0" anchor="ctr">
            <a:normAutofit/>
          </a:bodyPr>
          <a:lstStyle/>
          <a:p>
            <a:pPr marL="0" indent="0">
              <a:buNone/>
            </a:pPr>
            <a:r>
              <a:rPr lang="en-US" sz="1420" dirty="0">
                <a:solidFill>
                  <a:srgbClr val="D6E0EA"/>
                </a:solidFill>
              </a:rPr>
              <a:t>Let 2–3 colleagues use it and record issues.</a:t>
            </a:r>
            <a:endParaRPr lang="en-US" sz="1420" dirty="0"/>
          </a:p>
        </p:txBody>
      </p:sp>
      <p:sp>
        <p:nvSpPr>
          <p:cNvPr id="22" name="Shape 17"/>
          <p:cNvSpPr/>
          <p:nvPr/>
        </p:nvSpPr>
        <p:spPr>
          <a:xfrm>
            <a:off x="6556248" y="4892040"/>
            <a:ext cx="1847088" cy="0"/>
          </a:xfrm>
          <a:prstGeom prst="line">
            <a:avLst/>
          </a:prstGeom>
          <a:noFill/>
          <a:ln w="25400">
            <a:solidFill>
              <a:srgbClr val="FBBF24"/>
            </a:solidFill>
            <a:prstDash val="solid"/>
          </a:ln>
        </p:spPr>
        <p:txBody>
          <a:bodyPr/>
          <a:lstStyle/>
          <a:p>
            <a:endParaRPr lang="en-US"/>
          </a:p>
        </p:txBody>
      </p:sp>
      <p:sp>
        <p:nvSpPr>
          <p:cNvPr id="23" name="Shape 18"/>
          <p:cNvSpPr/>
          <p:nvPr/>
        </p:nvSpPr>
        <p:spPr>
          <a:xfrm>
            <a:off x="9162288" y="1755648"/>
            <a:ext cx="2487168" cy="4133088"/>
          </a:xfrm>
          <a:prstGeom prst="roundRect">
            <a:avLst>
              <a:gd name="adj" fmla="val 294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90888" y="2039112"/>
            <a:ext cx="411480" cy="411480"/>
          </a:xfrm>
          <a:prstGeom prst="rect">
            <a:avLst/>
          </a:prstGeom>
        </p:spPr>
      </p:pic>
      <p:sp>
        <p:nvSpPr>
          <p:cNvPr id="25" name="Text 19"/>
          <p:cNvSpPr/>
          <p:nvPr/>
        </p:nvSpPr>
        <p:spPr>
          <a:xfrm>
            <a:off x="9985248" y="2093976"/>
            <a:ext cx="1234440" cy="201168"/>
          </a:xfrm>
          <a:prstGeom prst="rect">
            <a:avLst/>
          </a:prstGeom>
          <a:noFill/>
          <a:ln/>
        </p:spPr>
        <p:txBody>
          <a:bodyPr wrap="square" lIns="0" tIns="0" rIns="0" bIns="0" rtlCol="0" anchor="ctr"/>
          <a:lstStyle/>
          <a:p>
            <a:pPr marL="0" indent="0">
              <a:buNone/>
            </a:pPr>
            <a:r>
              <a:rPr lang="en-US" sz="1000" b="1" kern="0" spc="130" dirty="0">
                <a:solidFill>
                  <a:srgbClr val="A3E635"/>
                </a:solidFill>
              </a:rPr>
              <a:t>WEEK 4</a:t>
            </a:r>
            <a:endParaRPr lang="en-US" sz="1000" dirty="0"/>
          </a:p>
        </p:txBody>
      </p:sp>
      <p:sp>
        <p:nvSpPr>
          <p:cNvPr id="26" name="Text 20"/>
          <p:cNvSpPr/>
          <p:nvPr/>
        </p:nvSpPr>
        <p:spPr>
          <a:xfrm>
            <a:off x="9390888" y="2880360"/>
            <a:ext cx="1874520" cy="320040"/>
          </a:xfrm>
          <a:prstGeom prst="rect">
            <a:avLst/>
          </a:prstGeom>
          <a:noFill/>
          <a:ln/>
        </p:spPr>
        <p:txBody>
          <a:bodyPr wrap="square" lIns="0" tIns="0" rIns="0" bIns="0" rtlCol="0" anchor="ctr"/>
          <a:lstStyle/>
          <a:p>
            <a:pPr marL="0" indent="0">
              <a:buNone/>
            </a:pPr>
            <a:r>
              <a:rPr lang="en-US" sz="2100" b="1" dirty="0">
                <a:solidFill>
                  <a:srgbClr val="F7FAFC"/>
                </a:solidFill>
              </a:rPr>
              <a:t>Standardise</a:t>
            </a:r>
            <a:endParaRPr lang="en-US" sz="2100" dirty="0"/>
          </a:p>
        </p:txBody>
      </p:sp>
      <p:sp>
        <p:nvSpPr>
          <p:cNvPr id="27" name="Text 21"/>
          <p:cNvSpPr/>
          <p:nvPr/>
        </p:nvSpPr>
        <p:spPr>
          <a:xfrm>
            <a:off x="9390888" y="3493008"/>
            <a:ext cx="1920240" cy="1005840"/>
          </a:xfrm>
          <a:prstGeom prst="rect">
            <a:avLst/>
          </a:prstGeom>
          <a:noFill/>
          <a:ln/>
        </p:spPr>
        <p:txBody>
          <a:bodyPr wrap="square" lIns="0" tIns="0" rIns="0" bIns="0" rtlCol="0" anchor="ctr">
            <a:normAutofit/>
          </a:bodyPr>
          <a:lstStyle/>
          <a:p>
            <a:pPr marL="0" indent="0">
              <a:buNone/>
            </a:pPr>
            <a:r>
              <a:rPr lang="en-US" sz="1420" dirty="0">
                <a:solidFill>
                  <a:srgbClr val="D6E0EA"/>
                </a:solidFill>
              </a:rPr>
              <a:t>Improve docs, tests and the reusable skill.</a:t>
            </a:r>
            <a:endParaRPr lang="en-US" sz="1420" dirty="0"/>
          </a:p>
        </p:txBody>
      </p:sp>
      <p:sp>
        <p:nvSpPr>
          <p:cNvPr id="28" name="Shape 22"/>
          <p:cNvSpPr/>
          <p:nvPr/>
        </p:nvSpPr>
        <p:spPr>
          <a:xfrm>
            <a:off x="9390888" y="4892040"/>
            <a:ext cx="1847088" cy="0"/>
          </a:xfrm>
          <a:prstGeom prst="line">
            <a:avLst/>
          </a:prstGeom>
          <a:noFill/>
          <a:ln w="25400">
            <a:solidFill>
              <a:srgbClr val="A3E635"/>
            </a:solidFill>
            <a:prstDash val="solid"/>
          </a:ln>
        </p:spPr>
        <p:txBody>
          <a:bodyPr/>
          <a:lstStyle/>
          <a:p>
            <a:endParaRPr lang="en-US"/>
          </a:p>
        </p:txBody>
      </p:sp>
      <p:sp>
        <p:nvSpPr>
          <p:cNvPr id="29" name="Text 23"/>
          <p:cNvSpPr/>
          <p:nvPr/>
        </p:nvSpPr>
        <p:spPr>
          <a:xfrm>
            <a:off x="1188720" y="6144768"/>
            <a:ext cx="9784080" cy="274320"/>
          </a:xfrm>
          <a:prstGeom prst="rect">
            <a:avLst/>
          </a:prstGeom>
          <a:noFill/>
          <a:ln/>
        </p:spPr>
        <p:txBody>
          <a:bodyPr wrap="square" lIns="0" tIns="0" rIns="0" bIns="0" rtlCol="0" anchor="ctr"/>
          <a:lstStyle/>
          <a:p>
            <a:pPr marL="0" indent="0" algn="ctr">
              <a:buNone/>
            </a:pPr>
            <a:r>
              <a:rPr lang="en-US" sz="1620" b="1" dirty="0">
                <a:solidFill>
                  <a:srgbClr val="5DE2E7"/>
                </a:solidFill>
              </a:rPr>
              <a:t>Suggested first team tool: meeting notes → structured deck outline → editable export</a:t>
            </a:r>
            <a:endParaRPr lang="en-US" sz="1620" dirty="0"/>
          </a:p>
        </p:txBody>
      </p:sp>
      <p:sp>
        <p:nvSpPr>
          <p:cNvPr id="30"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LEAVE-BEHIND</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The one-page playbook</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The repeatable workflow your team should remember.</a:t>
            </a:r>
            <a:endParaRPr lang="en-US" sz="1300" dirty="0"/>
          </a:p>
        </p:txBody>
      </p:sp>
      <p:sp>
        <p:nvSpPr>
          <p:cNvPr id="5" name="Shape 3"/>
          <p:cNvSpPr/>
          <p:nvPr/>
        </p:nvSpPr>
        <p:spPr>
          <a:xfrm>
            <a:off x="713232" y="1719072"/>
            <a:ext cx="3401568" cy="1627632"/>
          </a:xfrm>
          <a:prstGeom prst="roundRect">
            <a:avLst>
              <a:gd name="adj" fmla="val 449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0976" y="1993392"/>
            <a:ext cx="365760" cy="365760"/>
          </a:xfrm>
          <a:prstGeom prst="rect">
            <a:avLst/>
          </a:prstGeom>
        </p:spPr>
      </p:pic>
      <p:sp>
        <p:nvSpPr>
          <p:cNvPr id="7" name="Text 4"/>
          <p:cNvSpPr/>
          <p:nvPr/>
        </p:nvSpPr>
        <p:spPr>
          <a:xfrm>
            <a:off x="1517904" y="2029968"/>
            <a:ext cx="2057400" cy="228600"/>
          </a:xfrm>
          <a:prstGeom prst="rect">
            <a:avLst/>
          </a:prstGeom>
          <a:noFill/>
          <a:ln/>
        </p:spPr>
        <p:txBody>
          <a:bodyPr wrap="square" lIns="0" tIns="0" rIns="0" bIns="0" rtlCol="0" anchor="ctr"/>
          <a:lstStyle/>
          <a:p>
            <a:pPr marL="0" indent="0">
              <a:buNone/>
            </a:pPr>
            <a:r>
              <a:rPr lang="en-US" sz="1500" b="1" dirty="0">
                <a:solidFill>
                  <a:srgbClr val="5DE2E7"/>
                </a:solidFill>
              </a:rPr>
              <a:t>THINK</a:t>
            </a:r>
            <a:endParaRPr lang="en-US" sz="1500" dirty="0"/>
          </a:p>
        </p:txBody>
      </p:sp>
      <p:sp>
        <p:nvSpPr>
          <p:cNvPr id="8" name="Text 5"/>
          <p:cNvSpPr/>
          <p:nvPr/>
        </p:nvSpPr>
        <p:spPr>
          <a:xfrm>
            <a:off x="950976" y="2569464"/>
            <a:ext cx="2770632" cy="429768"/>
          </a:xfrm>
          <a:prstGeom prst="rect">
            <a:avLst/>
          </a:prstGeom>
          <a:noFill/>
          <a:ln/>
        </p:spPr>
        <p:txBody>
          <a:bodyPr wrap="square" lIns="0" tIns="0" rIns="0" bIns="0" rtlCol="0" anchor="ctr">
            <a:normAutofit/>
          </a:bodyPr>
          <a:lstStyle/>
          <a:p>
            <a:pPr marL="0" indent="0" algn="ctr">
              <a:buNone/>
            </a:pPr>
            <a:r>
              <a:rPr lang="en-US" sz="1330" dirty="0">
                <a:solidFill>
                  <a:srgbClr val="D6E0EA"/>
                </a:solidFill>
              </a:rPr>
              <a:t>Use ChatGPT to clarify the user, problem and outcome.</a:t>
            </a:r>
            <a:endParaRPr lang="en-US" sz="1330" dirty="0"/>
          </a:p>
        </p:txBody>
      </p:sp>
      <p:sp>
        <p:nvSpPr>
          <p:cNvPr id="9" name="Shape 6"/>
          <p:cNvSpPr/>
          <p:nvPr/>
        </p:nvSpPr>
        <p:spPr>
          <a:xfrm>
            <a:off x="4535424" y="1719072"/>
            <a:ext cx="3401568" cy="1627632"/>
          </a:xfrm>
          <a:prstGeom prst="roundRect">
            <a:avLst>
              <a:gd name="adj" fmla="val 449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73168" y="1993392"/>
            <a:ext cx="365760" cy="365760"/>
          </a:xfrm>
          <a:prstGeom prst="rect">
            <a:avLst/>
          </a:prstGeom>
        </p:spPr>
      </p:pic>
      <p:sp>
        <p:nvSpPr>
          <p:cNvPr id="11" name="Text 7"/>
          <p:cNvSpPr/>
          <p:nvPr/>
        </p:nvSpPr>
        <p:spPr>
          <a:xfrm>
            <a:off x="5340096" y="2029968"/>
            <a:ext cx="2057400" cy="228600"/>
          </a:xfrm>
          <a:prstGeom prst="rect">
            <a:avLst/>
          </a:prstGeom>
          <a:noFill/>
          <a:ln/>
        </p:spPr>
        <p:txBody>
          <a:bodyPr wrap="square" lIns="0" tIns="0" rIns="0" bIns="0" rtlCol="0" anchor="ctr"/>
          <a:lstStyle/>
          <a:p>
            <a:pPr marL="0" indent="0">
              <a:buNone/>
            </a:pPr>
            <a:r>
              <a:rPr lang="en-US" sz="1500" b="1" dirty="0">
                <a:solidFill>
                  <a:srgbClr val="A78BFA"/>
                </a:solidFill>
              </a:rPr>
              <a:t>SPECIFY</a:t>
            </a:r>
            <a:endParaRPr lang="en-US" sz="1500" dirty="0"/>
          </a:p>
        </p:txBody>
      </p:sp>
      <p:sp>
        <p:nvSpPr>
          <p:cNvPr id="12" name="Text 8"/>
          <p:cNvSpPr/>
          <p:nvPr/>
        </p:nvSpPr>
        <p:spPr>
          <a:xfrm>
            <a:off x="4773168" y="2569464"/>
            <a:ext cx="2770632" cy="429768"/>
          </a:xfrm>
          <a:prstGeom prst="rect">
            <a:avLst/>
          </a:prstGeom>
          <a:noFill/>
          <a:ln/>
        </p:spPr>
        <p:txBody>
          <a:bodyPr wrap="square" lIns="0" tIns="0" rIns="0" bIns="0" rtlCol="0" anchor="ctr">
            <a:normAutofit/>
          </a:bodyPr>
          <a:lstStyle/>
          <a:p>
            <a:pPr marL="0" indent="0" algn="ctr">
              <a:buNone/>
            </a:pPr>
            <a:r>
              <a:rPr lang="en-US" sz="1330" dirty="0">
                <a:solidFill>
                  <a:srgbClr val="D6E0EA"/>
                </a:solidFill>
              </a:rPr>
              <a:t>Write DESIGN.md, examples and acceptance criteria.</a:t>
            </a:r>
            <a:endParaRPr lang="en-US" sz="1330" dirty="0"/>
          </a:p>
        </p:txBody>
      </p:sp>
      <p:sp>
        <p:nvSpPr>
          <p:cNvPr id="13" name="Shape 9"/>
          <p:cNvSpPr/>
          <p:nvPr/>
        </p:nvSpPr>
        <p:spPr>
          <a:xfrm>
            <a:off x="8357616" y="1719072"/>
            <a:ext cx="3401568" cy="1627632"/>
          </a:xfrm>
          <a:prstGeom prst="roundRect">
            <a:avLst>
              <a:gd name="adj" fmla="val 449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95360" y="1993392"/>
            <a:ext cx="365760" cy="365760"/>
          </a:xfrm>
          <a:prstGeom prst="rect">
            <a:avLst/>
          </a:prstGeom>
        </p:spPr>
      </p:pic>
      <p:sp>
        <p:nvSpPr>
          <p:cNvPr id="15" name="Text 10"/>
          <p:cNvSpPr/>
          <p:nvPr/>
        </p:nvSpPr>
        <p:spPr>
          <a:xfrm>
            <a:off x="9162288" y="2029968"/>
            <a:ext cx="2057400" cy="228600"/>
          </a:xfrm>
          <a:prstGeom prst="rect">
            <a:avLst/>
          </a:prstGeom>
          <a:noFill/>
          <a:ln/>
        </p:spPr>
        <p:txBody>
          <a:bodyPr wrap="square" lIns="0" tIns="0" rIns="0" bIns="0" rtlCol="0" anchor="ctr"/>
          <a:lstStyle/>
          <a:p>
            <a:pPr marL="0" indent="0">
              <a:buNone/>
            </a:pPr>
            <a:r>
              <a:rPr lang="en-US" sz="1500" b="1" dirty="0">
                <a:solidFill>
                  <a:srgbClr val="FBBF24"/>
                </a:solidFill>
              </a:rPr>
              <a:t>HAND OVER</a:t>
            </a:r>
            <a:endParaRPr lang="en-US" sz="1500" dirty="0"/>
          </a:p>
        </p:txBody>
      </p:sp>
      <p:sp>
        <p:nvSpPr>
          <p:cNvPr id="16" name="Text 11"/>
          <p:cNvSpPr/>
          <p:nvPr/>
        </p:nvSpPr>
        <p:spPr>
          <a:xfrm>
            <a:off x="8595360" y="2569464"/>
            <a:ext cx="2770632" cy="429768"/>
          </a:xfrm>
          <a:prstGeom prst="rect">
            <a:avLst/>
          </a:prstGeom>
          <a:noFill/>
          <a:ln/>
        </p:spPr>
        <p:txBody>
          <a:bodyPr wrap="square" lIns="0" tIns="0" rIns="0" bIns="0" rtlCol="0" anchor="ctr">
            <a:normAutofit/>
          </a:bodyPr>
          <a:lstStyle/>
          <a:p>
            <a:pPr marL="0" indent="0" algn="ctr">
              <a:buNone/>
            </a:pPr>
            <a:r>
              <a:rPr lang="en-US" sz="1330" dirty="0">
                <a:solidFill>
                  <a:srgbClr val="D6E0EA"/>
                </a:solidFill>
              </a:rPr>
              <a:t>Give Codex the repository, rules and first milestone.</a:t>
            </a:r>
            <a:endParaRPr lang="en-US" sz="1330" dirty="0"/>
          </a:p>
        </p:txBody>
      </p:sp>
      <p:sp>
        <p:nvSpPr>
          <p:cNvPr id="17" name="Shape 12"/>
          <p:cNvSpPr/>
          <p:nvPr/>
        </p:nvSpPr>
        <p:spPr>
          <a:xfrm>
            <a:off x="713232" y="3758184"/>
            <a:ext cx="3401568" cy="1627632"/>
          </a:xfrm>
          <a:prstGeom prst="roundRect">
            <a:avLst>
              <a:gd name="adj" fmla="val 4494"/>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0976" y="4032504"/>
            <a:ext cx="365760" cy="365760"/>
          </a:xfrm>
          <a:prstGeom prst="rect">
            <a:avLst/>
          </a:prstGeom>
        </p:spPr>
      </p:pic>
      <p:sp>
        <p:nvSpPr>
          <p:cNvPr id="19" name="Text 13"/>
          <p:cNvSpPr/>
          <p:nvPr/>
        </p:nvSpPr>
        <p:spPr>
          <a:xfrm>
            <a:off x="1517904" y="4069080"/>
            <a:ext cx="2057400" cy="228600"/>
          </a:xfrm>
          <a:prstGeom prst="rect">
            <a:avLst/>
          </a:prstGeom>
          <a:noFill/>
          <a:ln/>
        </p:spPr>
        <p:txBody>
          <a:bodyPr wrap="square" lIns="0" tIns="0" rIns="0" bIns="0" rtlCol="0" anchor="ctr"/>
          <a:lstStyle/>
          <a:p>
            <a:pPr marL="0" indent="0">
              <a:buNone/>
            </a:pPr>
            <a:r>
              <a:rPr lang="en-US" sz="1500" b="1" dirty="0">
                <a:solidFill>
                  <a:srgbClr val="60A5FA"/>
                </a:solidFill>
              </a:rPr>
              <a:t>BUILD</a:t>
            </a:r>
            <a:endParaRPr lang="en-US" sz="1500" dirty="0"/>
          </a:p>
        </p:txBody>
      </p:sp>
      <p:sp>
        <p:nvSpPr>
          <p:cNvPr id="20" name="Text 14"/>
          <p:cNvSpPr/>
          <p:nvPr/>
        </p:nvSpPr>
        <p:spPr>
          <a:xfrm>
            <a:off x="950976" y="4608576"/>
            <a:ext cx="2770632" cy="429768"/>
          </a:xfrm>
          <a:prstGeom prst="rect">
            <a:avLst/>
          </a:prstGeom>
          <a:noFill/>
          <a:ln/>
        </p:spPr>
        <p:txBody>
          <a:bodyPr wrap="square" lIns="0" tIns="0" rIns="0" bIns="0" rtlCol="0" anchor="ctr">
            <a:normAutofit/>
          </a:bodyPr>
          <a:lstStyle/>
          <a:p>
            <a:pPr marL="0" indent="0" algn="ctr">
              <a:buNone/>
            </a:pPr>
            <a:r>
              <a:rPr lang="en-US" sz="1330" dirty="0">
                <a:solidFill>
                  <a:srgbClr val="D6E0EA"/>
                </a:solidFill>
              </a:rPr>
              <a:t>Let Codex edit files, run commands and test.</a:t>
            </a:r>
            <a:endParaRPr lang="en-US" sz="1330" dirty="0"/>
          </a:p>
        </p:txBody>
      </p:sp>
      <p:sp>
        <p:nvSpPr>
          <p:cNvPr id="21" name="Shape 15"/>
          <p:cNvSpPr/>
          <p:nvPr/>
        </p:nvSpPr>
        <p:spPr>
          <a:xfrm>
            <a:off x="4535424" y="3758184"/>
            <a:ext cx="3401568" cy="1627632"/>
          </a:xfrm>
          <a:prstGeom prst="roundRect">
            <a:avLst>
              <a:gd name="adj" fmla="val 4494"/>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2"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73168" y="4032504"/>
            <a:ext cx="365760" cy="365760"/>
          </a:xfrm>
          <a:prstGeom prst="rect">
            <a:avLst/>
          </a:prstGeom>
        </p:spPr>
      </p:pic>
      <p:sp>
        <p:nvSpPr>
          <p:cNvPr id="23" name="Text 16"/>
          <p:cNvSpPr/>
          <p:nvPr/>
        </p:nvSpPr>
        <p:spPr>
          <a:xfrm>
            <a:off x="5340096" y="4069080"/>
            <a:ext cx="2057400" cy="228600"/>
          </a:xfrm>
          <a:prstGeom prst="rect">
            <a:avLst/>
          </a:prstGeom>
          <a:noFill/>
          <a:ln/>
        </p:spPr>
        <p:txBody>
          <a:bodyPr wrap="square" lIns="0" tIns="0" rIns="0" bIns="0" rtlCol="0" anchor="ctr"/>
          <a:lstStyle/>
          <a:p>
            <a:pPr marL="0" indent="0">
              <a:buNone/>
            </a:pPr>
            <a:r>
              <a:rPr lang="en-US" sz="1500" b="1" dirty="0">
                <a:solidFill>
                  <a:srgbClr val="A3E635"/>
                </a:solidFill>
              </a:rPr>
              <a:t>REVIEW</a:t>
            </a:r>
            <a:endParaRPr lang="en-US" sz="1500" dirty="0"/>
          </a:p>
        </p:txBody>
      </p:sp>
      <p:sp>
        <p:nvSpPr>
          <p:cNvPr id="24" name="Text 17"/>
          <p:cNvSpPr/>
          <p:nvPr/>
        </p:nvSpPr>
        <p:spPr>
          <a:xfrm>
            <a:off x="4773168" y="4608576"/>
            <a:ext cx="2770632" cy="429768"/>
          </a:xfrm>
          <a:prstGeom prst="rect">
            <a:avLst/>
          </a:prstGeom>
          <a:noFill/>
          <a:ln/>
        </p:spPr>
        <p:txBody>
          <a:bodyPr wrap="square" lIns="0" tIns="0" rIns="0" bIns="0" rtlCol="0" anchor="ctr">
            <a:normAutofit/>
          </a:bodyPr>
          <a:lstStyle/>
          <a:p>
            <a:pPr marL="0" indent="0" algn="ctr">
              <a:buNone/>
            </a:pPr>
            <a:r>
              <a:rPr lang="en-US" sz="1330" dirty="0">
                <a:solidFill>
                  <a:srgbClr val="D6E0EA"/>
                </a:solidFill>
              </a:rPr>
              <a:t>Inspect the preview, evidence, risks and limitations.</a:t>
            </a:r>
            <a:endParaRPr lang="en-US" sz="1330" dirty="0"/>
          </a:p>
        </p:txBody>
      </p:sp>
      <p:sp>
        <p:nvSpPr>
          <p:cNvPr id="25" name="Shape 18"/>
          <p:cNvSpPr/>
          <p:nvPr/>
        </p:nvSpPr>
        <p:spPr>
          <a:xfrm>
            <a:off x="8357616" y="3758184"/>
            <a:ext cx="3401568" cy="1627632"/>
          </a:xfrm>
          <a:prstGeom prst="roundRect">
            <a:avLst>
              <a:gd name="adj" fmla="val 4494"/>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6"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595360" y="4032504"/>
            <a:ext cx="365760" cy="365760"/>
          </a:xfrm>
          <a:prstGeom prst="rect">
            <a:avLst/>
          </a:prstGeom>
        </p:spPr>
      </p:pic>
      <p:sp>
        <p:nvSpPr>
          <p:cNvPr id="27" name="Text 19"/>
          <p:cNvSpPr/>
          <p:nvPr/>
        </p:nvSpPr>
        <p:spPr>
          <a:xfrm>
            <a:off x="9162288" y="4069080"/>
            <a:ext cx="2057400" cy="228600"/>
          </a:xfrm>
          <a:prstGeom prst="rect">
            <a:avLst/>
          </a:prstGeom>
          <a:noFill/>
          <a:ln/>
        </p:spPr>
        <p:txBody>
          <a:bodyPr wrap="square" lIns="0" tIns="0" rIns="0" bIns="0" rtlCol="0" anchor="ctr"/>
          <a:lstStyle/>
          <a:p>
            <a:pPr marL="0" indent="0">
              <a:buNone/>
            </a:pPr>
            <a:r>
              <a:rPr lang="en-US" sz="1500" b="1" dirty="0">
                <a:solidFill>
                  <a:srgbClr val="FB7185"/>
                </a:solidFill>
              </a:rPr>
              <a:t>REUSE</a:t>
            </a:r>
            <a:endParaRPr lang="en-US" sz="1500" dirty="0"/>
          </a:p>
        </p:txBody>
      </p:sp>
      <p:sp>
        <p:nvSpPr>
          <p:cNvPr id="28" name="Text 20"/>
          <p:cNvSpPr/>
          <p:nvPr/>
        </p:nvSpPr>
        <p:spPr>
          <a:xfrm>
            <a:off x="8595360" y="4608576"/>
            <a:ext cx="2770632" cy="429768"/>
          </a:xfrm>
          <a:prstGeom prst="rect">
            <a:avLst/>
          </a:prstGeom>
          <a:noFill/>
          <a:ln/>
        </p:spPr>
        <p:txBody>
          <a:bodyPr wrap="square" lIns="0" tIns="0" rIns="0" bIns="0" rtlCol="0" anchor="ctr">
            <a:normAutofit/>
          </a:bodyPr>
          <a:lstStyle/>
          <a:p>
            <a:pPr marL="0" indent="0" algn="ctr">
              <a:buNone/>
            </a:pPr>
            <a:r>
              <a:rPr lang="en-US" sz="1330" dirty="0">
                <a:solidFill>
                  <a:srgbClr val="D6E0EA"/>
                </a:solidFill>
              </a:rPr>
              <a:t>Document the workflow as a skill or template.</a:t>
            </a:r>
            <a:endParaRPr lang="en-US" sz="1330" dirty="0"/>
          </a:p>
        </p:txBody>
      </p:sp>
      <p:sp>
        <p:nvSpPr>
          <p:cNvPr id="29" name="Shape 21"/>
          <p:cNvSpPr/>
          <p:nvPr/>
        </p:nvSpPr>
        <p:spPr>
          <a:xfrm>
            <a:off x="2194560" y="5961888"/>
            <a:ext cx="7818120" cy="521208"/>
          </a:xfrm>
          <a:prstGeom prst="roundRect">
            <a:avLst>
              <a:gd name="adj" fmla="val 12281"/>
            </a:avLst>
          </a:prstGeom>
          <a:solidFill>
            <a:srgbClr val="5DE2E7">
              <a:alpha val="12000"/>
            </a:srgbClr>
          </a:solidFill>
          <a:ln w="12700">
            <a:solidFill>
              <a:srgbClr val="5DE2E7">
                <a:alpha val="70000"/>
              </a:srgbClr>
            </a:solidFill>
            <a:prstDash val="solid"/>
          </a:ln>
        </p:spPr>
        <p:txBody>
          <a:bodyPr/>
          <a:lstStyle/>
          <a:p>
            <a:endParaRPr lang="en-US"/>
          </a:p>
        </p:txBody>
      </p:sp>
      <p:sp>
        <p:nvSpPr>
          <p:cNvPr id="30" name="Text 22"/>
          <p:cNvSpPr/>
          <p:nvPr/>
        </p:nvSpPr>
        <p:spPr>
          <a:xfrm>
            <a:off x="2450592" y="6117336"/>
            <a:ext cx="7315200" cy="201168"/>
          </a:xfrm>
          <a:prstGeom prst="rect">
            <a:avLst/>
          </a:prstGeom>
          <a:noFill/>
          <a:ln/>
        </p:spPr>
        <p:txBody>
          <a:bodyPr wrap="square" lIns="0" tIns="0" rIns="0" bIns="0" rtlCol="0" anchor="ctr"/>
          <a:lstStyle/>
          <a:p>
            <a:pPr marL="0" indent="0" algn="ctr">
              <a:buNone/>
            </a:pPr>
            <a:r>
              <a:rPr lang="en-US" sz="1700" b="1" dirty="0">
                <a:solidFill>
                  <a:srgbClr val="5DE2E7"/>
                </a:solidFill>
              </a:rPr>
              <a:t>Challenge: build one useful internal tool within seven days.</a:t>
            </a:r>
            <a:endParaRPr lang="en-US" sz="1700" dirty="0"/>
          </a:p>
        </p:txBody>
      </p:sp>
      <p:sp>
        <p:nvSpPr>
          <p:cNvPr id="31"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MENTAL MODEL</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The simple AI stack: engine → experience → capability → product</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Most confusion comes from mixing up the model, the interface and the agent.</a:t>
            </a:r>
            <a:endParaRPr lang="en-US" sz="1300" dirty="0"/>
          </a:p>
        </p:txBody>
      </p:sp>
      <p:sp>
        <p:nvSpPr>
          <p:cNvPr id="5" name="Shape 3"/>
          <p:cNvSpPr/>
          <p:nvPr/>
        </p:nvSpPr>
        <p:spPr>
          <a:xfrm>
            <a:off x="530352" y="1920240"/>
            <a:ext cx="2029968" cy="3584448"/>
          </a:xfrm>
          <a:prstGeom prst="roundRect">
            <a:avLst>
              <a:gd name="adj" fmla="val 360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6" name="Shape 4"/>
          <p:cNvSpPr/>
          <p:nvPr/>
        </p:nvSpPr>
        <p:spPr>
          <a:xfrm>
            <a:off x="694944" y="2121408"/>
            <a:ext cx="438912" cy="438912"/>
          </a:xfrm>
          <a:prstGeom prst="ellipse">
            <a:avLst/>
          </a:prstGeom>
          <a:solidFill>
            <a:srgbClr val="5DE2E7">
              <a:alpha val="93000"/>
            </a:srgbClr>
          </a:solidFill>
          <a:ln w="12700">
            <a:solidFill>
              <a:srgbClr val="5DE2E7"/>
            </a:solidFill>
            <a:prstDash val="solid"/>
          </a:ln>
        </p:spPr>
        <p:txBody>
          <a:bodyPr/>
          <a:lstStyle/>
          <a:p>
            <a:endParaRPr lang="en-US"/>
          </a:p>
        </p:txBody>
      </p:sp>
      <p:sp>
        <p:nvSpPr>
          <p:cNvPr id="7" name="Text 5"/>
          <p:cNvSpPr/>
          <p:nvPr/>
        </p:nvSpPr>
        <p:spPr>
          <a:xfrm>
            <a:off x="694944" y="2231136"/>
            <a:ext cx="438912" cy="137160"/>
          </a:xfrm>
          <a:prstGeom prst="rect">
            <a:avLst/>
          </a:prstGeom>
          <a:noFill/>
          <a:ln/>
        </p:spPr>
        <p:txBody>
          <a:bodyPr wrap="square" lIns="0" tIns="0" rIns="0" bIns="0" rtlCol="0" anchor="ctr"/>
          <a:lstStyle/>
          <a:p>
            <a:pPr marL="0" indent="0" algn="ctr">
              <a:buNone/>
            </a:pPr>
            <a:r>
              <a:rPr lang="en-US" sz="1100" b="1" dirty="0">
                <a:solidFill>
                  <a:srgbClr val="07111F"/>
                </a:solidFill>
              </a:rPr>
              <a:t>1</a:t>
            </a:r>
            <a:endParaRPr lang="en-US" sz="1100" dirty="0"/>
          </a:p>
        </p:txBody>
      </p:sp>
      <p:pic>
        <p:nvPicPr>
          <p:cNvPr id="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47672" y="2093976"/>
            <a:ext cx="393192" cy="393192"/>
          </a:xfrm>
          <a:prstGeom prst="rect">
            <a:avLst/>
          </a:prstGeom>
        </p:spPr>
      </p:pic>
      <p:sp>
        <p:nvSpPr>
          <p:cNvPr id="9" name="Text 6"/>
          <p:cNvSpPr/>
          <p:nvPr/>
        </p:nvSpPr>
        <p:spPr>
          <a:xfrm>
            <a:off x="694944" y="2816352"/>
            <a:ext cx="1645920" cy="292608"/>
          </a:xfrm>
          <a:prstGeom prst="rect">
            <a:avLst/>
          </a:prstGeom>
          <a:noFill/>
          <a:ln/>
        </p:spPr>
        <p:txBody>
          <a:bodyPr wrap="square" lIns="0" tIns="0" rIns="0" bIns="0" rtlCol="0" anchor="ctr">
            <a:normAutofit/>
          </a:bodyPr>
          <a:lstStyle/>
          <a:p>
            <a:pPr marL="0" indent="0">
              <a:buNone/>
            </a:pPr>
            <a:r>
              <a:rPr lang="en-US" sz="1750" b="1" dirty="0">
                <a:solidFill>
                  <a:srgbClr val="F7FAFC"/>
                </a:solidFill>
              </a:rPr>
              <a:t>MODEL</a:t>
            </a:r>
            <a:endParaRPr lang="en-US" sz="1750" dirty="0"/>
          </a:p>
        </p:txBody>
      </p:sp>
      <p:sp>
        <p:nvSpPr>
          <p:cNvPr id="10" name="Text 7"/>
          <p:cNvSpPr/>
          <p:nvPr/>
        </p:nvSpPr>
        <p:spPr>
          <a:xfrm>
            <a:off x="694944" y="3264408"/>
            <a:ext cx="1664208" cy="749808"/>
          </a:xfrm>
          <a:prstGeom prst="rect">
            <a:avLst/>
          </a:prstGeom>
          <a:noFill/>
          <a:ln/>
        </p:spPr>
        <p:txBody>
          <a:bodyPr wrap="square" lIns="0" tIns="0" rIns="0" bIns="0" rtlCol="0" anchor="ctr">
            <a:normAutofit/>
          </a:bodyPr>
          <a:lstStyle/>
          <a:p>
            <a:pPr marL="0" indent="0">
              <a:buNone/>
            </a:pPr>
            <a:r>
              <a:rPr lang="en-US" sz="1400" dirty="0">
                <a:solidFill>
                  <a:srgbClr val="D6E0EA"/>
                </a:solidFill>
              </a:rPr>
              <a:t>The reasoning and language engine</a:t>
            </a:r>
            <a:endParaRPr lang="en-US" sz="1400" dirty="0"/>
          </a:p>
        </p:txBody>
      </p:sp>
      <p:sp>
        <p:nvSpPr>
          <p:cNvPr id="11" name="Shape 8"/>
          <p:cNvSpPr/>
          <p:nvPr/>
        </p:nvSpPr>
        <p:spPr>
          <a:xfrm>
            <a:off x="694944" y="4224528"/>
            <a:ext cx="1664208" cy="0"/>
          </a:xfrm>
          <a:prstGeom prst="line">
            <a:avLst/>
          </a:prstGeom>
          <a:noFill/>
          <a:ln w="17780">
            <a:solidFill>
              <a:srgbClr val="5DE2E7">
                <a:alpha val="75000"/>
              </a:srgbClr>
            </a:solidFill>
            <a:prstDash val="solid"/>
          </a:ln>
        </p:spPr>
        <p:txBody>
          <a:bodyPr/>
          <a:lstStyle/>
          <a:p>
            <a:endParaRPr lang="en-US"/>
          </a:p>
        </p:txBody>
      </p:sp>
      <p:sp>
        <p:nvSpPr>
          <p:cNvPr id="12" name="Text 9"/>
          <p:cNvSpPr/>
          <p:nvPr/>
        </p:nvSpPr>
        <p:spPr>
          <a:xfrm>
            <a:off x="694944" y="4462272"/>
            <a:ext cx="1664208" cy="658368"/>
          </a:xfrm>
          <a:prstGeom prst="rect">
            <a:avLst/>
          </a:prstGeom>
          <a:noFill/>
          <a:ln/>
        </p:spPr>
        <p:txBody>
          <a:bodyPr wrap="square" lIns="0" tIns="0" rIns="0" bIns="0" rtlCol="0" anchor="ctr">
            <a:normAutofit/>
          </a:bodyPr>
          <a:lstStyle/>
          <a:p>
            <a:pPr marL="0" indent="0">
              <a:buNone/>
            </a:pPr>
            <a:r>
              <a:rPr lang="en-US" sz="1120" i="1" dirty="0">
                <a:solidFill>
                  <a:srgbClr val="91A0B2"/>
                </a:solidFill>
              </a:rPr>
              <a:t>Understands instructions and generates text/code</a:t>
            </a:r>
            <a:endParaRPr lang="en-US" sz="1120" dirty="0"/>
          </a:p>
        </p:txBody>
      </p:sp>
      <p:sp>
        <p:nvSpPr>
          <p:cNvPr id="13" name="Shape 10"/>
          <p:cNvSpPr/>
          <p:nvPr/>
        </p:nvSpPr>
        <p:spPr>
          <a:xfrm>
            <a:off x="2587752" y="3685032"/>
            <a:ext cx="219456" cy="0"/>
          </a:xfrm>
          <a:prstGeom prst="line">
            <a:avLst/>
          </a:prstGeom>
          <a:noFill/>
          <a:ln w="27940">
            <a:solidFill>
              <a:srgbClr val="29425F"/>
            </a:solidFill>
            <a:prstDash val="solid"/>
            <a:headEnd type="none"/>
            <a:tailEnd type="triangle"/>
          </a:ln>
        </p:spPr>
        <p:txBody>
          <a:bodyPr/>
          <a:lstStyle/>
          <a:p>
            <a:endParaRPr lang="en-US"/>
          </a:p>
        </p:txBody>
      </p:sp>
      <p:sp>
        <p:nvSpPr>
          <p:cNvPr id="14" name="Shape 11"/>
          <p:cNvSpPr/>
          <p:nvPr/>
        </p:nvSpPr>
        <p:spPr>
          <a:xfrm>
            <a:off x="2862072" y="1920240"/>
            <a:ext cx="2029968" cy="3584448"/>
          </a:xfrm>
          <a:prstGeom prst="roundRect">
            <a:avLst>
              <a:gd name="adj" fmla="val 3604"/>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15" name="Shape 12"/>
          <p:cNvSpPr/>
          <p:nvPr/>
        </p:nvSpPr>
        <p:spPr>
          <a:xfrm>
            <a:off x="3026664" y="2121408"/>
            <a:ext cx="438912" cy="438912"/>
          </a:xfrm>
          <a:prstGeom prst="ellipse">
            <a:avLst/>
          </a:prstGeom>
          <a:solidFill>
            <a:srgbClr val="60A5FA">
              <a:alpha val="93000"/>
            </a:srgbClr>
          </a:solidFill>
          <a:ln w="12700">
            <a:solidFill>
              <a:srgbClr val="60A5FA"/>
            </a:solidFill>
            <a:prstDash val="solid"/>
          </a:ln>
        </p:spPr>
        <p:txBody>
          <a:bodyPr/>
          <a:lstStyle/>
          <a:p>
            <a:endParaRPr lang="en-US"/>
          </a:p>
        </p:txBody>
      </p:sp>
      <p:sp>
        <p:nvSpPr>
          <p:cNvPr id="16" name="Text 13"/>
          <p:cNvSpPr/>
          <p:nvPr/>
        </p:nvSpPr>
        <p:spPr>
          <a:xfrm>
            <a:off x="3026664" y="2231136"/>
            <a:ext cx="438912" cy="137160"/>
          </a:xfrm>
          <a:prstGeom prst="rect">
            <a:avLst/>
          </a:prstGeom>
          <a:noFill/>
          <a:ln/>
        </p:spPr>
        <p:txBody>
          <a:bodyPr wrap="square" lIns="0" tIns="0" rIns="0" bIns="0" rtlCol="0" anchor="ctr"/>
          <a:lstStyle/>
          <a:p>
            <a:pPr marL="0" indent="0" algn="ctr">
              <a:buNone/>
            </a:pPr>
            <a:r>
              <a:rPr lang="en-US" sz="1100" b="1" dirty="0">
                <a:solidFill>
                  <a:srgbClr val="07111F"/>
                </a:solidFill>
              </a:rPr>
              <a:t>2</a:t>
            </a:r>
            <a:endParaRPr lang="en-US" sz="1100" dirty="0"/>
          </a:p>
        </p:txBody>
      </p:sp>
      <p:pic>
        <p:nvPicPr>
          <p:cNvPr id="1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79392" y="2093976"/>
            <a:ext cx="393192" cy="393192"/>
          </a:xfrm>
          <a:prstGeom prst="rect">
            <a:avLst/>
          </a:prstGeom>
        </p:spPr>
      </p:pic>
      <p:sp>
        <p:nvSpPr>
          <p:cNvPr id="18" name="Text 14"/>
          <p:cNvSpPr/>
          <p:nvPr/>
        </p:nvSpPr>
        <p:spPr>
          <a:xfrm>
            <a:off x="3026664" y="2816352"/>
            <a:ext cx="1645920" cy="292608"/>
          </a:xfrm>
          <a:prstGeom prst="rect">
            <a:avLst/>
          </a:prstGeom>
          <a:noFill/>
          <a:ln/>
        </p:spPr>
        <p:txBody>
          <a:bodyPr wrap="square" lIns="0" tIns="0" rIns="0" bIns="0" rtlCol="0" anchor="ctr">
            <a:normAutofit/>
          </a:bodyPr>
          <a:lstStyle/>
          <a:p>
            <a:pPr marL="0" indent="0">
              <a:buNone/>
            </a:pPr>
            <a:r>
              <a:rPr lang="en-US" sz="1750" b="1" dirty="0">
                <a:solidFill>
                  <a:srgbClr val="F7FAFC"/>
                </a:solidFill>
              </a:rPr>
              <a:t>CHATGPT</a:t>
            </a:r>
            <a:endParaRPr lang="en-US" sz="1750" dirty="0"/>
          </a:p>
        </p:txBody>
      </p:sp>
      <p:sp>
        <p:nvSpPr>
          <p:cNvPr id="19" name="Text 15"/>
          <p:cNvSpPr/>
          <p:nvPr/>
        </p:nvSpPr>
        <p:spPr>
          <a:xfrm>
            <a:off x="3026664" y="3264408"/>
            <a:ext cx="1664208" cy="749808"/>
          </a:xfrm>
          <a:prstGeom prst="rect">
            <a:avLst/>
          </a:prstGeom>
          <a:noFill/>
          <a:ln/>
        </p:spPr>
        <p:txBody>
          <a:bodyPr wrap="square" lIns="0" tIns="0" rIns="0" bIns="0" rtlCol="0" anchor="ctr">
            <a:normAutofit/>
          </a:bodyPr>
          <a:lstStyle/>
          <a:p>
            <a:pPr marL="0" indent="0">
              <a:buNone/>
            </a:pPr>
            <a:r>
              <a:rPr lang="en-US" sz="1400" dirty="0">
                <a:solidFill>
                  <a:srgbClr val="D6E0EA"/>
                </a:solidFill>
              </a:rPr>
              <a:t>The interface for conversation and work</a:t>
            </a:r>
            <a:endParaRPr lang="en-US" sz="1400" dirty="0"/>
          </a:p>
        </p:txBody>
      </p:sp>
      <p:sp>
        <p:nvSpPr>
          <p:cNvPr id="20" name="Shape 16"/>
          <p:cNvSpPr/>
          <p:nvPr/>
        </p:nvSpPr>
        <p:spPr>
          <a:xfrm>
            <a:off x="3026664" y="4224528"/>
            <a:ext cx="1664208" cy="0"/>
          </a:xfrm>
          <a:prstGeom prst="line">
            <a:avLst/>
          </a:prstGeom>
          <a:noFill/>
          <a:ln w="17780">
            <a:solidFill>
              <a:srgbClr val="60A5FA">
                <a:alpha val="75000"/>
              </a:srgbClr>
            </a:solidFill>
            <a:prstDash val="solid"/>
          </a:ln>
        </p:spPr>
        <p:txBody>
          <a:bodyPr/>
          <a:lstStyle/>
          <a:p>
            <a:endParaRPr lang="en-US"/>
          </a:p>
        </p:txBody>
      </p:sp>
      <p:sp>
        <p:nvSpPr>
          <p:cNvPr id="21" name="Text 17"/>
          <p:cNvSpPr/>
          <p:nvPr/>
        </p:nvSpPr>
        <p:spPr>
          <a:xfrm>
            <a:off x="3026664" y="4462272"/>
            <a:ext cx="1664208" cy="658368"/>
          </a:xfrm>
          <a:prstGeom prst="rect">
            <a:avLst/>
          </a:prstGeom>
          <a:noFill/>
          <a:ln/>
        </p:spPr>
        <p:txBody>
          <a:bodyPr wrap="square" lIns="0" tIns="0" rIns="0" bIns="0" rtlCol="0" anchor="ctr">
            <a:normAutofit/>
          </a:bodyPr>
          <a:lstStyle/>
          <a:p>
            <a:pPr marL="0" indent="0">
              <a:buNone/>
            </a:pPr>
            <a:r>
              <a:rPr lang="en-US" sz="1120" i="1" dirty="0">
                <a:solidFill>
                  <a:srgbClr val="91A0B2"/>
                </a:solidFill>
              </a:rPr>
              <a:t>Brainstorm, research, draft and create</a:t>
            </a:r>
            <a:endParaRPr lang="en-US" sz="1120" dirty="0"/>
          </a:p>
        </p:txBody>
      </p:sp>
      <p:sp>
        <p:nvSpPr>
          <p:cNvPr id="22" name="Shape 18"/>
          <p:cNvSpPr/>
          <p:nvPr/>
        </p:nvSpPr>
        <p:spPr>
          <a:xfrm>
            <a:off x="4919472" y="3685032"/>
            <a:ext cx="219456" cy="0"/>
          </a:xfrm>
          <a:prstGeom prst="line">
            <a:avLst/>
          </a:prstGeom>
          <a:noFill/>
          <a:ln w="27940">
            <a:solidFill>
              <a:srgbClr val="29425F"/>
            </a:solidFill>
            <a:prstDash val="solid"/>
            <a:headEnd type="none"/>
            <a:tailEnd type="triangle"/>
          </a:ln>
        </p:spPr>
        <p:txBody>
          <a:bodyPr/>
          <a:lstStyle/>
          <a:p>
            <a:endParaRPr lang="en-US"/>
          </a:p>
        </p:txBody>
      </p:sp>
      <p:sp>
        <p:nvSpPr>
          <p:cNvPr id="23" name="Shape 19"/>
          <p:cNvSpPr/>
          <p:nvPr/>
        </p:nvSpPr>
        <p:spPr>
          <a:xfrm>
            <a:off x="5193792" y="1920240"/>
            <a:ext cx="2029968" cy="3584448"/>
          </a:xfrm>
          <a:prstGeom prst="roundRect">
            <a:avLst>
              <a:gd name="adj" fmla="val 360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24" name="Shape 20"/>
          <p:cNvSpPr/>
          <p:nvPr/>
        </p:nvSpPr>
        <p:spPr>
          <a:xfrm>
            <a:off x="5358384" y="2121408"/>
            <a:ext cx="438912" cy="438912"/>
          </a:xfrm>
          <a:prstGeom prst="ellipse">
            <a:avLst/>
          </a:prstGeom>
          <a:solidFill>
            <a:srgbClr val="A78BFA">
              <a:alpha val="93000"/>
            </a:srgbClr>
          </a:solidFill>
          <a:ln w="12700">
            <a:solidFill>
              <a:srgbClr val="A78BFA"/>
            </a:solidFill>
            <a:prstDash val="solid"/>
          </a:ln>
        </p:spPr>
        <p:txBody>
          <a:bodyPr/>
          <a:lstStyle/>
          <a:p>
            <a:endParaRPr lang="en-US"/>
          </a:p>
        </p:txBody>
      </p:sp>
      <p:sp>
        <p:nvSpPr>
          <p:cNvPr id="25" name="Text 21"/>
          <p:cNvSpPr/>
          <p:nvPr/>
        </p:nvSpPr>
        <p:spPr>
          <a:xfrm>
            <a:off x="5358384" y="2231136"/>
            <a:ext cx="438912" cy="137160"/>
          </a:xfrm>
          <a:prstGeom prst="rect">
            <a:avLst/>
          </a:prstGeom>
          <a:noFill/>
          <a:ln/>
        </p:spPr>
        <p:txBody>
          <a:bodyPr wrap="square" lIns="0" tIns="0" rIns="0" bIns="0" rtlCol="0" anchor="ctr"/>
          <a:lstStyle/>
          <a:p>
            <a:pPr marL="0" indent="0" algn="ctr">
              <a:buNone/>
            </a:pPr>
            <a:r>
              <a:rPr lang="en-US" sz="1100" b="1" dirty="0">
                <a:solidFill>
                  <a:srgbClr val="07111F"/>
                </a:solidFill>
              </a:rPr>
              <a:t>3</a:t>
            </a:r>
            <a:endParaRPr lang="en-US" sz="1100" dirty="0"/>
          </a:p>
        </p:txBody>
      </p:sp>
      <p:pic>
        <p:nvPicPr>
          <p:cNvPr id="2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1112" y="2093976"/>
            <a:ext cx="393192" cy="393192"/>
          </a:xfrm>
          <a:prstGeom prst="rect">
            <a:avLst/>
          </a:prstGeom>
        </p:spPr>
      </p:pic>
      <p:sp>
        <p:nvSpPr>
          <p:cNvPr id="27" name="Text 22"/>
          <p:cNvSpPr/>
          <p:nvPr/>
        </p:nvSpPr>
        <p:spPr>
          <a:xfrm>
            <a:off x="5358384" y="2816352"/>
            <a:ext cx="1645920" cy="292608"/>
          </a:xfrm>
          <a:prstGeom prst="rect">
            <a:avLst/>
          </a:prstGeom>
          <a:noFill/>
          <a:ln/>
        </p:spPr>
        <p:txBody>
          <a:bodyPr wrap="square" lIns="0" tIns="0" rIns="0" bIns="0" rtlCol="0" anchor="ctr">
            <a:normAutofit fontScale="92500"/>
          </a:bodyPr>
          <a:lstStyle/>
          <a:p>
            <a:pPr marL="0" indent="0">
              <a:buNone/>
            </a:pPr>
            <a:r>
              <a:rPr lang="en-US" sz="1750" b="1" dirty="0">
                <a:solidFill>
                  <a:srgbClr val="F7FAFC"/>
                </a:solidFill>
              </a:rPr>
              <a:t>PLUGIN / SKILL</a:t>
            </a:r>
            <a:endParaRPr lang="en-US" sz="1750" dirty="0"/>
          </a:p>
        </p:txBody>
      </p:sp>
      <p:sp>
        <p:nvSpPr>
          <p:cNvPr id="28" name="Text 23"/>
          <p:cNvSpPr/>
          <p:nvPr/>
        </p:nvSpPr>
        <p:spPr>
          <a:xfrm>
            <a:off x="5358384" y="3264408"/>
            <a:ext cx="1664208" cy="749808"/>
          </a:xfrm>
          <a:prstGeom prst="rect">
            <a:avLst/>
          </a:prstGeom>
          <a:noFill/>
          <a:ln/>
        </p:spPr>
        <p:txBody>
          <a:bodyPr wrap="square" lIns="0" tIns="0" rIns="0" bIns="0" rtlCol="0" anchor="ctr">
            <a:normAutofit/>
          </a:bodyPr>
          <a:lstStyle/>
          <a:p>
            <a:pPr marL="0" indent="0">
              <a:buNone/>
            </a:pPr>
            <a:r>
              <a:rPr lang="en-US" sz="1400" dirty="0">
                <a:solidFill>
                  <a:srgbClr val="D6E0EA"/>
                </a:solidFill>
              </a:rPr>
              <a:t>Extra capability or repeatable workflow</a:t>
            </a:r>
            <a:endParaRPr lang="en-US" sz="1400" dirty="0"/>
          </a:p>
        </p:txBody>
      </p:sp>
      <p:sp>
        <p:nvSpPr>
          <p:cNvPr id="29" name="Shape 24"/>
          <p:cNvSpPr/>
          <p:nvPr/>
        </p:nvSpPr>
        <p:spPr>
          <a:xfrm>
            <a:off x="5358384" y="4224528"/>
            <a:ext cx="1664208" cy="0"/>
          </a:xfrm>
          <a:prstGeom prst="line">
            <a:avLst/>
          </a:prstGeom>
          <a:noFill/>
          <a:ln w="17780">
            <a:solidFill>
              <a:srgbClr val="A78BFA">
                <a:alpha val="75000"/>
              </a:srgbClr>
            </a:solidFill>
            <a:prstDash val="solid"/>
          </a:ln>
        </p:spPr>
        <p:txBody>
          <a:bodyPr/>
          <a:lstStyle/>
          <a:p>
            <a:endParaRPr lang="en-US"/>
          </a:p>
        </p:txBody>
      </p:sp>
      <p:sp>
        <p:nvSpPr>
          <p:cNvPr id="30" name="Text 25"/>
          <p:cNvSpPr/>
          <p:nvPr/>
        </p:nvSpPr>
        <p:spPr>
          <a:xfrm>
            <a:off x="5358384" y="4462272"/>
            <a:ext cx="1664208" cy="658368"/>
          </a:xfrm>
          <a:prstGeom prst="rect">
            <a:avLst/>
          </a:prstGeom>
          <a:noFill/>
          <a:ln/>
        </p:spPr>
        <p:txBody>
          <a:bodyPr wrap="square" lIns="0" tIns="0" rIns="0" bIns="0" rtlCol="0" anchor="ctr">
            <a:normAutofit/>
          </a:bodyPr>
          <a:lstStyle/>
          <a:p>
            <a:pPr marL="0" indent="0">
              <a:buNone/>
            </a:pPr>
            <a:r>
              <a:rPr lang="en-US" sz="1120" i="1" dirty="0">
                <a:solidFill>
                  <a:srgbClr val="91A0B2"/>
                </a:solidFill>
              </a:rPr>
              <a:t>Connect data, apply standards or run tools</a:t>
            </a:r>
            <a:endParaRPr lang="en-US" sz="1120" dirty="0"/>
          </a:p>
        </p:txBody>
      </p:sp>
      <p:sp>
        <p:nvSpPr>
          <p:cNvPr id="31" name="Shape 26"/>
          <p:cNvSpPr/>
          <p:nvPr/>
        </p:nvSpPr>
        <p:spPr>
          <a:xfrm>
            <a:off x="7251192" y="3685032"/>
            <a:ext cx="219456" cy="0"/>
          </a:xfrm>
          <a:prstGeom prst="line">
            <a:avLst/>
          </a:prstGeom>
          <a:noFill/>
          <a:ln w="27940">
            <a:solidFill>
              <a:srgbClr val="29425F"/>
            </a:solidFill>
            <a:prstDash val="solid"/>
            <a:headEnd type="none"/>
            <a:tailEnd type="triangle"/>
          </a:ln>
        </p:spPr>
        <p:txBody>
          <a:bodyPr/>
          <a:lstStyle/>
          <a:p>
            <a:endParaRPr lang="en-US"/>
          </a:p>
        </p:txBody>
      </p:sp>
      <p:sp>
        <p:nvSpPr>
          <p:cNvPr id="32" name="Shape 27"/>
          <p:cNvSpPr/>
          <p:nvPr/>
        </p:nvSpPr>
        <p:spPr>
          <a:xfrm>
            <a:off x="7525512" y="1920240"/>
            <a:ext cx="2029968" cy="3584448"/>
          </a:xfrm>
          <a:prstGeom prst="roundRect">
            <a:avLst>
              <a:gd name="adj" fmla="val 3604"/>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33" name="Shape 28"/>
          <p:cNvSpPr/>
          <p:nvPr/>
        </p:nvSpPr>
        <p:spPr>
          <a:xfrm>
            <a:off x="7690104" y="2121408"/>
            <a:ext cx="438912" cy="438912"/>
          </a:xfrm>
          <a:prstGeom prst="ellipse">
            <a:avLst/>
          </a:prstGeom>
          <a:solidFill>
            <a:srgbClr val="FBBF24">
              <a:alpha val="93000"/>
            </a:srgbClr>
          </a:solidFill>
          <a:ln w="12700">
            <a:solidFill>
              <a:srgbClr val="FBBF24"/>
            </a:solidFill>
            <a:prstDash val="solid"/>
          </a:ln>
        </p:spPr>
        <p:txBody>
          <a:bodyPr/>
          <a:lstStyle/>
          <a:p>
            <a:endParaRPr lang="en-US"/>
          </a:p>
        </p:txBody>
      </p:sp>
      <p:sp>
        <p:nvSpPr>
          <p:cNvPr id="34" name="Text 29"/>
          <p:cNvSpPr/>
          <p:nvPr/>
        </p:nvSpPr>
        <p:spPr>
          <a:xfrm>
            <a:off x="7690104" y="2231136"/>
            <a:ext cx="438912" cy="137160"/>
          </a:xfrm>
          <a:prstGeom prst="rect">
            <a:avLst/>
          </a:prstGeom>
          <a:noFill/>
          <a:ln/>
        </p:spPr>
        <p:txBody>
          <a:bodyPr wrap="square" lIns="0" tIns="0" rIns="0" bIns="0" rtlCol="0" anchor="ctr"/>
          <a:lstStyle/>
          <a:p>
            <a:pPr marL="0" indent="0" algn="ctr">
              <a:buNone/>
            </a:pPr>
            <a:r>
              <a:rPr lang="en-US" sz="1100" b="1" dirty="0">
                <a:solidFill>
                  <a:srgbClr val="07111F"/>
                </a:solidFill>
              </a:rPr>
              <a:t>4</a:t>
            </a:r>
            <a:endParaRPr lang="en-US" sz="1100" dirty="0"/>
          </a:p>
        </p:txBody>
      </p:sp>
      <p:pic>
        <p:nvPicPr>
          <p:cNvPr id="35"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942832" y="2093976"/>
            <a:ext cx="393192" cy="393192"/>
          </a:xfrm>
          <a:prstGeom prst="rect">
            <a:avLst/>
          </a:prstGeom>
        </p:spPr>
      </p:pic>
      <p:sp>
        <p:nvSpPr>
          <p:cNvPr id="36" name="Text 30"/>
          <p:cNvSpPr/>
          <p:nvPr/>
        </p:nvSpPr>
        <p:spPr>
          <a:xfrm>
            <a:off x="7690104" y="2816352"/>
            <a:ext cx="1645920" cy="292608"/>
          </a:xfrm>
          <a:prstGeom prst="rect">
            <a:avLst/>
          </a:prstGeom>
          <a:noFill/>
          <a:ln/>
        </p:spPr>
        <p:txBody>
          <a:bodyPr wrap="square" lIns="0" tIns="0" rIns="0" bIns="0" rtlCol="0" anchor="ctr">
            <a:normAutofit/>
          </a:bodyPr>
          <a:lstStyle/>
          <a:p>
            <a:pPr marL="0" indent="0">
              <a:buNone/>
            </a:pPr>
            <a:r>
              <a:rPr lang="en-US" sz="1750" b="1" dirty="0">
                <a:solidFill>
                  <a:srgbClr val="F7FAFC"/>
                </a:solidFill>
              </a:rPr>
              <a:t>CODEX</a:t>
            </a:r>
            <a:endParaRPr lang="en-US" sz="1750" dirty="0"/>
          </a:p>
        </p:txBody>
      </p:sp>
      <p:sp>
        <p:nvSpPr>
          <p:cNvPr id="37" name="Text 31"/>
          <p:cNvSpPr/>
          <p:nvPr/>
        </p:nvSpPr>
        <p:spPr>
          <a:xfrm>
            <a:off x="7690104" y="3264408"/>
            <a:ext cx="1664208" cy="749808"/>
          </a:xfrm>
          <a:prstGeom prst="rect">
            <a:avLst/>
          </a:prstGeom>
          <a:noFill/>
          <a:ln/>
        </p:spPr>
        <p:txBody>
          <a:bodyPr wrap="square" lIns="0" tIns="0" rIns="0" bIns="0" rtlCol="0" anchor="ctr">
            <a:normAutofit/>
          </a:bodyPr>
          <a:lstStyle/>
          <a:p>
            <a:pPr marL="0" indent="0">
              <a:buNone/>
            </a:pPr>
            <a:r>
              <a:rPr lang="en-US" sz="1400" dirty="0">
                <a:solidFill>
                  <a:srgbClr val="D6E0EA"/>
                </a:solidFill>
              </a:rPr>
              <a:t>The agent that works with files and code</a:t>
            </a:r>
            <a:endParaRPr lang="en-US" sz="1400" dirty="0"/>
          </a:p>
        </p:txBody>
      </p:sp>
      <p:sp>
        <p:nvSpPr>
          <p:cNvPr id="38" name="Shape 32"/>
          <p:cNvSpPr/>
          <p:nvPr/>
        </p:nvSpPr>
        <p:spPr>
          <a:xfrm>
            <a:off x="7690104" y="4224528"/>
            <a:ext cx="1664208" cy="0"/>
          </a:xfrm>
          <a:prstGeom prst="line">
            <a:avLst/>
          </a:prstGeom>
          <a:noFill/>
          <a:ln w="17780">
            <a:solidFill>
              <a:srgbClr val="FBBF24">
                <a:alpha val="75000"/>
              </a:srgbClr>
            </a:solidFill>
            <a:prstDash val="solid"/>
          </a:ln>
        </p:spPr>
        <p:txBody>
          <a:bodyPr/>
          <a:lstStyle/>
          <a:p>
            <a:endParaRPr lang="en-US"/>
          </a:p>
        </p:txBody>
      </p:sp>
      <p:sp>
        <p:nvSpPr>
          <p:cNvPr id="39" name="Text 33"/>
          <p:cNvSpPr/>
          <p:nvPr/>
        </p:nvSpPr>
        <p:spPr>
          <a:xfrm>
            <a:off x="7690104" y="4462272"/>
            <a:ext cx="1664208" cy="658368"/>
          </a:xfrm>
          <a:prstGeom prst="rect">
            <a:avLst/>
          </a:prstGeom>
          <a:noFill/>
          <a:ln/>
        </p:spPr>
        <p:txBody>
          <a:bodyPr wrap="square" lIns="0" tIns="0" rIns="0" bIns="0" rtlCol="0" anchor="ctr">
            <a:normAutofit/>
          </a:bodyPr>
          <a:lstStyle/>
          <a:p>
            <a:pPr marL="0" indent="0">
              <a:buNone/>
            </a:pPr>
            <a:r>
              <a:rPr lang="en-US" sz="1120" i="1" dirty="0">
                <a:solidFill>
                  <a:srgbClr val="91A0B2"/>
                </a:solidFill>
              </a:rPr>
              <a:t>Build, test, debug and review a repository</a:t>
            </a:r>
            <a:endParaRPr lang="en-US" sz="1120" dirty="0"/>
          </a:p>
        </p:txBody>
      </p:sp>
      <p:sp>
        <p:nvSpPr>
          <p:cNvPr id="40" name="Shape 34"/>
          <p:cNvSpPr/>
          <p:nvPr/>
        </p:nvSpPr>
        <p:spPr>
          <a:xfrm>
            <a:off x="9582912" y="3685032"/>
            <a:ext cx="219456" cy="0"/>
          </a:xfrm>
          <a:prstGeom prst="line">
            <a:avLst/>
          </a:prstGeom>
          <a:noFill/>
          <a:ln w="27940">
            <a:solidFill>
              <a:srgbClr val="29425F"/>
            </a:solidFill>
            <a:prstDash val="solid"/>
            <a:headEnd type="none"/>
            <a:tailEnd type="triangle"/>
          </a:ln>
        </p:spPr>
        <p:txBody>
          <a:bodyPr/>
          <a:lstStyle/>
          <a:p>
            <a:endParaRPr lang="en-US"/>
          </a:p>
        </p:txBody>
      </p:sp>
      <p:sp>
        <p:nvSpPr>
          <p:cNvPr id="41" name="Shape 35"/>
          <p:cNvSpPr/>
          <p:nvPr/>
        </p:nvSpPr>
        <p:spPr>
          <a:xfrm>
            <a:off x="9857232" y="1920240"/>
            <a:ext cx="2029968" cy="3584448"/>
          </a:xfrm>
          <a:prstGeom prst="roundRect">
            <a:avLst>
              <a:gd name="adj" fmla="val 360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42" name="Shape 36"/>
          <p:cNvSpPr/>
          <p:nvPr/>
        </p:nvSpPr>
        <p:spPr>
          <a:xfrm>
            <a:off x="10021824" y="2121408"/>
            <a:ext cx="438912" cy="438912"/>
          </a:xfrm>
          <a:prstGeom prst="ellipse">
            <a:avLst/>
          </a:prstGeom>
          <a:solidFill>
            <a:srgbClr val="A3E635">
              <a:alpha val="93000"/>
            </a:srgbClr>
          </a:solidFill>
          <a:ln w="12700">
            <a:solidFill>
              <a:srgbClr val="A3E635"/>
            </a:solidFill>
            <a:prstDash val="solid"/>
          </a:ln>
        </p:spPr>
        <p:txBody>
          <a:bodyPr/>
          <a:lstStyle/>
          <a:p>
            <a:endParaRPr lang="en-US"/>
          </a:p>
        </p:txBody>
      </p:sp>
      <p:sp>
        <p:nvSpPr>
          <p:cNvPr id="43" name="Text 37"/>
          <p:cNvSpPr/>
          <p:nvPr/>
        </p:nvSpPr>
        <p:spPr>
          <a:xfrm>
            <a:off x="10021824" y="2231136"/>
            <a:ext cx="438912" cy="137160"/>
          </a:xfrm>
          <a:prstGeom prst="rect">
            <a:avLst/>
          </a:prstGeom>
          <a:noFill/>
          <a:ln/>
        </p:spPr>
        <p:txBody>
          <a:bodyPr wrap="square" lIns="0" tIns="0" rIns="0" bIns="0" rtlCol="0" anchor="ctr"/>
          <a:lstStyle/>
          <a:p>
            <a:pPr marL="0" indent="0" algn="ctr">
              <a:buNone/>
            </a:pPr>
            <a:r>
              <a:rPr lang="en-US" sz="1100" b="1" dirty="0">
                <a:solidFill>
                  <a:srgbClr val="07111F"/>
                </a:solidFill>
              </a:rPr>
              <a:t>5</a:t>
            </a:r>
            <a:endParaRPr lang="en-US" sz="1100" dirty="0"/>
          </a:p>
        </p:txBody>
      </p:sp>
      <p:pic>
        <p:nvPicPr>
          <p:cNvPr id="44"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274552" y="2093976"/>
            <a:ext cx="393192" cy="393192"/>
          </a:xfrm>
          <a:prstGeom prst="rect">
            <a:avLst/>
          </a:prstGeom>
        </p:spPr>
      </p:pic>
      <p:sp>
        <p:nvSpPr>
          <p:cNvPr id="45" name="Text 38"/>
          <p:cNvSpPr/>
          <p:nvPr/>
        </p:nvSpPr>
        <p:spPr>
          <a:xfrm>
            <a:off x="10021824" y="2816352"/>
            <a:ext cx="1645920" cy="292608"/>
          </a:xfrm>
          <a:prstGeom prst="rect">
            <a:avLst/>
          </a:prstGeom>
          <a:noFill/>
          <a:ln/>
        </p:spPr>
        <p:txBody>
          <a:bodyPr wrap="square" lIns="0" tIns="0" rIns="0" bIns="0" rtlCol="0" anchor="ctr">
            <a:normAutofit/>
          </a:bodyPr>
          <a:lstStyle/>
          <a:p>
            <a:pPr marL="0" indent="0">
              <a:buNone/>
            </a:pPr>
            <a:r>
              <a:rPr lang="en-US" sz="1750" b="1" dirty="0">
                <a:solidFill>
                  <a:srgbClr val="F7FAFC"/>
                </a:solidFill>
              </a:rPr>
              <a:t>WEB TOOL</a:t>
            </a:r>
            <a:endParaRPr lang="en-US" sz="1750" dirty="0"/>
          </a:p>
        </p:txBody>
      </p:sp>
      <p:sp>
        <p:nvSpPr>
          <p:cNvPr id="46" name="Text 39"/>
          <p:cNvSpPr/>
          <p:nvPr/>
        </p:nvSpPr>
        <p:spPr>
          <a:xfrm>
            <a:off x="10021824" y="3264408"/>
            <a:ext cx="1664208" cy="749808"/>
          </a:xfrm>
          <a:prstGeom prst="rect">
            <a:avLst/>
          </a:prstGeom>
          <a:noFill/>
          <a:ln/>
        </p:spPr>
        <p:txBody>
          <a:bodyPr wrap="square" lIns="0" tIns="0" rIns="0" bIns="0" rtlCol="0" anchor="ctr">
            <a:normAutofit/>
          </a:bodyPr>
          <a:lstStyle/>
          <a:p>
            <a:pPr marL="0" indent="0">
              <a:buNone/>
            </a:pPr>
            <a:r>
              <a:rPr lang="en-US" sz="1400" dirty="0">
                <a:solidFill>
                  <a:srgbClr val="D6E0EA"/>
                </a:solidFill>
              </a:rPr>
              <a:t>The usable product your team operates</a:t>
            </a:r>
            <a:endParaRPr lang="en-US" sz="1400" dirty="0"/>
          </a:p>
        </p:txBody>
      </p:sp>
      <p:sp>
        <p:nvSpPr>
          <p:cNvPr id="47" name="Shape 40"/>
          <p:cNvSpPr/>
          <p:nvPr/>
        </p:nvSpPr>
        <p:spPr>
          <a:xfrm>
            <a:off x="10021824" y="4224528"/>
            <a:ext cx="1664208" cy="0"/>
          </a:xfrm>
          <a:prstGeom prst="line">
            <a:avLst/>
          </a:prstGeom>
          <a:noFill/>
          <a:ln w="17780">
            <a:solidFill>
              <a:srgbClr val="A3E635">
                <a:alpha val="75000"/>
              </a:srgbClr>
            </a:solidFill>
            <a:prstDash val="solid"/>
          </a:ln>
        </p:spPr>
        <p:txBody>
          <a:bodyPr/>
          <a:lstStyle/>
          <a:p>
            <a:endParaRPr lang="en-US"/>
          </a:p>
        </p:txBody>
      </p:sp>
      <p:sp>
        <p:nvSpPr>
          <p:cNvPr id="48" name="Text 41"/>
          <p:cNvSpPr/>
          <p:nvPr/>
        </p:nvSpPr>
        <p:spPr>
          <a:xfrm>
            <a:off x="10021824" y="4462272"/>
            <a:ext cx="1664208" cy="658368"/>
          </a:xfrm>
          <a:prstGeom prst="rect">
            <a:avLst/>
          </a:prstGeom>
          <a:noFill/>
          <a:ln/>
        </p:spPr>
        <p:txBody>
          <a:bodyPr wrap="square" lIns="0" tIns="0" rIns="0" bIns="0" rtlCol="0" anchor="ctr">
            <a:normAutofit/>
          </a:bodyPr>
          <a:lstStyle/>
          <a:p>
            <a:pPr marL="0" indent="0">
              <a:buNone/>
            </a:pPr>
            <a:r>
              <a:rPr lang="en-US" sz="1120" i="1" dirty="0">
                <a:solidFill>
                  <a:srgbClr val="91A0B2"/>
                </a:solidFill>
              </a:rPr>
              <a:t>A PPT outline generator or branded deck builder</a:t>
            </a:r>
            <a:endParaRPr lang="en-US" sz="1120" dirty="0"/>
          </a:p>
        </p:txBody>
      </p:sp>
      <p:sp>
        <p:nvSpPr>
          <p:cNvPr id="49" name="Text 42"/>
          <p:cNvSpPr/>
          <p:nvPr/>
        </p:nvSpPr>
        <p:spPr>
          <a:xfrm>
            <a:off x="914400" y="5852160"/>
            <a:ext cx="10332720" cy="320040"/>
          </a:xfrm>
          <a:prstGeom prst="rect">
            <a:avLst/>
          </a:prstGeom>
          <a:noFill/>
          <a:ln/>
        </p:spPr>
        <p:txBody>
          <a:bodyPr wrap="square" lIns="0" tIns="0" rIns="0" bIns="0" rtlCol="0" anchor="ctr"/>
          <a:lstStyle/>
          <a:p>
            <a:pPr marL="0" indent="0" algn="ctr">
              <a:buNone/>
            </a:pPr>
            <a:r>
              <a:rPr lang="en-US" sz="1700" b="1" dirty="0">
                <a:solidFill>
                  <a:srgbClr val="5DE2E7"/>
                </a:solidFill>
              </a:rPr>
              <a:t>Do not start by asking “Which model?” Start by asking “What outcome and what workflow?”</a:t>
            </a:r>
            <a:endParaRPr lang="en-US" sz="1700" dirty="0"/>
          </a:p>
        </p:txBody>
      </p:sp>
      <p:sp>
        <p:nvSpPr>
          <p:cNvPr id="50"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APPENDIX</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Glossary and official reference links</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Product names and availability can evolve; use official OpenAI guidance for the latest details.</a:t>
            </a:r>
            <a:endParaRPr lang="en-US" sz="1300" dirty="0"/>
          </a:p>
        </p:txBody>
      </p:sp>
      <p:sp>
        <p:nvSpPr>
          <p:cNvPr id="5" name="Shape 3"/>
          <p:cNvSpPr/>
          <p:nvPr/>
        </p:nvSpPr>
        <p:spPr>
          <a:xfrm>
            <a:off x="658368" y="1609344"/>
            <a:ext cx="4983480" cy="4526280"/>
          </a:xfrm>
          <a:prstGeom prst="roundRect">
            <a:avLst>
              <a:gd name="adj" fmla="val 1616"/>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6" name="Text 4"/>
          <p:cNvSpPr/>
          <p:nvPr/>
        </p:nvSpPr>
        <p:spPr>
          <a:xfrm>
            <a:off x="932688" y="1901952"/>
            <a:ext cx="2011680" cy="274320"/>
          </a:xfrm>
          <a:prstGeom prst="rect">
            <a:avLst/>
          </a:prstGeom>
          <a:noFill/>
          <a:ln/>
        </p:spPr>
        <p:txBody>
          <a:bodyPr wrap="square" lIns="0" tIns="0" rIns="0" bIns="0" rtlCol="0" anchor="ctr"/>
          <a:lstStyle/>
          <a:p>
            <a:pPr marL="0" indent="0">
              <a:buNone/>
            </a:pPr>
            <a:r>
              <a:rPr lang="en-US" sz="1800" b="1" dirty="0">
                <a:solidFill>
                  <a:srgbClr val="5DE2E7"/>
                </a:solidFill>
              </a:rPr>
              <a:t>Quick glossary</a:t>
            </a:r>
            <a:endParaRPr lang="en-US" sz="1800" dirty="0"/>
          </a:p>
        </p:txBody>
      </p:sp>
      <p:sp>
        <p:nvSpPr>
          <p:cNvPr id="7" name="Text 5"/>
          <p:cNvSpPr/>
          <p:nvPr/>
        </p:nvSpPr>
        <p:spPr>
          <a:xfrm>
            <a:off x="932688" y="2414016"/>
            <a:ext cx="1143000" cy="201168"/>
          </a:xfrm>
          <a:prstGeom prst="rect">
            <a:avLst/>
          </a:prstGeom>
          <a:noFill/>
          <a:ln/>
        </p:spPr>
        <p:txBody>
          <a:bodyPr wrap="square" lIns="0" tIns="0" rIns="0" bIns="0" rtlCol="0" anchor="ctr"/>
          <a:lstStyle/>
          <a:p>
            <a:pPr marL="0" indent="0">
              <a:buNone/>
            </a:pPr>
            <a:r>
              <a:rPr lang="en-US" sz="1350" b="1" dirty="0">
                <a:solidFill>
                  <a:srgbClr val="A78BFA"/>
                </a:solidFill>
                <a:latin typeface="Arial" pitchFamily="34" charset="0"/>
                <a:ea typeface="Arial" pitchFamily="34" charset="-122"/>
                <a:cs typeface="Arial" pitchFamily="34" charset="-120"/>
              </a:rPr>
              <a:t>LLM</a:t>
            </a:r>
            <a:endParaRPr lang="en-US" sz="1350" dirty="0"/>
          </a:p>
        </p:txBody>
      </p:sp>
      <p:sp>
        <p:nvSpPr>
          <p:cNvPr id="8" name="Text 6"/>
          <p:cNvSpPr/>
          <p:nvPr/>
        </p:nvSpPr>
        <p:spPr>
          <a:xfrm>
            <a:off x="2130552" y="2414016"/>
            <a:ext cx="2971800" cy="274320"/>
          </a:xfrm>
          <a:prstGeom prst="rect">
            <a:avLst/>
          </a:prstGeom>
          <a:noFill/>
          <a:ln/>
        </p:spPr>
        <p:txBody>
          <a:bodyPr wrap="square" lIns="0" tIns="0" rIns="0" bIns="0" rtlCol="0" anchor="ctr">
            <a:normAutofit/>
          </a:bodyPr>
          <a:lstStyle/>
          <a:p>
            <a:pPr marL="0" indent="0">
              <a:buNone/>
            </a:pPr>
            <a:r>
              <a:rPr lang="en-US" sz="1320" dirty="0">
                <a:solidFill>
                  <a:srgbClr val="D6E0EA"/>
                </a:solidFill>
              </a:rPr>
              <a:t>The language and reasoning model.</a:t>
            </a:r>
            <a:endParaRPr lang="en-US" sz="1320" dirty="0"/>
          </a:p>
        </p:txBody>
      </p:sp>
      <p:sp>
        <p:nvSpPr>
          <p:cNvPr id="9" name="Text 7"/>
          <p:cNvSpPr/>
          <p:nvPr/>
        </p:nvSpPr>
        <p:spPr>
          <a:xfrm>
            <a:off x="932688" y="2944368"/>
            <a:ext cx="1143000" cy="201168"/>
          </a:xfrm>
          <a:prstGeom prst="rect">
            <a:avLst/>
          </a:prstGeom>
          <a:noFill/>
          <a:ln/>
        </p:spPr>
        <p:txBody>
          <a:bodyPr wrap="square" lIns="0" tIns="0" rIns="0" bIns="0" rtlCol="0" anchor="ctr"/>
          <a:lstStyle/>
          <a:p>
            <a:pPr marL="0" indent="0">
              <a:buNone/>
            </a:pPr>
            <a:r>
              <a:rPr lang="en-US" sz="1350" b="1" dirty="0">
                <a:solidFill>
                  <a:srgbClr val="A78BFA"/>
                </a:solidFill>
                <a:latin typeface="Arial" pitchFamily="34" charset="0"/>
                <a:ea typeface="Arial" pitchFamily="34" charset="-122"/>
                <a:cs typeface="Arial" pitchFamily="34" charset="-120"/>
              </a:rPr>
              <a:t>Agent</a:t>
            </a:r>
            <a:endParaRPr lang="en-US" sz="1350" dirty="0"/>
          </a:p>
        </p:txBody>
      </p:sp>
      <p:sp>
        <p:nvSpPr>
          <p:cNvPr id="10" name="Text 8"/>
          <p:cNvSpPr/>
          <p:nvPr/>
        </p:nvSpPr>
        <p:spPr>
          <a:xfrm>
            <a:off x="2130552" y="2944368"/>
            <a:ext cx="2971800" cy="274320"/>
          </a:xfrm>
          <a:prstGeom prst="rect">
            <a:avLst/>
          </a:prstGeom>
          <a:noFill/>
          <a:ln/>
        </p:spPr>
        <p:txBody>
          <a:bodyPr wrap="square" lIns="0" tIns="0" rIns="0" bIns="0" rtlCol="0" anchor="ctr">
            <a:normAutofit fontScale="85000" lnSpcReduction="10000"/>
          </a:bodyPr>
          <a:lstStyle/>
          <a:p>
            <a:pPr marL="0" indent="0">
              <a:buNone/>
            </a:pPr>
            <a:r>
              <a:rPr lang="en-US" sz="1320" dirty="0">
                <a:solidFill>
                  <a:srgbClr val="D6E0EA"/>
                </a:solidFill>
              </a:rPr>
              <a:t>AI that can plan and take actions using tools.</a:t>
            </a:r>
            <a:endParaRPr lang="en-US" sz="1320" dirty="0"/>
          </a:p>
        </p:txBody>
      </p:sp>
      <p:sp>
        <p:nvSpPr>
          <p:cNvPr id="11" name="Text 9"/>
          <p:cNvSpPr/>
          <p:nvPr/>
        </p:nvSpPr>
        <p:spPr>
          <a:xfrm>
            <a:off x="932688" y="3474720"/>
            <a:ext cx="1143000" cy="201168"/>
          </a:xfrm>
          <a:prstGeom prst="rect">
            <a:avLst/>
          </a:prstGeom>
          <a:noFill/>
          <a:ln/>
        </p:spPr>
        <p:txBody>
          <a:bodyPr wrap="square" lIns="0" tIns="0" rIns="0" bIns="0" rtlCol="0" anchor="ctr"/>
          <a:lstStyle/>
          <a:p>
            <a:pPr marL="0" indent="0">
              <a:buNone/>
            </a:pPr>
            <a:r>
              <a:rPr lang="en-US" sz="1350" b="1" dirty="0">
                <a:solidFill>
                  <a:srgbClr val="A78BFA"/>
                </a:solidFill>
                <a:latin typeface="Arial" pitchFamily="34" charset="0"/>
                <a:ea typeface="Arial" pitchFamily="34" charset="-122"/>
                <a:cs typeface="Arial" pitchFamily="34" charset="-120"/>
              </a:rPr>
              <a:t>Repository</a:t>
            </a:r>
            <a:endParaRPr lang="en-US" sz="1350" dirty="0"/>
          </a:p>
        </p:txBody>
      </p:sp>
      <p:sp>
        <p:nvSpPr>
          <p:cNvPr id="12" name="Text 10"/>
          <p:cNvSpPr/>
          <p:nvPr/>
        </p:nvSpPr>
        <p:spPr>
          <a:xfrm>
            <a:off x="2130552" y="3474720"/>
            <a:ext cx="2971800" cy="274320"/>
          </a:xfrm>
          <a:prstGeom prst="rect">
            <a:avLst/>
          </a:prstGeom>
          <a:noFill/>
          <a:ln/>
        </p:spPr>
        <p:txBody>
          <a:bodyPr wrap="square" lIns="0" tIns="0" rIns="0" bIns="0" rtlCol="0" anchor="ctr">
            <a:normAutofit fontScale="92500"/>
          </a:bodyPr>
          <a:lstStyle/>
          <a:p>
            <a:pPr marL="0" indent="0">
              <a:buNone/>
            </a:pPr>
            <a:r>
              <a:rPr lang="en-US" sz="1320" dirty="0">
                <a:solidFill>
                  <a:srgbClr val="D6E0EA"/>
                </a:solidFill>
              </a:rPr>
              <a:t>The project folder plus its version history.</a:t>
            </a:r>
            <a:endParaRPr lang="en-US" sz="1320" dirty="0"/>
          </a:p>
        </p:txBody>
      </p:sp>
      <p:sp>
        <p:nvSpPr>
          <p:cNvPr id="13" name="Text 11"/>
          <p:cNvSpPr/>
          <p:nvPr/>
        </p:nvSpPr>
        <p:spPr>
          <a:xfrm>
            <a:off x="932688" y="4005072"/>
            <a:ext cx="1143000" cy="201168"/>
          </a:xfrm>
          <a:prstGeom prst="rect">
            <a:avLst/>
          </a:prstGeom>
          <a:noFill/>
          <a:ln/>
        </p:spPr>
        <p:txBody>
          <a:bodyPr wrap="square" lIns="0" tIns="0" rIns="0" bIns="0" rtlCol="0" anchor="ctr"/>
          <a:lstStyle/>
          <a:p>
            <a:pPr marL="0" indent="0">
              <a:buNone/>
            </a:pPr>
            <a:r>
              <a:rPr lang="en-US" sz="1350" b="1" dirty="0">
                <a:solidFill>
                  <a:srgbClr val="A78BFA"/>
                </a:solidFill>
                <a:latin typeface="Arial" pitchFamily="34" charset="0"/>
                <a:ea typeface="Arial" pitchFamily="34" charset="-122"/>
                <a:cs typeface="Arial" pitchFamily="34" charset="-120"/>
              </a:rPr>
              <a:t>Markdown</a:t>
            </a:r>
            <a:endParaRPr lang="en-US" sz="1350" dirty="0"/>
          </a:p>
        </p:txBody>
      </p:sp>
      <p:sp>
        <p:nvSpPr>
          <p:cNvPr id="14" name="Text 12"/>
          <p:cNvSpPr/>
          <p:nvPr/>
        </p:nvSpPr>
        <p:spPr>
          <a:xfrm>
            <a:off x="2130552" y="4005072"/>
            <a:ext cx="2971800" cy="274320"/>
          </a:xfrm>
          <a:prstGeom prst="rect">
            <a:avLst/>
          </a:prstGeom>
          <a:noFill/>
          <a:ln/>
        </p:spPr>
        <p:txBody>
          <a:bodyPr wrap="square" lIns="0" tIns="0" rIns="0" bIns="0" rtlCol="0" anchor="ctr">
            <a:normAutofit fontScale="85000" lnSpcReduction="10000"/>
          </a:bodyPr>
          <a:lstStyle/>
          <a:p>
            <a:pPr marL="0" indent="0">
              <a:buNone/>
            </a:pPr>
            <a:r>
              <a:rPr lang="en-US" sz="1320" dirty="0">
                <a:solidFill>
                  <a:srgbClr val="D6E0EA"/>
                </a:solidFill>
              </a:rPr>
              <a:t>Simple text format used for project documents.</a:t>
            </a:r>
            <a:endParaRPr lang="en-US" sz="1320" dirty="0"/>
          </a:p>
        </p:txBody>
      </p:sp>
      <p:sp>
        <p:nvSpPr>
          <p:cNvPr id="15" name="Text 13"/>
          <p:cNvSpPr/>
          <p:nvPr/>
        </p:nvSpPr>
        <p:spPr>
          <a:xfrm>
            <a:off x="932688" y="4535424"/>
            <a:ext cx="1143000" cy="201168"/>
          </a:xfrm>
          <a:prstGeom prst="rect">
            <a:avLst/>
          </a:prstGeom>
          <a:noFill/>
          <a:ln/>
        </p:spPr>
        <p:txBody>
          <a:bodyPr wrap="square" lIns="0" tIns="0" rIns="0" bIns="0" rtlCol="0" anchor="ctr"/>
          <a:lstStyle/>
          <a:p>
            <a:pPr marL="0" indent="0">
              <a:buNone/>
            </a:pPr>
            <a:r>
              <a:rPr lang="en-US" sz="1350" b="1" dirty="0">
                <a:solidFill>
                  <a:srgbClr val="A78BFA"/>
                </a:solidFill>
                <a:latin typeface="Arial" pitchFamily="34" charset="0"/>
                <a:ea typeface="Arial" pitchFamily="34" charset="-122"/>
                <a:cs typeface="Arial" pitchFamily="34" charset="-120"/>
              </a:rPr>
              <a:t>MVP</a:t>
            </a:r>
            <a:endParaRPr lang="en-US" sz="1350" dirty="0"/>
          </a:p>
        </p:txBody>
      </p:sp>
      <p:sp>
        <p:nvSpPr>
          <p:cNvPr id="16" name="Text 14"/>
          <p:cNvSpPr/>
          <p:nvPr/>
        </p:nvSpPr>
        <p:spPr>
          <a:xfrm>
            <a:off x="2130552" y="4535424"/>
            <a:ext cx="2971800" cy="274320"/>
          </a:xfrm>
          <a:prstGeom prst="rect">
            <a:avLst/>
          </a:prstGeom>
          <a:noFill/>
          <a:ln/>
        </p:spPr>
        <p:txBody>
          <a:bodyPr wrap="square" lIns="0" tIns="0" rIns="0" bIns="0" rtlCol="0" anchor="ctr">
            <a:normAutofit fontScale="85000" lnSpcReduction="10000"/>
          </a:bodyPr>
          <a:lstStyle/>
          <a:p>
            <a:pPr marL="0" indent="0">
              <a:buNone/>
            </a:pPr>
            <a:r>
              <a:rPr lang="en-US" sz="1320" dirty="0">
                <a:solidFill>
                  <a:srgbClr val="D6E0EA"/>
                </a:solidFill>
              </a:rPr>
              <a:t>The smallest version that proves useful value.</a:t>
            </a:r>
            <a:endParaRPr lang="en-US" sz="1320" dirty="0"/>
          </a:p>
        </p:txBody>
      </p:sp>
      <p:sp>
        <p:nvSpPr>
          <p:cNvPr id="17" name="Text 15"/>
          <p:cNvSpPr/>
          <p:nvPr/>
        </p:nvSpPr>
        <p:spPr>
          <a:xfrm>
            <a:off x="932688" y="5065776"/>
            <a:ext cx="1143000" cy="201168"/>
          </a:xfrm>
          <a:prstGeom prst="rect">
            <a:avLst/>
          </a:prstGeom>
          <a:noFill/>
          <a:ln/>
        </p:spPr>
        <p:txBody>
          <a:bodyPr wrap="square" lIns="0" tIns="0" rIns="0" bIns="0" rtlCol="0" anchor="ctr"/>
          <a:lstStyle/>
          <a:p>
            <a:pPr marL="0" indent="0">
              <a:buNone/>
            </a:pPr>
            <a:r>
              <a:rPr lang="en-US" sz="1350" b="1" dirty="0">
                <a:solidFill>
                  <a:srgbClr val="A78BFA"/>
                </a:solidFill>
                <a:latin typeface="Arial" pitchFamily="34" charset="0"/>
                <a:ea typeface="Arial" pitchFamily="34" charset="-122"/>
                <a:cs typeface="Arial" pitchFamily="34" charset="-120"/>
              </a:rPr>
              <a:t>Diff</a:t>
            </a:r>
            <a:endParaRPr lang="en-US" sz="1350" dirty="0"/>
          </a:p>
        </p:txBody>
      </p:sp>
      <p:sp>
        <p:nvSpPr>
          <p:cNvPr id="18" name="Text 16"/>
          <p:cNvSpPr/>
          <p:nvPr/>
        </p:nvSpPr>
        <p:spPr>
          <a:xfrm>
            <a:off x="2130552" y="5065776"/>
            <a:ext cx="2971800" cy="274320"/>
          </a:xfrm>
          <a:prstGeom prst="rect">
            <a:avLst/>
          </a:prstGeom>
          <a:noFill/>
          <a:ln/>
        </p:spPr>
        <p:txBody>
          <a:bodyPr wrap="square" lIns="0" tIns="0" rIns="0" bIns="0" rtlCol="0" anchor="ctr">
            <a:normAutofit/>
          </a:bodyPr>
          <a:lstStyle/>
          <a:p>
            <a:pPr marL="0" indent="0">
              <a:buNone/>
            </a:pPr>
            <a:r>
              <a:rPr lang="en-US" sz="1320" dirty="0">
                <a:solidFill>
                  <a:srgbClr val="D6E0EA"/>
                </a:solidFill>
              </a:rPr>
              <a:t>A view of what files and lines changed.</a:t>
            </a:r>
            <a:endParaRPr lang="en-US" sz="1320" dirty="0"/>
          </a:p>
        </p:txBody>
      </p:sp>
      <p:sp>
        <p:nvSpPr>
          <p:cNvPr id="19" name="Shape 17"/>
          <p:cNvSpPr/>
          <p:nvPr/>
        </p:nvSpPr>
        <p:spPr>
          <a:xfrm>
            <a:off x="5916168" y="1609344"/>
            <a:ext cx="5623560" cy="4526280"/>
          </a:xfrm>
          <a:prstGeom prst="roundRect">
            <a:avLst>
              <a:gd name="adj" fmla="val 1616"/>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sp>
        <p:nvSpPr>
          <p:cNvPr id="20" name="Text 18"/>
          <p:cNvSpPr/>
          <p:nvPr/>
        </p:nvSpPr>
        <p:spPr>
          <a:xfrm>
            <a:off x="6217920" y="1901952"/>
            <a:ext cx="2743200" cy="274320"/>
          </a:xfrm>
          <a:prstGeom prst="rect">
            <a:avLst/>
          </a:prstGeom>
          <a:noFill/>
          <a:ln/>
        </p:spPr>
        <p:txBody>
          <a:bodyPr wrap="square" lIns="0" tIns="0" rIns="0" bIns="0" rtlCol="0" anchor="ctr"/>
          <a:lstStyle/>
          <a:p>
            <a:pPr marL="0" indent="0">
              <a:buNone/>
            </a:pPr>
            <a:r>
              <a:rPr lang="en-US" sz="1800" b="1" dirty="0">
                <a:solidFill>
                  <a:srgbClr val="A3E635"/>
                </a:solidFill>
              </a:rPr>
              <a:t>Official OpenAI references</a:t>
            </a:r>
            <a:endParaRPr lang="en-US" sz="1800" dirty="0"/>
          </a:p>
        </p:txBody>
      </p:sp>
      <p:pic>
        <p:nvPicPr>
          <p:cNvPr id="21"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36208" y="2487168"/>
            <a:ext cx="164592" cy="164592"/>
          </a:xfrm>
          <a:prstGeom prst="rect">
            <a:avLst/>
          </a:prstGeom>
        </p:spPr>
      </p:pic>
      <p:sp>
        <p:nvSpPr>
          <p:cNvPr id="22" name="Text 19">
            <a:hlinkClick r:id="rId4"/>
          </p:cNvPr>
          <p:cNvSpPr/>
          <p:nvPr/>
        </p:nvSpPr>
        <p:spPr>
          <a:xfrm>
            <a:off x="6547104" y="2468880"/>
            <a:ext cx="4343400" cy="219456"/>
          </a:xfrm>
          <a:prstGeom prst="rect">
            <a:avLst/>
          </a:prstGeom>
          <a:noFill/>
          <a:ln/>
        </p:spPr>
        <p:txBody>
          <a:bodyPr wrap="square" lIns="0" tIns="0" rIns="0" bIns="0" rtlCol="0" anchor="ctr"/>
          <a:lstStyle/>
          <a:p>
            <a:pPr marL="0" indent="0">
              <a:buNone/>
            </a:pPr>
            <a:r>
              <a:rPr lang="en-US" sz="1380" b="1" u="sng" dirty="0">
                <a:solidFill>
                  <a:srgbClr val="F7FAFC"/>
                </a:solidFill>
                <a:hlinkClick r:id="rId4">
                  <a:extLst>
                    <a:ext uri="{A12FA001-AC4F-418D-AE19-62706E023703}">
                      <ahyp:hlinkClr xmlns:ahyp="http://schemas.microsoft.com/office/drawing/2018/hyperlinkcolor" val="tx"/>
                    </a:ext>
                  </a:extLst>
                </a:hlinkClick>
              </a:rPr>
              <a:t>ChatGPT Work and Codex</a:t>
            </a:r>
            <a:endParaRPr lang="en-US" sz="1380" dirty="0"/>
          </a:p>
        </p:txBody>
      </p:sp>
      <p:sp>
        <p:nvSpPr>
          <p:cNvPr id="23" name="Text 20">
            <a:hlinkClick r:id="rId4"/>
          </p:cNvPr>
          <p:cNvSpPr/>
          <p:nvPr/>
        </p:nvSpPr>
        <p:spPr>
          <a:xfrm>
            <a:off x="6547104" y="2734056"/>
            <a:ext cx="4343400" cy="182880"/>
          </a:xfrm>
          <a:prstGeom prst="rect">
            <a:avLst/>
          </a:prstGeom>
          <a:noFill/>
          <a:ln/>
        </p:spPr>
        <p:txBody>
          <a:bodyPr wrap="square" lIns="0" tIns="0" rIns="0" bIns="0" rtlCol="0" anchor="ctr">
            <a:normAutofit/>
          </a:bodyPr>
          <a:lstStyle/>
          <a:p>
            <a:pPr marL="0" indent="0">
              <a:buNone/>
            </a:pPr>
            <a:r>
              <a:rPr lang="en-US" sz="760" u="sng" dirty="0">
                <a:solidFill>
                  <a:srgbClr val="91A0B2"/>
                </a:solidFill>
                <a:hlinkClick r:id="rId4">
                  <a:extLst>
                    <a:ext uri="{A12FA001-AC4F-418D-AE19-62706E023703}">
                      <ahyp:hlinkClr xmlns:ahyp="http://schemas.microsoft.com/office/drawing/2018/hyperlinkcolor" val="tx"/>
                    </a:ext>
                  </a:extLst>
                </a:hlinkClick>
              </a:rPr>
              <a:t>https://help.openai.com/en/articles/20001275-chatgpt-work-and-codex</a:t>
            </a:r>
            <a:endParaRPr lang="en-US" sz="760" dirty="0"/>
          </a:p>
        </p:txBody>
      </p:sp>
      <p:pic>
        <p:nvPicPr>
          <p:cNvPr id="24"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36208" y="3145536"/>
            <a:ext cx="164592" cy="164592"/>
          </a:xfrm>
          <a:prstGeom prst="rect">
            <a:avLst/>
          </a:prstGeom>
        </p:spPr>
      </p:pic>
      <p:sp>
        <p:nvSpPr>
          <p:cNvPr id="25" name="Text 21">
            <a:hlinkClick r:id="rId5"/>
          </p:cNvPr>
          <p:cNvSpPr/>
          <p:nvPr/>
        </p:nvSpPr>
        <p:spPr>
          <a:xfrm>
            <a:off x="6547104" y="3127248"/>
            <a:ext cx="4343400" cy="219456"/>
          </a:xfrm>
          <a:prstGeom prst="rect">
            <a:avLst/>
          </a:prstGeom>
          <a:noFill/>
          <a:ln/>
        </p:spPr>
        <p:txBody>
          <a:bodyPr wrap="square" lIns="0" tIns="0" rIns="0" bIns="0" rtlCol="0" anchor="ctr"/>
          <a:lstStyle/>
          <a:p>
            <a:pPr marL="0" indent="0">
              <a:buNone/>
            </a:pPr>
            <a:r>
              <a:rPr lang="en-US" sz="1380" b="1" u="sng" dirty="0">
                <a:solidFill>
                  <a:srgbClr val="F7FAFC"/>
                </a:solidFill>
                <a:hlinkClick r:id="rId5">
                  <a:extLst>
                    <a:ext uri="{A12FA001-AC4F-418D-AE19-62706E023703}">
                      <ahyp:hlinkClr xmlns:ahyp="http://schemas.microsoft.com/office/drawing/2018/hyperlinkcolor" val="tx"/>
                    </a:ext>
                  </a:extLst>
                </a:hlinkClick>
              </a:rPr>
              <a:t>Using Codex with your ChatGPT plan</a:t>
            </a:r>
            <a:endParaRPr lang="en-US" sz="1380" dirty="0"/>
          </a:p>
        </p:txBody>
      </p:sp>
      <p:sp>
        <p:nvSpPr>
          <p:cNvPr id="26" name="Text 22">
            <a:hlinkClick r:id="rId5"/>
          </p:cNvPr>
          <p:cNvSpPr/>
          <p:nvPr/>
        </p:nvSpPr>
        <p:spPr>
          <a:xfrm>
            <a:off x="6547104" y="3392424"/>
            <a:ext cx="4343400" cy="182880"/>
          </a:xfrm>
          <a:prstGeom prst="rect">
            <a:avLst/>
          </a:prstGeom>
          <a:noFill/>
          <a:ln/>
        </p:spPr>
        <p:txBody>
          <a:bodyPr wrap="square" lIns="0" tIns="0" rIns="0" bIns="0" rtlCol="0" anchor="ctr">
            <a:normAutofit/>
          </a:bodyPr>
          <a:lstStyle/>
          <a:p>
            <a:pPr marL="0" indent="0">
              <a:buNone/>
            </a:pPr>
            <a:r>
              <a:rPr lang="en-US" sz="760" u="sng" dirty="0">
                <a:solidFill>
                  <a:srgbClr val="91A0B2"/>
                </a:solidFill>
                <a:hlinkClick r:id="rId5">
                  <a:extLst>
                    <a:ext uri="{A12FA001-AC4F-418D-AE19-62706E023703}">
                      <ahyp:hlinkClr xmlns:ahyp="http://schemas.microsoft.com/office/drawing/2018/hyperlinkcolor" val="tx"/>
                    </a:ext>
                  </a:extLst>
                </a:hlinkClick>
              </a:rPr>
              <a:t>https://help.openai.com/en/articles/11369540-getting-started-with-codex</a:t>
            </a:r>
            <a:endParaRPr lang="en-US" sz="760" dirty="0"/>
          </a:p>
        </p:txBody>
      </p:sp>
      <p:pic>
        <p:nvPicPr>
          <p:cNvPr id="27"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36208" y="3803904"/>
            <a:ext cx="164592" cy="164592"/>
          </a:xfrm>
          <a:prstGeom prst="rect">
            <a:avLst/>
          </a:prstGeom>
        </p:spPr>
      </p:pic>
      <p:sp>
        <p:nvSpPr>
          <p:cNvPr id="28" name="Text 23">
            <a:hlinkClick r:id="rId6"/>
          </p:cNvPr>
          <p:cNvSpPr/>
          <p:nvPr/>
        </p:nvSpPr>
        <p:spPr>
          <a:xfrm>
            <a:off x="6547104" y="3785616"/>
            <a:ext cx="4343400" cy="219456"/>
          </a:xfrm>
          <a:prstGeom prst="rect">
            <a:avLst/>
          </a:prstGeom>
          <a:noFill/>
          <a:ln/>
        </p:spPr>
        <p:txBody>
          <a:bodyPr wrap="square" lIns="0" tIns="0" rIns="0" bIns="0" rtlCol="0" anchor="ctr"/>
          <a:lstStyle/>
          <a:p>
            <a:pPr marL="0" indent="0">
              <a:buNone/>
            </a:pPr>
            <a:r>
              <a:rPr lang="en-US" sz="1380" b="1" u="sng" dirty="0">
                <a:solidFill>
                  <a:srgbClr val="F7FAFC"/>
                </a:solidFill>
                <a:hlinkClick r:id="rId6">
                  <a:extLst>
                    <a:ext uri="{A12FA001-AC4F-418D-AE19-62706E023703}">
                      <ahyp:hlinkClr xmlns:ahyp="http://schemas.microsoft.com/office/drawing/2018/hyperlinkcolor" val="tx"/>
                    </a:ext>
                  </a:extLst>
                </a:hlinkClick>
              </a:rPr>
              <a:t>Apps / Plugins in ChatGPT</a:t>
            </a:r>
            <a:endParaRPr lang="en-US" sz="1380" dirty="0"/>
          </a:p>
        </p:txBody>
      </p:sp>
      <p:sp>
        <p:nvSpPr>
          <p:cNvPr id="29" name="Text 24">
            <a:hlinkClick r:id="rId6"/>
          </p:cNvPr>
          <p:cNvSpPr/>
          <p:nvPr/>
        </p:nvSpPr>
        <p:spPr>
          <a:xfrm>
            <a:off x="6547104" y="4050792"/>
            <a:ext cx="4343400" cy="182880"/>
          </a:xfrm>
          <a:prstGeom prst="rect">
            <a:avLst/>
          </a:prstGeom>
          <a:noFill/>
          <a:ln/>
        </p:spPr>
        <p:txBody>
          <a:bodyPr wrap="square" lIns="0" tIns="0" rIns="0" bIns="0" rtlCol="0" anchor="ctr">
            <a:normAutofit/>
          </a:bodyPr>
          <a:lstStyle/>
          <a:p>
            <a:pPr marL="0" indent="0">
              <a:buNone/>
            </a:pPr>
            <a:r>
              <a:rPr lang="en-US" sz="760" u="sng" dirty="0">
                <a:solidFill>
                  <a:srgbClr val="91A0B2"/>
                </a:solidFill>
                <a:hlinkClick r:id="rId6">
                  <a:extLst>
                    <a:ext uri="{A12FA001-AC4F-418D-AE19-62706E023703}">
                      <ahyp:hlinkClr xmlns:ahyp="http://schemas.microsoft.com/office/drawing/2018/hyperlinkcolor" val="tx"/>
                    </a:ext>
                  </a:extLst>
                </a:hlinkClick>
              </a:rPr>
              <a:t>https://help.openai.com/en/articles/11487775-connectors-</a:t>
            </a:r>
            <a:endParaRPr lang="en-US" sz="760" dirty="0"/>
          </a:p>
        </p:txBody>
      </p:sp>
      <p:pic>
        <p:nvPicPr>
          <p:cNvPr id="30"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36208" y="4462272"/>
            <a:ext cx="164592" cy="164592"/>
          </a:xfrm>
          <a:prstGeom prst="rect">
            <a:avLst/>
          </a:prstGeom>
        </p:spPr>
      </p:pic>
      <p:sp>
        <p:nvSpPr>
          <p:cNvPr id="31" name="Text 25">
            <a:hlinkClick r:id="rId7"/>
          </p:cNvPr>
          <p:cNvSpPr/>
          <p:nvPr/>
        </p:nvSpPr>
        <p:spPr>
          <a:xfrm>
            <a:off x="6547104" y="4443984"/>
            <a:ext cx="4343400" cy="219456"/>
          </a:xfrm>
          <a:prstGeom prst="rect">
            <a:avLst/>
          </a:prstGeom>
          <a:noFill/>
          <a:ln/>
        </p:spPr>
        <p:txBody>
          <a:bodyPr wrap="square" lIns="0" tIns="0" rIns="0" bIns="0" rtlCol="0" anchor="ctr"/>
          <a:lstStyle/>
          <a:p>
            <a:pPr marL="0" indent="0">
              <a:buNone/>
            </a:pPr>
            <a:r>
              <a:rPr lang="en-US" sz="1380" b="1" u="sng" dirty="0">
                <a:solidFill>
                  <a:srgbClr val="F7FAFC"/>
                </a:solidFill>
                <a:hlinkClick r:id="rId7">
                  <a:extLst>
                    <a:ext uri="{A12FA001-AC4F-418D-AE19-62706E023703}">
                      <ahyp:hlinkClr xmlns:ahyp="http://schemas.microsoft.com/office/drawing/2018/hyperlinkcolor" val="tx"/>
                    </a:ext>
                  </a:extLst>
                </a:hlinkClick>
              </a:rPr>
              <a:t>Codex overview</a:t>
            </a:r>
            <a:endParaRPr lang="en-US" sz="1380" dirty="0"/>
          </a:p>
        </p:txBody>
      </p:sp>
      <p:sp>
        <p:nvSpPr>
          <p:cNvPr id="32" name="Text 26">
            <a:hlinkClick r:id="rId7"/>
          </p:cNvPr>
          <p:cNvSpPr/>
          <p:nvPr/>
        </p:nvSpPr>
        <p:spPr>
          <a:xfrm>
            <a:off x="6547104" y="4709160"/>
            <a:ext cx="4343400" cy="182880"/>
          </a:xfrm>
          <a:prstGeom prst="rect">
            <a:avLst/>
          </a:prstGeom>
          <a:noFill/>
          <a:ln/>
        </p:spPr>
        <p:txBody>
          <a:bodyPr wrap="square" lIns="0" tIns="0" rIns="0" bIns="0" rtlCol="0" anchor="ctr">
            <a:normAutofit/>
          </a:bodyPr>
          <a:lstStyle/>
          <a:p>
            <a:pPr marL="0" indent="0">
              <a:buNone/>
            </a:pPr>
            <a:r>
              <a:rPr lang="en-US" sz="760" u="sng" dirty="0">
                <a:solidFill>
                  <a:srgbClr val="91A0B2"/>
                </a:solidFill>
                <a:hlinkClick r:id="rId7">
                  <a:extLst>
                    <a:ext uri="{A12FA001-AC4F-418D-AE19-62706E023703}">
                      <ahyp:hlinkClr xmlns:ahyp="http://schemas.microsoft.com/office/drawing/2018/hyperlinkcolor" val="tx"/>
                    </a:ext>
                  </a:extLst>
                </a:hlinkClick>
              </a:rPr>
              <a:t>https://openai.com/codex/</a:t>
            </a:r>
            <a:endParaRPr lang="en-US" sz="760" dirty="0"/>
          </a:p>
        </p:txBody>
      </p:sp>
      <p:pic>
        <p:nvPicPr>
          <p:cNvPr id="33"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36208" y="5120640"/>
            <a:ext cx="164592" cy="164592"/>
          </a:xfrm>
          <a:prstGeom prst="rect">
            <a:avLst/>
          </a:prstGeom>
        </p:spPr>
      </p:pic>
      <p:sp>
        <p:nvSpPr>
          <p:cNvPr id="34" name="Text 27">
            <a:hlinkClick r:id="rId8"/>
          </p:cNvPr>
          <p:cNvSpPr/>
          <p:nvPr/>
        </p:nvSpPr>
        <p:spPr>
          <a:xfrm>
            <a:off x="6547104" y="5102352"/>
            <a:ext cx="4343400" cy="219456"/>
          </a:xfrm>
          <a:prstGeom prst="rect">
            <a:avLst/>
          </a:prstGeom>
          <a:noFill/>
          <a:ln/>
        </p:spPr>
        <p:txBody>
          <a:bodyPr wrap="square" lIns="0" tIns="0" rIns="0" bIns="0" rtlCol="0" anchor="ctr"/>
          <a:lstStyle/>
          <a:p>
            <a:pPr marL="0" indent="0">
              <a:buNone/>
            </a:pPr>
            <a:r>
              <a:rPr lang="en-US" sz="1380" b="1" u="sng" dirty="0">
                <a:solidFill>
                  <a:srgbClr val="F7FAFC"/>
                </a:solidFill>
                <a:hlinkClick r:id="rId8">
                  <a:extLst>
                    <a:ext uri="{A12FA001-AC4F-418D-AE19-62706E023703}">
                      <ahyp:hlinkClr xmlns:ahyp="http://schemas.microsoft.com/office/drawing/2018/hyperlinkcolor" val="tx"/>
                    </a:ext>
                  </a:extLst>
                </a:hlinkClick>
              </a:rPr>
              <a:t>OpenAI Academy: Codex</a:t>
            </a:r>
            <a:endParaRPr lang="en-US" sz="1380" dirty="0"/>
          </a:p>
        </p:txBody>
      </p:sp>
      <p:sp>
        <p:nvSpPr>
          <p:cNvPr id="35" name="Text 28">
            <a:hlinkClick r:id="rId8"/>
          </p:cNvPr>
          <p:cNvSpPr/>
          <p:nvPr/>
        </p:nvSpPr>
        <p:spPr>
          <a:xfrm>
            <a:off x="6547104" y="5367528"/>
            <a:ext cx="4343400" cy="182880"/>
          </a:xfrm>
          <a:prstGeom prst="rect">
            <a:avLst/>
          </a:prstGeom>
          <a:noFill/>
          <a:ln/>
        </p:spPr>
        <p:txBody>
          <a:bodyPr wrap="square" lIns="0" tIns="0" rIns="0" bIns="0" rtlCol="0" anchor="ctr">
            <a:normAutofit/>
          </a:bodyPr>
          <a:lstStyle/>
          <a:p>
            <a:pPr marL="0" indent="0">
              <a:buNone/>
            </a:pPr>
            <a:r>
              <a:rPr lang="en-US" sz="760" u="sng" dirty="0">
                <a:solidFill>
                  <a:srgbClr val="91A0B2"/>
                </a:solidFill>
                <a:hlinkClick r:id="rId8">
                  <a:extLst>
                    <a:ext uri="{A12FA001-AC4F-418D-AE19-62706E023703}">
                      <ahyp:hlinkClr xmlns:ahyp="http://schemas.microsoft.com/office/drawing/2018/hyperlinkcolor" val="tx"/>
                    </a:ext>
                  </a:extLst>
                </a:hlinkClick>
              </a:rPr>
              <a:t>https://openai.com/academy/codex/</a:t>
            </a:r>
            <a:endParaRPr lang="en-US" sz="760" dirty="0"/>
          </a:p>
        </p:txBody>
      </p:sp>
      <p:sp>
        <p:nvSpPr>
          <p:cNvPr id="36" name="Text 29"/>
          <p:cNvSpPr/>
          <p:nvPr/>
        </p:nvSpPr>
        <p:spPr>
          <a:xfrm>
            <a:off x="7452360" y="5879592"/>
            <a:ext cx="2651760" cy="182880"/>
          </a:xfrm>
          <a:prstGeom prst="rect">
            <a:avLst/>
          </a:prstGeom>
          <a:noFill/>
          <a:ln/>
        </p:spPr>
        <p:txBody>
          <a:bodyPr wrap="square" lIns="0" tIns="0" rIns="0" bIns="0" rtlCol="0" anchor="ctr"/>
          <a:lstStyle/>
          <a:p>
            <a:pPr marL="0" indent="0" algn="ctr">
              <a:buNone/>
            </a:pPr>
            <a:r>
              <a:rPr lang="en-US" sz="950" i="1" dirty="0">
                <a:solidFill>
                  <a:srgbClr val="91A0B2"/>
                </a:solidFill>
              </a:rPr>
              <a:t>References checked: 23 July 2026</a:t>
            </a:r>
            <a:endParaRPr lang="en-US" sz="950" dirty="0"/>
          </a:p>
        </p:txBody>
      </p:sp>
      <p:sp>
        <p:nvSpPr>
          <p:cNvPr id="37"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40</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FOUNDATION</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What an LLM actually does — and does not do</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Think of it as a fast junior colleague who needs context, instructions and checking.</a:t>
            </a:r>
            <a:endParaRPr lang="en-US" sz="1300" dirty="0"/>
          </a:p>
        </p:txBody>
      </p:sp>
      <p:sp>
        <p:nvSpPr>
          <p:cNvPr id="5" name="Shape 3"/>
          <p:cNvSpPr/>
          <p:nvPr/>
        </p:nvSpPr>
        <p:spPr>
          <a:xfrm>
            <a:off x="685800" y="1783080"/>
            <a:ext cx="3401568" cy="4069080"/>
          </a:xfrm>
          <a:prstGeom prst="roundRect">
            <a:avLst>
              <a:gd name="adj" fmla="val 215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400" y="2048256"/>
            <a:ext cx="384048" cy="384048"/>
          </a:xfrm>
          <a:prstGeom prst="rect">
            <a:avLst/>
          </a:prstGeom>
        </p:spPr>
      </p:pic>
      <p:sp>
        <p:nvSpPr>
          <p:cNvPr id="7" name="Text 4"/>
          <p:cNvSpPr/>
          <p:nvPr/>
        </p:nvSpPr>
        <p:spPr>
          <a:xfrm>
            <a:off x="1444752" y="2084832"/>
            <a:ext cx="2240280" cy="274320"/>
          </a:xfrm>
          <a:prstGeom prst="rect">
            <a:avLst/>
          </a:prstGeom>
          <a:noFill/>
          <a:ln/>
        </p:spPr>
        <p:txBody>
          <a:bodyPr wrap="square" lIns="0" tIns="0" rIns="0" bIns="0" rtlCol="0" anchor="ctr"/>
          <a:lstStyle/>
          <a:p>
            <a:pPr marL="0" indent="0">
              <a:buNone/>
            </a:pPr>
            <a:r>
              <a:rPr lang="en-US" sz="1600" b="1" dirty="0">
                <a:solidFill>
                  <a:srgbClr val="34D399"/>
                </a:solidFill>
              </a:rPr>
              <a:t>GOOD AT</a:t>
            </a:r>
            <a:endParaRPr lang="en-US" sz="1600" dirty="0"/>
          </a:p>
        </p:txBody>
      </p:sp>
      <p:sp>
        <p:nvSpPr>
          <p:cNvPr id="8" name="Text 5"/>
          <p:cNvSpPr/>
          <p:nvPr/>
        </p:nvSpPr>
        <p:spPr>
          <a:xfrm>
            <a:off x="941832" y="2761488"/>
            <a:ext cx="2834640" cy="2423160"/>
          </a:xfrm>
          <a:prstGeom prst="rect">
            <a:avLst/>
          </a:prstGeom>
          <a:noFill/>
          <a:ln/>
        </p:spPr>
        <p:txBody>
          <a:bodyPr wrap="square" lIns="635" tIns="635" rIns="635" bIns="635" rtlCol="0" anchor="t">
            <a:normAutofit/>
          </a:bodyPr>
          <a:lstStyle/>
          <a:p>
            <a:pPr marL="177800" indent="-177800">
              <a:buSzPct val="100000"/>
              <a:buChar char="•"/>
            </a:pPr>
            <a:r>
              <a:rPr lang="en-US" sz="1550" dirty="0">
                <a:solidFill>
                  <a:srgbClr val="D6E0EA"/>
                </a:solidFill>
                <a:latin typeface="Arial" pitchFamily="34" charset="0"/>
                <a:ea typeface="Arial" pitchFamily="34" charset="-122"/>
                <a:cs typeface="Arial" pitchFamily="34" charset="-120"/>
              </a:rPr>
              <a:t>Structuring messy information</a:t>
            </a:r>
            <a:endParaRPr lang="en-US" sz="1550" dirty="0"/>
          </a:p>
          <a:p>
            <a:pPr marL="177800" indent="-177800">
              <a:buSzPct val="100000"/>
              <a:buChar char="•"/>
            </a:pPr>
            <a:r>
              <a:rPr lang="en-US" sz="1550" dirty="0">
                <a:solidFill>
                  <a:srgbClr val="D6E0EA"/>
                </a:solidFill>
                <a:latin typeface="Arial" pitchFamily="34" charset="0"/>
                <a:ea typeface="Arial" pitchFamily="34" charset="-122"/>
                <a:cs typeface="Arial" pitchFamily="34" charset="-120"/>
              </a:rPr>
              <a:t>Drafting and transforming content</a:t>
            </a:r>
            <a:endParaRPr lang="en-US" sz="1550" dirty="0"/>
          </a:p>
          <a:p>
            <a:pPr marL="177800" indent="-177800">
              <a:buSzPct val="100000"/>
              <a:buChar char="•"/>
            </a:pPr>
            <a:r>
              <a:rPr lang="en-US" sz="1550" dirty="0">
                <a:solidFill>
                  <a:srgbClr val="D6E0EA"/>
                </a:solidFill>
                <a:latin typeface="Arial" pitchFamily="34" charset="0"/>
                <a:ea typeface="Arial" pitchFamily="34" charset="-122"/>
                <a:cs typeface="Arial" pitchFamily="34" charset="-120"/>
              </a:rPr>
              <a:t>Recognising patterns and examples</a:t>
            </a:r>
            <a:endParaRPr lang="en-US" sz="1550" dirty="0"/>
          </a:p>
          <a:p>
            <a:pPr marL="177800" indent="-177800">
              <a:buSzPct val="100000"/>
              <a:buChar char="•"/>
            </a:pPr>
            <a:r>
              <a:rPr lang="en-US" sz="1550" dirty="0">
                <a:solidFill>
                  <a:srgbClr val="D6E0EA"/>
                </a:solidFill>
                <a:latin typeface="Arial" pitchFamily="34" charset="0"/>
                <a:ea typeface="Arial" pitchFamily="34" charset="-122"/>
                <a:cs typeface="Arial" pitchFamily="34" charset="-120"/>
              </a:rPr>
              <a:t>Generating code and explanations</a:t>
            </a:r>
            <a:endParaRPr lang="en-US" sz="1550" dirty="0"/>
          </a:p>
        </p:txBody>
      </p:sp>
      <p:sp>
        <p:nvSpPr>
          <p:cNvPr id="9" name="Shape 6"/>
          <p:cNvSpPr/>
          <p:nvPr/>
        </p:nvSpPr>
        <p:spPr>
          <a:xfrm>
            <a:off x="4507992" y="1783080"/>
            <a:ext cx="3401568" cy="4069080"/>
          </a:xfrm>
          <a:prstGeom prst="roundRect">
            <a:avLst>
              <a:gd name="adj" fmla="val 215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36592" y="2048256"/>
            <a:ext cx="384048" cy="384048"/>
          </a:xfrm>
          <a:prstGeom prst="rect">
            <a:avLst/>
          </a:prstGeom>
        </p:spPr>
      </p:pic>
      <p:sp>
        <p:nvSpPr>
          <p:cNvPr id="11" name="Text 7"/>
          <p:cNvSpPr/>
          <p:nvPr/>
        </p:nvSpPr>
        <p:spPr>
          <a:xfrm>
            <a:off x="5266944" y="2084832"/>
            <a:ext cx="2240280" cy="274320"/>
          </a:xfrm>
          <a:prstGeom prst="rect">
            <a:avLst/>
          </a:prstGeom>
          <a:noFill/>
          <a:ln/>
        </p:spPr>
        <p:txBody>
          <a:bodyPr wrap="square" lIns="0" tIns="0" rIns="0" bIns="0" rtlCol="0" anchor="ctr"/>
          <a:lstStyle/>
          <a:p>
            <a:pPr marL="0" indent="0">
              <a:buNone/>
            </a:pPr>
            <a:r>
              <a:rPr lang="en-US" sz="1600" b="1" dirty="0">
                <a:solidFill>
                  <a:srgbClr val="FBBF24"/>
                </a:solidFill>
              </a:rPr>
              <a:t>NEEDS FROM YOU</a:t>
            </a:r>
            <a:endParaRPr lang="en-US" sz="1600" dirty="0"/>
          </a:p>
        </p:txBody>
      </p:sp>
      <p:sp>
        <p:nvSpPr>
          <p:cNvPr id="12" name="Text 8"/>
          <p:cNvSpPr/>
          <p:nvPr/>
        </p:nvSpPr>
        <p:spPr>
          <a:xfrm>
            <a:off x="4764024" y="2761488"/>
            <a:ext cx="2834640" cy="2423160"/>
          </a:xfrm>
          <a:prstGeom prst="rect">
            <a:avLst/>
          </a:prstGeom>
          <a:noFill/>
          <a:ln/>
        </p:spPr>
        <p:txBody>
          <a:bodyPr wrap="square" lIns="635" tIns="635" rIns="635" bIns="635" rtlCol="0" anchor="t">
            <a:normAutofit/>
          </a:bodyPr>
          <a:lstStyle/>
          <a:p>
            <a:pPr marL="177800" indent="-177800">
              <a:buSzPct val="100000"/>
              <a:buChar char="•"/>
            </a:pPr>
            <a:r>
              <a:rPr lang="en-US" sz="1550" dirty="0">
                <a:solidFill>
                  <a:srgbClr val="D6E0EA"/>
                </a:solidFill>
                <a:latin typeface="Arial" pitchFamily="34" charset="0"/>
                <a:ea typeface="Arial" pitchFamily="34" charset="-122"/>
                <a:cs typeface="Arial" pitchFamily="34" charset="-120"/>
              </a:rPr>
              <a:t>The objective and audience</a:t>
            </a:r>
            <a:endParaRPr lang="en-US" sz="1550" dirty="0"/>
          </a:p>
          <a:p>
            <a:pPr marL="177800" indent="-177800">
              <a:buSzPct val="100000"/>
              <a:buChar char="•"/>
            </a:pPr>
            <a:r>
              <a:rPr lang="en-US" sz="1550" dirty="0">
                <a:solidFill>
                  <a:srgbClr val="D6E0EA"/>
                </a:solidFill>
                <a:latin typeface="Arial" pitchFamily="34" charset="0"/>
                <a:ea typeface="Arial" pitchFamily="34" charset="-122"/>
                <a:cs typeface="Arial" pitchFamily="34" charset="-120"/>
              </a:rPr>
              <a:t>Relevant files and examples</a:t>
            </a:r>
            <a:endParaRPr lang="en-US" sz="1550" dirty="0"/>
          </a:p>
          <a:p>
            <a:pPr marL="177800" indent="-177800">
              <a:buSzPct val="100000"/>
              <a:buChar char="•"/>
            </a:pPr>
            <a:r>
              <a:rPr lang="en-US" sz="1550" dirty="0">
                <a:solidFill>
                  <a:srgbClr val="D6E0EA"/>
                </a:solidFill>
                <a:latin typeface="Arial" pitchFamily="34" charset="0"/>
                <a:ea typeface="Arial" pitchFamily="34" charset="-122"/>
                <a:cs typeface="Arial" pitchFamily="34" charset="-120"/>
              </a:rPr>
              <a:t>Rules, constraints and priorities</a:t>
            </a:r>
            <a:endParaRPr lang="en-US" sz="1550" dirty="0"/>
          </a:p>
          <a:p>
            <a:pPr marL="177800" indent="-177800">
              <a:buSzPct val="100000"/>
              <a:buChar char="•"/>
            </a:pPr>
            <a:r>
              <a:rPr lang="en-US" sz="1550" dirty="0">
                <a:solidFill>
                  <a:srgbClr val="D6E0EA"/>
                </a:solidFill>
                <a:latin typeface="Arial" pitchFamily="34" charset="0"/>
                <a:ea typeface="Arial" pitchFamily="34" charset="-122"/>
                <a:cs typeface="Arial" pitchFamily="34" charset="-120"/>
              </a:rPr>
              <a:t>A clear definition of “done”</a:t>
            </a:r>
            <a:endParaRPr lang="en-US" sz="1550" dirty="0"/>
          </a:p>
        </p:txBody>
      </p:sp>
      <p:sp>
        <p:nvSpPr>
          <p:cNvPr id="13" name="Shape 9"/>
          <p:cNvSpPr/>
          <p:nvPr/>
        </p:nvSpPr>
        <p:spPr>
          <a:xfrm>
            <a:off x="8330184" y="1783080"/>
            <a:ext cx="3401568" cy="4069080"/>
          </a:xfrm>
          <a:prstGeom prst="roundRect">
            <a:avLst>
              <a:gd name="adj" fmla="val 215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58784" y="2048256"/>
            <a:ext cx="384048" cy="384048"/>
          </a:xfrm>
          <a:prstGeom prst="rect">
            <a:avLst/>
          </a:prstGeom>
        </p:spPr>
      </p:pic>
      <p:sp>
        <p:nvSpPr>
          <p:cNvPr id="15" name="Text 10"/>
          <p:cNvSpPr/>
          <p:nvPr/>
        </p:nvSpPr>
        <p:spPr>
          <a:xfrm>
            <a:off x="9089136" y="2084832"/>
            <a:ext cx="2240280" cy="274320"/>
          </a:xfrm>
          <a:prstGeom prst="rect">
            <a:avLst/>
          </a:prstGeom>
          <a:noFill/>
          <a:ln/>
        </p:spPr>
        <p:txBody>
          <a:bodyPr wrap="square" lIns="0" tIns="0" rIns="0" bIns="0" rtlCol="0" anchor="ctr"/>
          <a:lstStyle/>
          <a:p>
            <a:pPr marL="0" indent="0">
              <a:buNone/>
            </a:pPr>
            <a:r>
              <a:rPr lang="en-US" sz="1600" b="1" dirty="0">
                <a:solidFill>
                  <a:srgbClr val="F87171"/>
                </a:solidFill>
              </a:rPr>
              <a:t>CAN GET WRONG</a:t>
            </a:r>
            <a:endParaRPr lang="en-US" sz="1600" dirty="0"/>
          </a:p>
        </p:txBody>
      </p:sp>
      <p:sp>
        <p:nvSpPr>
          <p:cNvPr id="16" name="Text 11"/>
          <p:cNvSpPr/>
          <p:nvPr/>
        </p:nvSpPr>
        <p:spPr>
          <a:xfrm>
            <a:off x="8586216" y="2761488"/>
            <a:ext cx="2834640" cy="2423160"/>
          </a:xfrm>
          <a:prstGeom prst="rect">
            <a:avLst/>
          </a:prstGeom>
          <a:noFill/>
          <a:ln/>
        </p:spPr>
        <p:txBody>
          <a:bodyPr wrap="square" lIns="635" tIns="635" rIns="635" bIns="635" rtlCol="0" anchor="t">
            <a:normAutofit/>
          </a:bodyPr>
          <a:lstStyle/>
          <a:p>
            <a:pPr marL="177800" indent="-177800">
              <a:buSzPct val="100000"/>
              <a:buChar char="•"/>
            </a:pPr>
            <a:r>
              <a:rPr lang="en-US" sz="1550" dirty="0">
                <a:solidFill>
                  <a:srgbClr val="D6E0EA"/>
                </a:solidFill>
                <a:latin typeface="Arial" pitchFamily="34" charset="0"/>
                <a:ea typeface="Arial" pitchFamily="34" charset="-122"/>
                <a:cs typeface="Arial" pitchFamily="34" charset="-120"/>
              </a:rPr>
              <a:t>Facts that were not verified</a:t>
            </a:r>
            <a:endParaRPr lang="en-US" sz="1550" dirty="0"/>
          </a:p>
          <a:p>
            <a:pPr marL="177800" indent="-177800">
              <a:buSzPct val="100000"/>
              <a:buChar char="•"/>
            </a:pPr>
            <a:r>
              <a:rPr lang="en-US" sz="1550" dirty="0">
                <a:solidFill>
                  <a:srgbClr val="D6E0EA"/>
                </a:solidFill>
                <a:latin typeface="Arial" pitchFamily="34" charset="0"/>
                <a:ea typeface="Arial" pitchFamily="34" charset="-122"/>
                <a:cs typeface="Arial" pitchFamily="34" charset="-120"/>
              </a:rPr>
              <a:t>Hidden assumptions and edge cases</a:t>
            </a:r>
            <a:endParaRPr lang="en-US" sz="1550" dirty="0"/>
          </a:p>
          <a:p>
            <a:pPr marL="177800" indent="-177800">
              <a:buSzPct val="100000"/>
              <a:buChar char="•"/>
            </a:pPr>
            <a:r>
              <a:rPr lang="en-US" sz="1550" dirty="0">
                <a:solidFill>
                  <a:srgbClr val="D6E0EA"/>
                </a:solidFill>
                <a:latin typeface="Arial" pitchFamily="34" charset="0"/>
                <a:ea typeface="Arial" pitchFamily="34" charset="-122"/>
                <a:cs typeface="Arial" pitchFamily="34" charset="-120"/>
              </a:rPr>
              <a:t>Business rules it was never told</a:t>
            </a:r>
            <a:endParaRPr lang="en-US" sz="1550" dirty="0"/>
          </a:p>
          <a:p>
            <a:pPr marL="177800" indent="-177800">
              <a:buSzPct val="100000"/>
              <a:buChar char="•"/>
            </a:pPr>
            <a:r>
              <a:rPr lang="en-US" sz="1550" dirty="0">
                <a:solidFill>
                  <a:srgbClr val="D6E0EA"/>
                </a:solidFill>
                <a:latin typeface="Arial" pitchFamily="34" charset="0"/>
                <a:ea typeface="Arial" pitchFamily="34" charset="-122"/>
                <a:cs typeface="Arial" pitchFamily="34" charset="-120"/>
              </a:rPr>
              <a:t>A polished answer that is still incorrect</a:t>
            </a:r>
            <a:endParaRPr lang="en-US" sz="1550" dirty="0"/>
          </a:p>
        </p:txBody>
      </p:sp>
      <p:sp>
        <p:nvSpPr>
          <p:cNvPr id="17" name="Text 12"/>
          <p:cNvSpPr/>
          <p:nvPr/>
        </p:nvSpPr>
        <p:spPr>
          <a:xfrm>
            <a:off x="2834640" y="6053328"/>
            <a:ext cx="6492240" cy="274320"/>
          </a:xfrm>
          <a:prstGeom prst="rect">
            <a:avLst/>
          </a:prstGeom>
          <a:noFill/>
          <a:ln/>
        </p:spPr>
        <p:txBody>
          <a:bodyPr wrap="square" lIns="0" tIns="0" rIns="0" bIns="0" rtlCol="0" anchor="ctr"/>
          <a:lstStyle/>
          <a:p>
            <a:pPr marL="0" indent="0" algn="ctr">
              <a:buNone/>
            </a:pPr>
            <a:r>
              <a:rPr lang="en-US" sz="1800" b="1" dirty="0">
                <a:solidFill>
                  <a:srgbClr val="FB7185"/>
                </a:solidFill>
              </a:rPr>
              <a:t>Confidence is a writing style — not proof of correctness.</a:t>
            </a:r>
            <a:endParaRPr lang="en-US" sz="180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CHOOSE THE WORKSPACE</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Chat, Work or Codex?</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Use the lightest tool that can complete the job reliably.</a:t>
            </a:r>
            <a:endParaRPr lang="en-US" sz="1300" dirty="0"/>
          </a:p>
        </p:txBody>
      </p:sp>
      <p:sp>
        <p:nvSpPr>
          <p:cNvPr id="5" name="Shape 3"/>
          <p:cNvSpPr/>
          <p:nvPr/>
        </p:nvSpPr>
        <p:spPr>
          <a:xfrm>
            <a:off x="685800" y="1700784"/>
            <a:ext cx="3401568" cy="4407408"/>
          </a:xfrm>
          <a:prstGeom prst="roundRect">
            <a:avLst>
              <a:gd name="adj" fmla="val 215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400" y="1975104"/>
            <a:ext cx="438912" cy="438912"/>
          </a:xfrm>
          <a:prstGeom prst="rect">
            <a:avLst/>
          </a:prstGeom>
        </p:spPr>
      </p:pic>
      <p:sp>
        <p:nvSpPr>
          <p:cNvPr id="7" name="Text 4"/>
          <p:cNvSpPr/>
          <p:nvPr/>
        </p:nvSpPr>
        <p:spPr>
          <a:xfrm>
            <a:off x="1490472" y="2029968"/>
            <a:ext cx="2103120" cy="320040"/>
          </a:xfrm>
          <a:prstGeom prst="rect">
            <a:avLst/>
          </a:prstGeom>
          <a:noFill/>
          <a:ln/>
        </p:spPr>
        <p:txBody>
          <a:bodyPr wrap="square" lIns="0" tIns="0" rIns="0" bIns="0" rtlCol="0" anchor="ctr"/>
          <a:lstStyle/>
          <a:p>
            <a:pPr marL="0" indent="0">
              <a:buNone/>
            </a:pPr>
            <a:r>
              <a:rPr lang="en-US" sz="2200" b="1" dirty="0">
                <a:solidFill>
                  <a:srgbClr val="F7FAFC"/>
                </a:solidFill>
              </a:rPr>
              <a:t>CHAT</a:t>
            </a:r>
            <a:endParaRPr lang="en-US" sz="2200" dirty="0"/>
          </a:p>
        </p:txBody>
      </p:sp>
      <p:sp>
        <p:nvSpPr>
          <p:cNvPr id="8" name="Text 5"/>
          <p:cNvSpPr/>
          <p:nvPr/>
        </p:nvSpPr>
        <p:spPr>
          <a:xfrm>
            <a:off x="914400" y="2679192"/>
            <a:ext cx="2788920" cy="502920"/>
          </a:xfrm>
          <a:prstGeom prst="rect">
            <a:avLst/>
          </a:prstGeom>
          <a:noFill/>
          <a:ln/>
        </p:spPr>
        <p:txBody>
          <a:bodyPr wrap="square" lIns="0" tIns="0" rIns="0" bIns="0" rtlCol="0" anchor="ctr">
            <a:normAutofit/>
          </a:bodyPr>
          <a:lstStyle/>
          <a:p>
            <a:pPr marL="0" indent="0">
              <a:buNone/>
            </a:pPr>
            <a:r>
              <a:rPr lang="en-US" sz="1550" b="1" dirty="0">
                <a:solidFill>
                  <a:srgbClr val="5DE2E7"/>
                </a:solidFill>
              </a:rPr>
              <a:t>Fast questions and collaboration</a:t>
            </a:r>
            <a:endParaRPr lang="en-US" sz="1550" dirty="0"/>
          </a:p>
        </p:txBody>
      </p:sp>
      <p:sp>
        <p:nvSpPr>
          <p:cNvPr id="9" name="Text 6"/>
          <p:cNvSpPr/>
          <p:nvPr/>
        </p:nvSpPr>
        <p:spPr>
          <a:xfrm>
            <a:off x="941832" y="3401568"/>
            <a:ext cx="2761488" cy="1417320"/>
          </a:xfrm>
          <a:prstGeom prst="rect">
            <a:avLst/>
          </a:prstGeom>
          <a:noFill/>
          <a:ln/>
        </p:spPr>
        <p:txBody>
          <a:bodyPr wrap="square" lIns="635" tIns="635" rIns="635" bIns="635" rtlCol="0" anchor="t">
            <a:normAutofit/>
          </a:bodyPr>
          <a:lstStyle/>
          <a:p>
            <a:pPr marL="177800" indent="-177800">
              <a:buSzPct val="100000"/>
              <a:buChar char="•"/>
            </a:pPr>
            <a:r>
              <a:rPr lang="en-US" sz="1460" dirty="0">
                <a:solidFill>
                  <a:srgbClr val="D6E0EA"/>
                </a:solidFill>
                <a:latin typeface="Arial" pitchFamily="34" charset="0"/>
                <a:ea typeface="Arial" pitchFamily="34" charset="-122"/>
                <a:cs typeface="Arial" pitchFamily="34" charset="-120"/>
              </a:rPr>
              <a:t>Brainstorm a deck story</a:t>
            </a:r>
            <a:endParaRPr lang="en-US" sz="1460" dirty="0"/>
          </a:p>
          <a:p>
            <a:pPr marL="177800" indent="-177800">
              <a:buSzPct val="100000"/>
              <a:buChar char="•"/>
            </a:pPr>
            <a:r>
              <a:rPr lang="en-US" sz="1460" dirty="0">
                <a:solidFill>
                  <a:srgbClr val="D6E0EA"/>
                </a:solidFill>
                <a:latin typeface="Arial" pitchFamily="34" charset="0"/>
                <a:ea typeface="Arial" pitchFamily="34" charset="-122"/>
                <a:cs typeface="Arial" pitchFamily="34" charset="-120"/>
              </a:rPr>
              <a:t>Rewrite content</a:t>
            </a:r>
            <a:endParaRPr lang="en-US" sz="1460" dirty="0"/>
          </a:p>
          <a:p>
            <a:pPr marL="177800" indent="-177800">
              <a:buSzPct val="100000"/>
              <a:buChar char="•"/>
            </a:pPr>
            <a:r>
              <a:rPr lang="en-US" sz="1460" dirty="0">
                <a:solidFill>
                  <a:srgbClr val="D6E0EA"/>
                </a:solidFill>
                <a:latin typeface="Arial" pitchFamily="34" charset="0"/>
                <a:ea typeface="Arial" pitchFamily="34" charset="-122"/>
                <a:cs typeface="Arial" pitchFamily="34" charset="-120"/>
              </a:rPr>
              <a:t>Explain a concept</a:t>
            </a:r>
            <a:endParaRPr lang="en-US" sz="1460" dirty="0"/>
          </a:p>
        </p:txBody>
      </p:sp>
      <p:sp>
        <p:nvSpPr>
          <p:cNvPr id="10" name="Shape 7"/>
          <p:cNvSpPr/>
          <p:nvPr/>
        </p:nvSpPr>
        <p:spPr>
          <a:xfrm>
            <a:off x="914400" y="5184648"/>
            <a:ext cx="2743200" cy="530352"/>
          </a:xfrm>
          <a:prstGeom prst="roundRect">
            <a:avLst>
              <a:gd name="adj" fmla="val 10345"/>
            </a:avLst>
          </a:prstGeom>
          <a:solidFill>
            <a:srgbClr val="5DE2E7">
              <a:alpha val="14000"/>
            </a:srgbClr>
          </a:solidFill>
          <a:ln w="12700">
            <a:solidFill>
              <a:srgbClr val="5DE2E7">
                <a:alpha val="65000"/>
              </a:srgbClr>
            </a:solidFill>
            <a:prstDash val="solid"/>
          </a:ln>
        </p:spPr>
        <p:txBody>
          <a:bodyPr/>
          <a:lstStyle/>
          <a:p>
            <a:endParaRPr lang="en-US"/>
          </a:p>
        </p:txBody>
      </p:sp>
      <p:sp>
        <p:nvSpPr>
          <p:cNvPr id="11" name="Text 8"/>
          <p:cNvSpPr/>
          <p:nvPr/>
        </p:nvSpPr>
        <p:spPr>
          <a:xfrm>
            <a:off x="1033272" y="5349240"/>
            <a:ext cx="2505456" cy="182880"/>
          </a:xfrm>
          <a:prstGeom prst="rect">
            <a:avLst/>
          </a:prstGeom>
          <a:noFill/>
          <a:ln/>
        </p:spPr>
        <p:txBody>
          <a:bodyPr wrap="square" lIns="0" tIns="0" rIns="0" bIns="0" rtlCol="0" anchor="ctr">
            <a:normAutofit/>
          </a:bodyPr>
          <a:lstStyle/>
          <a:p>
            <a:pPr marL="0" indent="0" algn="ctr">
              <a:buNone/>
            </a:pPr>
            <a:r>
              <a:rPr lang="en-US" sz="1140" b="1" dirty="0">
                <a:solidFill>
                  <a:srgbClr val="5DE2E7"/>
                </a:solidFill>
              </a:rPr>
              <a:t>Start here for thinking</a:t>
            </a:r>
            <a:endParaRPr lang="en-US" sz="1140" dirty="0"/>
          </a:p>
        </p:txBody>
      </p:sp>
      <p:sp>
        <p:nvSpPr>
          <p:cNvPr id="12" name="Shape 9"/>
          <p:cNvSpPr/>
          <p:nvPr/>
        </p:nvSpPr>
        <p:spPr>
          <a:xfrm>
            <a:off x="4507992" y="1700784"/>
            <a:ext cx="3401568" cy="4407408"/>
          </a:xfrm>
          <a:prstGeom prst="roundRect">
            <a:avLst>
              <a:gd name="adj" fmla="val 2151"/>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3"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36592" y="1975104"/>
            <a:ext cx="438912" cy="438912"/>
          </a:xfrm>
          <a:prstGeom prst="rect">
            <a:avLst/>
          </a:prstGeom>
        </p:spPr>
      </p:pic>
      <p:sp>
        <p:nvSpPr>
          <p:cNvPr id="14" name="Text 10"/>
          <p:cNvSpPr/>
          <p:nvPr/>
        </p:nvSpPr>
        <p:spPr>
          <a:xfrm>
            <a:off x="5312664" y="2029968"/>
            <a:ext cx="2103120" cy="320040"/>
          </a:xfrm>
          <a:prstGeom prst="rect">
            <a:avLst/>
          </a:prstGeom>
          <a:noFill/>
          <a:ln/>
        </p:spPr>
        <p:txBody>
          <a:bodyPr wrap="square" lIns="0" tIns="0" rIns="0" bIns="0" rtlCol="0" anchor="ctr"/>
          <a:lstStyle/>
          <a:p>
            <a:pPr marL="0" indent="0">
              <a:buNone/>
            </a:pPr>
            <a:r>
              <a:rPr lang="en-US" sz="2200" b="1" dirty="0">
                <a:solidFill>
                  <a:srgbClr val="F7FAFC"/>
                </a:solidFill>
              </a:rPr>
              <a:t>WORK</a:t>
            </a:r>
            <a:endParaRPr lang="en-US" sz="2200" dirty="0"/>
          </a:p>
        </p:txBody>
      </p:sp>
      <p:sp>
        <p:nvSpPr>
          <p:cNvPr id="15" name="Text 11"/>
          <p:cNvSpPr/>
          <p:nvPr/>
        </p:nvSpPr>
        <p:spPr>
          <a:xfrm>
            <a:off x="4736592" y="2679192"/>
            <a:ext cx="2788920" cy="502920"/>
          </a:xfrm>
          <a:prstGeom prst="rect">
            <a:avLst/>
          </a:prstGeom>
          <a:noFill/>
          <a:ln/>
        </p:spPr>
        <p:txBody>
          <a:bodyPr wrap="square" lIns="0" tIns="0" rIns="0" bIns="0" rtlCol="0" anchor="ctr">
            <a:normAutofit/>
          </a:bodyPr>
          <a:lstStyle/>
          <a:p>
            <a:pPr marL="0" indent="0">
              <a:buNone/>
            </a:pPr>
            <a:r>
              <a:rPr lang="en-US" sz="1550" b="1" dirty="0">
                <a:solidFill>
                  <a:srgbClr val="A78BFA"/>
                </a:solidFill>
              </a:rPr>
              <a:t>Longer, multi-step deliverables</a:t>
            </a:r>
            <a:endParaRPr lang="en-US" sz="1550" dirty="0"/>
          </a:p>
        </p:txBody>
      </p:sp>
      <p:sp>
        <p:nvSpPr>
          <p:cNvPr id="16" name="Text 12"/>
          <p:cNvSpPr/>
          <p:nvPr/>
        </p:nvSpPr>
        <p:spPr>
          <a:xfrm>
            <a:off x="4764024" y="3401568"/>
            <a:ext cx="2761488" cy="1417320"/>
          </a:xfrm>
          <a:prstGeom prst="rect">
            <a:avLst/>
          </a:prstGeom>
          <a:noFill/>
          <a:ln/>
        </p:spPr>
        <p:txBody>
          <a:bodyPr wrap="square" lIns="635" tIns="635" rIns="635" bIns="635" rtlCol="0" anchor="t">
            <a:normAutofit/>
          </a:bodyPr>
          <a:lstStyle/>
          <a:p>
            <a:pPr marL="177800" indent="-177800">
              <a:buSzPct val="100000"/>
              <a:buChar char="•"/>
            </a:pPr>
            <a:r>
              <a:rPr lang="en-US" sz="1460" dirty="0">
                <a:solidFill>
                  <a:srgbClr val="D6E0EA"/>
                </a:solidFill>
                <a:latin typeface="Arial" pitchFamily="34" charset="0"/>
                <a:ea typeface="Arial" pitchFamily="34" charset="-122"/>
                <a:cs typeface="Arial" pitchFamily="34" charset="-120"/>
              </a:rPr>
              <a:t>Research and create a deck</a:t>
            </a:r>
            <a:endParaRPr lang="en-US" sz="1460" dirty="0"/>
          </a:p>
          <a:p>
            <a:pPr marL="177800" indent="-177800">
              <a:buSzPct val="100000"/>
              <a:buChar char="•"/>
            </a:pPr>
            <a:r>
              <a:rPr lang="en-US" sz="1460" dirty="0">
                <a:solidFill>
                  <a:srgbClr val="D6E0EA"/>
                </a:solidFill>
                <a:latin typeface="Arial" pitchFamily="34" charset="0"/>
                <a:ea typeface="Arial" pitchFamily="34" charset="-122"/>
                <a:cs typeface="Arial" pitchFamily="34" charset="-120"/>
              </a:rPr>
              <a:t>Analyse files</a:t>
            </a:r>
            <a:endParaRPr lang="en-US" sz="1460" dirty="0"/>
          </a:p>
          <a:p>
            <a:pPr marL="177800" indent="-177800">
              <a:buSzPct val="100000"/>
              <a:buChar char="•"/>
            </a:pPr>
            <a:r>
              <a:rPr lang="en-US" sz="1460" dirty="0">
                <a:solidFill>
                  <a:srgbClr val="D6E0EA"/>
                </a:solidFill>
                <a:latin typeface="Arial" pitchFamily="34" charset="0"/>
                <a:ea typeface="Arial" pitchFamily="34" charset="-122"/>
                <a:cs typeface="Arial" pitchFamily="34" charset="-120"/>
              </a:rPr>
              <a:t>Build a report or Site</a:t>
            </a:r>
            <a:endParaRPr lang="en-US" sz="1460" dirty="0"/>
          </a:p>
        </p:txBody>
      </p:sp>
      <p:sp>
        <p:nvSpPr>
          <p:cNvPr id="17" name="Shape 13"/>
          <p:cNvSpPr/>
          <p:nvPr/>
        </p:nvSpPr>
        <p:spPr>
          <a:xfrm>
            <a:off x="4736592" y="5184648"/>
            <a:ext cx="2743200" cy="530352"/>
          </a:xfrm>
          <a:prstGeom prst="roundRect">
            <a:avLst>
              <a:gd name="adj" fmla="val 10345"/>
            </a:avLst>
          </a:prstGeom>
          <a:solidFill>
            <a:srgbClr val="A78BFA">
              <a:alpha val="14000"/>
            </a:srgbClr>
          </a:solidFill>
          <a:ln w="12700">
            <a:solidFill>
              <a:srgbClr val="A78BFA">
                <a:alpha val="65000"/>
              </a:srgbClr>
            </a:solidFill>
            <a:prstDash val="solid"/>
          </a:ln>
        </p:spPr>
        <p:txBody>
          <a:bodyPr/>
          <a:lstStyle/>
          <a:p>
            <a:endParaRPr lang="en-US"/>
          </a:p>
        </p:txBody>
      </p:sp>
      <p:sp>
        <p:nvSpPr>
          <p:cNvPr id="18" name="Text 14"/>
          <p:cNvSpPr/>
          <p:nvPr/>
        </p:nvSpPr>
        <p:spPr>
          <a:xfrm>
            <a:off x="4855464" y="5349240"/>
            <a:ext cx="2505456" cy="182880"/>
          </a:xfrm>
          <a:prstGeom prst="rect">
            <a:avLst/>
          </a:prstGeom>
          <a:noFill/>
          <a:ln/>
        </p:spPr>
        <p:txBody>
          <a:bodyPr wrap="square" lIns="0" tIns="0" rIns="0" bIns="0" rtlCol="0" anchor="ctr">
            <a:normAutofit fontScale="85000" lnSpcReduction="10000"/>
          </a:bodyPr>
          <a:lstStyle/>
          <a:p>
            <a:pPr marL="0" indent="0" algn="ctr">
              <a:buNone/>
            </a:pPr>
            <a:r>
              <a:rPr lang="en-US" sz="1140" b="1" dirty="0">
                <a:solidFill>
                  <a:srgbClr val="A78BFA"/>
                </a:solidFill>
              </a:rPr>
              <a:t>Use when the output is a finished artifact</a:t>
            </a:r>
            <a:endParaRPr lang="en-US" sz="1140" dirty="0"/>
          </a:p>
        </p:txBody>
      </p:sp>
      <p:sp>
        <p:nvSpPr>
          <p:cNvPr id="19" name="Shape 15"/>
          <p:cNvSpPr/>
          <p:nvPr/>
        </p:nvSpPr>
        <p:spPr>
          <a:xfrm>
            <a:off x="8330184" y="1700784"/>
            <a:ext cx="3401568" cy="4407408"/>
          </a:xfrm>
          <a:prstGeom prst="roundRect">
            <a:avLst>
              <a:gd name="adj" fmla="val 2151"/>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58784" y="1975104"/>
            <a:ext cx="438912" cy="438912"/>
          </a:xfrm>
          <a:prstGeom prst="rect">
            <a:avLst/>
          </a:prstGeom>
        </p:spPr>
      </p:pic>
      <p:sp>
        <p:nvSpPr>
          <p:cNvPr id="21" name="Text 16"/>
          <p:cNvSpPr/>
          <p:nvPr/>
        </p:nvSpPr>
        <p:spPr>
          <a:xfrm>
            <a:off x="9134856" y="2029968"/>
            <a:ext cx="2103120" cy="320040"/>
          </a:xfrm>
          <a:prstGeom prst="rect">
            <a:avLst/>
          </a:prstGeom>
          <a:noFill/>
          <a:ln/>
        </p:spPr>
        <p:txBody>
          <a:bodyPr wrap="square" lIns="0" tIns="0" rIns="0" bIns="0" rtlCol="0" anchor="ctr"/>
          <a:lstStyle/>
          <a:p>
            <a:pPr marL="0" indent="0">
              <a:buNone/>
            </a:pPr>
            <a:r>
              <a:rPr lang="en-US" sz="2200" b="1" dirty="0">
                <a:solidFill>
                  <a:srgbClr val="F7FAFC"/>
                </a:solidFill>
              </a:rPr>
              <a:t>CODEX</a:t>
            </a:r>
            <a:endParaRPr lang="en-US" sz="2200" dirty="0"/>
          </a:p>
        </p:txBody>
      </p:sp>
      <p:sp>
        <p:nvSpPr>
          <p:cNvPr id="22" name="Text 17"/>
          <p:cNvSpPr/>
          <p:nvPr/>
        </p:nvSpPr>
        <p:spPr>
          <a:xfrm>
            <a:off x="8558784" y="2679192"/>
            <a:ext cx="2788920" cy="502920"/>
          </a:xfrm>
          <a:prstGeom prst="rect">
            <a:avLst/>
          </a:prstGeom>
          <a:noFill/>
          <a:ln/>
        </p:spPr>
        <p:txBody>
          <a:bodyPr wrap="square" lIns="0" tIns="0" rIns="0" bIns="0" rtlCol="0" anchor="ctr">
            <a:normAutofit/>
          </a:bodyPr>
          <a:lstStyle/>
          <a:p>
            <a:pPr marL="0" indent="0">
              <a:buNone/>
            </a:pPr>
            <a:r>
              <a:rPr lang="en-US" sz="1550" b="1" dirty="0">
                <a:solidFill>
                  <a:srgbClr val="A3E635"/>
                </a:solidFill>
              </a:rPr>
              <a:t>Software and technical work</a:t>
            </a:r>
            <a:endParaRPr lang="en-US" sz="1550" dirty="0"/>
          </a:p>
        </p:txBody>
      </p:sp>
      <p:sp>
        <p:nvSpPr>
          <p:cNvPr id="23" name="Text 18"/>
          <p:cNvSpPr/>
          <p:nvPr/>
        </p:nvSpPr>
        <p:spPr>
          <a:xfrm>
            <a:off x="8586216" y="3401568"/>
            <a:ext cx="2761488" cy="1417320"/>
          </a:xfrm>
          <a:prstGeom prst="rect">
            <a:avLst/>
          </a:prstGeom>
          <a:noFill/>
          <a:ln/>
        </p:spPr>
        <p:txBody>
          <a:bodyPr wrap="square" lIns="635" tIns="635" rIns="635" bIns="635" rtlCol="0" anchor="t">
            <a:normAutofit/>
          </a:bodyPr>
          <a:lstStyle/>
          <a:p>
            <a:pPr marL="177800" indent="-177800">
              <a:buSzPct val="100000"/>
              <a:buChar char="•"/>
            </a:pPr>
            <a:r>
              <a:rPr lang="en-US" sz="1460" dirty="0">
                <a:solidFill>
                  <a:srgbClr val="D6E0EA"/>
                </a:solidFill>
                <a:latin typeface="Arial" pitchFamily="34" charset="0"/>
                <a:ea typeface="Arial" pitchFamily="34" charset="-122"/>
                <a:cs typeface="Arial" pitchFamily="34" charset="-120"/>
              </a:rPr>
              <a:t>Create and edit files</a:t>
            </a:r>
            <a:endParaRPr lang="en-US" sz="1460" dirty="0"/>
          </a:p>
          <a:p>
            <a:pPr marL="177800" indent="-177800">
              <a:buSzPct val="100000"/>
              <a:buChar char="•"/>
            </a:pPr>
            <a:r>
              <a:rPr lang="en-US" sz="1460" dirty="0">
                <a:solidFill>
                  <a:srgbClr val="D6E0EA"/>
                </a:solidFill>
                <a:latin typeface="Arial" pitchFamily="34" charset="0"/>
                <a:ea typeface="Arial" pitchFamily="34" charset="-122"/>
                <a:cs typeface="Arial" pitchFamily="34" charset="-120"/>
              </a:rPr>
              <a:t>Run commands and tests</a:t>
            </a:r>
            <a:endParaRPr lang="en-US" sz="1460" dirty="0"/>
          </a:p>
          <a:p>
            <a:pPr marL="177800" indent="-177800">
              <a:buSzPct val="100000"/>
              <a:buChar char="•"/>
            </a:pPr>
            <a:r>
              <a:rPr lang="en-US" sz="1460" dirty="0">
                <a:solidFill>
                  <a:srgbClr val="D6E0EA"/>
                </a:solidFill>
                <a:latin typeface="Arial" pitchFamily="34" charset="0"/>
                <a:ea typeface="Arial" pitchFamily="34" charset="-122"/>
                <a:cs typeface="Arial" pitchFamily="34" charset="-120"/>
              </a:rPr>
              <a:t>Build and debug a web app</a:t>
            </a:r>
            <a:endParaRPr lang="en-US" sz="1460" dirty="0"/>
          </a:p>
        </p:txBody>
      </p:sp>
      <p:sp>
        <p:nvSpPr>
          <p:cNvPr id="24" name="Shape 19"/>
          <p:cNvSpPr/>
          <p:nvPr/>
        </p:nvSpPr>
        <p:spPr>
          <a:xfrm>
            <a:off x="8558784" y="5184648"/>
            <a:ext cx="2743200" cy="530352"/>
          </a:xfrm>
          <a:prstGeom prst="roundRect">
            <a:avLst>
              <a:gd name="adj" fmla="val 10345"/>
            </a:avLst>
          </a:prstGeom>
          <a:solidFill>
            <a:srgbClr val="A3E635">
              <a:alpha val="14000"/>
            </a:srgbClr>
          </a:solidFill>
          <a:ln w="12700">
            <a:solidFill>
              <a:srgbClr val="A3E635">
                <a:alpha val="65000"/>
              </a:srgbClr>
            </a:solidFill>
            <a:prstDash val="solid"/>
          </a:ln>
        </p:spPr>
        <p:txBody>
          <a:bodyPr/>
          <a:lstStyle/>
          <a:p>
            <a:endParaRPr lang="en-US"/>
          </a:p>
        </p:txBody>
      </p:sp>
      <p:sp>
        <p:nvSpPr>
          <p:cNvPr id="25" name="Text 20"/>
          <p:cNvSpPr/>
          <p:nvPr/>
        </p:nvSpPr>
        <p:spPr>
          <a:xfrm>
            <a:off x="8677656" y="5349240"/>
            <a:ext cx="2505456" cy="182880"/>
          </a:xfrm>
          <a:prstGeom prst="rect">
            <a:avLst/>
          </a:prstGeom>
          <a:noFill/>
          <a:ln/>
        </p:spPr>
        <p:txBody>
          <a:bodyPr wrap="square" lIns="0" tIns="0" rIns="0" bIns="0" rtlCol="0" anchor="ctr">
            <a:normAutofit/>
          </a:bodyPr>
          <a:lstStyle/>
          <a:p>
            <a:pPr marL="0" indent="0" algn="ctr">
              <a:buNone/>
            </a:pPr>
            <a:r>
              <a:rPr lang="en-US" sz="1140" b="1" dirty="0">
                <a:solidFill>
                  <a:srgbClr val="A3E635"/>
                </a:solidFill>
              </a:rPr>
              <a:t>Use when a repository must change</a:t>
            </a:r>
            <a:endParaRPr lang="en-US" sz="1140" dirty="0"/>
          </a:p>
        </p:txBody>
      </p:sp>
      <p:sp>
        <p:nvSpPr>
          <p:cNvPr id="26" name="Text 21"/>
          <p:cNvSpPr/>
          <p:nvPr/>
        </p:nvSpPr>
        <p:spPr>
          <a:xfrm>
            <a:off x="5577840" y="6547104"/>
            <a:ext cx="5577840" cy="137160"/>
          </a:xfrm>
          <a:prstGeom prst="rect">
            <a:avLst/>
          </a:prstGeom>
          <a:noFill/>
          <a:ln/>
        </p:spPr>
        <p:txBody>
          <a:bodyPr wrap="square" lIns="0" tIns="0" rIns="0" bIns="0" rtlCol="0" anchor="ctr"/>
          <a:lstStyle/>
          <a:p>
            <a:pPr marL="0" indent="0" algn="r">
              <a:buNone/>
            </a:pPr>
            <a:r>
              <a:rPr lang="en-US" sz="660" i="1" dirty="0">
                <a:solidFill>
                  <a:srgbClr val="6F8093"/>
                </a:solidFill>
                <a:latin typeface="Arial" pitchFamily="34" charset="0"/>
                <a:ea typeface="Arial" pitchFamily="34" charset="-122"/>
                <a:cs typeface="Arial" pitchFamily="34" charset="-120"/>
              </a:rPr>
              <a:t>Source: OpenAI Help Center — “ChatGPT Work and Codex” (updated July 2026)</a:t>
            </a:r>
            <a:endParaRPr lang="en-US" sz="660" dirty="0"/>
          </a:p>
        </p:txBody>
      </p:sp>
      <p:sp>
        <p:nvSpPr>
          <p:cNvPr id="27"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CORE METHOD</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Vibe coding is a loop — not one magical prompt</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Speed comes from short cycles with visible checkpoints.</a:t>
            </a:r>
            <a:endParaRPr lang="en-US" sz="1300" dirty="0"/>
          </a:p>
        </p:txBody>
      </p:sp>
      <p:sp>
        <p:nvSpPr>
          <p:cNvPr id="5" name="Shape 3"/>
          <p:cNvSpPr/>
          <p:nvPr/>
        </p:nvSpPr>
        <p:spPr>
          <a:xfrm>
            <a:off x="1069848" y="1901952"/>
            <a:ext cx="1024128" cy="1024128"/>
          </a:xfrm>
          <a:prstGeom prst="ellipse">
            <a:avLst/>
          </a:prstGeom>
          <a:solidFill>
            <a:srgbClr val="5DE2E7">
              <a:alpha val="22000"/>
            </a:srgbClr>
          </a:solidFill>
          <a:ln w="22860">
            <a:solidFill>
              <a:srgbClr val="5DE2E7"/>
            </a:solidFill>
            <a:prstDash val="solid"/>
          </a:ln>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62456" y="2176272"/>
            <a:ext cx="438912" cy="438912"/>
          </a:xfrm>
          <a:prstGeom prst="rect">
            <a:avLst/>
          </a:prstGeom>
        </p:spPr>
      </p:pic>
      <p:sp>
        <p:nvSpPr>
          <p:cNvPr id="7" name="Text 4"/>
          <p:cNvSpPr/>
          <p:nvPr/>
        </p:nvSpPr>
        <p:spPr>
          <a:xfrm>
            <a:off x="768096" y="2221992"/>
            <a:ext cx="274320" cy="228600"/>
          </a:xfrm>
          <a:prstGeom prst="rect">
            <a:avLst/>
          </a:prstGeom>
          <a:noFill/>
          <a:ln/>
        </p:spPr>
        <p:txBody>
          <a:bodyPr wrap="square" lIns="0" tIns="0" rIns="0" bIns="0" rtlCol="0" anchor="ctr"/>
          <a:lstStyle/>
          <a:p>
            <a:pPr marL="0" indent="0" algn="ctr">
              <a:buNone/>
            </a:pPr>
            <a:r>
              <a:rPr lang="en-US" sz="1300" b="1" dirty="0">
                <a:solidFill>
                  <a:srgbClr val="5DE2E7"/>
                </a:solidFill>
              </a:rPr>
              <a:t>1</a:t>
            </a:r>
            <a:endParaRPr lang="en-US" sz="1300" dirty="0"/>
          </a:p>
        </p:txBody>
      </p:sp>
      <p:sp>
        <p:nvSpPr>
          <p:cNvPr id="8" name="Text 5"/>
          <p:cNvSpPr/>
          <p:nvPr/>
        </p:nvSpPr>
        <p:spPr>
          <a:xfrm>
            <a:off x="640080" y="3218688"/>
            <a:ext cx="1874520" cy="274320"/>
          </a:xfrm>
          <a:prstGeom prst="rect">
            <a:avLst/>
          </a:prstGeom>
          <a:noFill/>
          <a:ln/>
        </p:spPr>
        <p:txBody>
          <a:bodyPr wrap="square" lIns="0" tIns="0" rIns="0" bIns="0" rtlCol="0" anchor="ctr"/>
          <a:lstStyle/>
          <a:p>
            <a:pPr marL="0" indent="0" algn="ctr">
              <a:buNone/>
            </a:pPr>
            <a:r>
              <a:rPr lang="en-US" sz="1600" b="1" dirty="0">
                <a:solidFill>
                  <a:srgbClr val="F7FAFC"/>
                </a:solidFill>
              </a:rPr>
              <a:t>DESCRIBE</a:t>
            </a:r>
            <a:endParaRPr lang="en-US" sz="1600" dirty="0"/>
          </a:p>
        </p:txBody>
      </p:sp>
      <p:sp>
        <p:nvSpPr>
          <p:cNvPr id="9" name="Text 6"/>
          <p:cNvSpPr/>
          <p:nvPr/>
        </p:nvSpPr>
        <p:spPr>
          <a:xfrm>
            <a:off x="640080" y="3730752"/>
            <a:ext cx="1874520" cy="868680"/>
          </a:xfrm>
          <a:prstGeom prst="rect">
            <a:avLst/>
          </a:prstGeom>
          <a:noFill/>
          <a:ln/>
        </p:spPr>
        <p:txBody>
          <a:bodyPr wrap="square" lIns="0" tIns="0" rIns="0" bIns="0" rtlCol="0" anchor="ctr">
            <a:normAutofit/>
          </a:bodyPr>
          <a:lstStyle/>
          <a:p>
            <a:pPr marL="0" indent="0" algn="ctr">
              <a:buNone/>
            </a:pPr>
            <a:r>
              <a:rPr lang="en-US" sz="1340" dirty="0">
                <a:solidFill>
                  <a:srgbClr val="D6E0EA"/>
                </a:solidFill>
              </a:rPr>
              <a:t>State the user problem and desired outcome</a:t>
            </a:r>
            <a:endParaRPr lang="en-US" sz="1340" dirty="0"/>
          </a:p>
        </p:txBody>
      </p:sp>
      <p:sp>
        <p:nvSpPr>
          <p:cNvPr id="10" name="Shape 7"/>
          <p:cNvSpPr/>
          <p:nvPr/>
        </p:nvSpPr>
        <p:spPr>
          <a:xfrm>
            <a:off x="2267712" y="2414016"/>
            <a:ext cx="466344" cy="0"/>
          </a:xfrm>
          <a:prstGeom prst="line">
            <a:avLst/>
          </a:prstGeom>
          <a:noFill/>
          <a:ln w="27940">
            <a:solidFill>
              <a:srgbClr val="29425F"/>
            </a:solidFill>
            <a:prstDash val="solid"/>
            <a:headEnd type="none"/>
            <a:tailEnd type="triangle"/>
          </a:ln>
        </p:spPr>
        <p:txBody>
          <a:bodyPr/>
          <a:lstStyle/>
          <a:p>
            <a:endParaRPr lang="en-US"/>
          </a:p>
        </p:txBody>
      </p:sp>
      <p:sp>
        <p:nvSpPr>
          <p:cNvPr id="11" name="Shape 8"/>
          <p:cNvSpPr/>
          <p:nvPr/>
        </p:nvSpPr>
        <p:spPr>
          <a:xfrm>
            <a:off x="3401568" y="1901952"/>
            <a:ext cx="1024128" cy="1024128"/>
          </a:xfrm>
          <a:prstGeom prst="ellipse">
            <a:avLst/>
          </a:prstGeom>
          <a:solidFill>
            <a:srgbClr val="A78BFA">
              <a:alpha val="22000"/>
            </a:srgbClr>
          </a:solidFill>
          <a:ln w="22860">
            <a:solidFill>
              <a:srgbClr val="A78BFA"/>
            </a:solidFill>
            <a:prstDash val="solid"/>
          </a:ln>
        </p:spPr>
        <p:txBody>
          <a:bodyPr/>
          <a:lstStyle/>
          <a:p>
            <a:endParaRPr lang="en-US"/>
          </a:p>
        </p:txBody>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94176" y="2176272"/>
            <a:ext cx="438912" cy="438912"/>
          </a:xfrm>
          <a:prstGeom prst="rect">
            <a:avLst/>
          </a:prstGeom>
        </p:spPr>
      </p:pic>
      <p:sp>
        <p:nvSpPr>
          <p:cNvPr id="13" name="Text 9"/>
          <p:cNvSpPr/>
          <p:nvPr/>
        </p:nvSpPr>
        <p:spPr>
          <a:xfrm>
            <a:off x="3099816" y="2221992"/>
            <a:ext cx="274320" cy="228600"/>
          </a:xfrm>
          <a:prstGeom prst="rect">
            <a:avLst/>
          </a:prstGeom>
          <a:noFill/>
          <a:ln/>
        </p:spPr>
        <p:txBody>
          <a:bodyPr wrap="square" lIns="0" tIns="0" rIns="0" bIns="0" rtlCol="0" anchor="ctr"/>
          <a:lstStyle/>
          <a:p>
            <a:pPr marL="0" indent="0" algn="ctr">
              <a:buNone/>
            </a:pPr>
            <a:r>
              <a:rPr lang="en-US" sz="1300" b="1" dirty="0">
                <a:solidFill>
                  <a:srgbClr val="A78BFA"/>
                </a:solidFill>
              </a:rPr>
              <a:t>2</a:t>
            </a:r>
            <a:endParaRPr lang="en-US" sz="1300" dirty="0"/>
          </a:p>
        </p:txBody>
      </p:sp>
      <p:sp>
        <p:nvSpPr>
          <p:cNvPr id="14" name="Text 10"/>
          <p:cNvSpPr/>
          <p:nvPr/>
        </p:nvSpPr>
        <p:spPr>
          <a:xfrm>
            <a:off x="2971800" y="3218688"/>
            <a:ext cx="1874520" cy="274320"/>
          </a:xfrm>
          <a:prstGeom prst="rect">
            <a:avLst/>
          </a:prstGeom>
          <a:noFill/>
          <a:ln/>
        </p:spPr>
        <p:txBody>
          <a:bodyPr wrap="square" lIns="0" tIns="0" rIns="0" bIns="0" rtlCol="0" anchor="ctr"/>
          <a:lstStyle/>
          <a:p>
            <a:pPr marL="0" indent="0" algn="ctr">
              <a:buNone/>
            </a:pPr>
            <a:r>
              <a:rPr lang="en-US" sz="1600" b="1" dirty="0">
                <a:solidFill>
                  <a:srgbClr val="F7FAFC"/>
                </a:solidFill>
              </a:rPr>
              <a:t>GENERATE</a:t>
            </a:r>
            <a:endParaRPr lang="en-US" sz="1600" dirty="0"/>
          </a:p>
        </p:txBody>
      </p:sp>
      <p:sp>
        <p:nvSpPr>
          <p:cNvPr id="15" name="Text 11"/>
          <p:cNvSpPr/>
          <p:nvPr/>
        </p:nvSpPr>
        <p:spPr>
          <a:xfrm>
            <a:off x="2971800" y="3730752"/>
            <a:ext cx="1874520" cy="868680"/>
          </a:xfrm>
          <a:prstGeom prst="rect">
            <a:avLst/>
          </a:prstGeom>
          <a:noFill/>
          <a:ln/>
        </p:spPr>
        <p:txBody>
          <a:bodyPr wrap="square" lIns="0" tIns="0" rIns="0" bIns="0" rtlCol="0" anchor="ctr">
            <a:normAutofit/>
          </a:bodyPr>
          <a:lstStyle/>
          <a:p>
            <a:pPr marL="0" indent="0" algn="ctr">
              <a:buNone/>
            </a:pPr>
            <a:r>
              <a:rPr lang="en-US" sz="1340" dirty="0">
                <a:solidFill>
                  <a:srgbClr val="D6E0EA"/>
                </a:solidFill>
              </a:rPr>
              <a:t>Ask the agent for a plan or first version</a:t>
            </a:r>
            <a:endParaRPr lang="en-US" sz="1340" dirty="0"/>
          </a:p>
        </p:txBody>
      </p:sp>
      <p:sp>
        <p:nvSpPr>
          <p:cNvPr id="16" name="Shape 12"/>
          <p:cNvSpPr/>
          <p:nvPr/>
        </p:nvSpPr>
        <p:spPr>
          <a:xfrm>
            <a:off x="4599432" y="2414016"/>
            <a:ext cx="466344" cy="0"/>
          </a:xfrm>
          <a:prstGeom prst="line">
            <a:avLst/>
          </a:prstGeom>
          <a:noFill/>
          <a:ln w="27940">
            <a:solidFill>
              <a:srgbClr val="29425F"/>
            </a:solidFill>
            <a:prstDash val="solid"/>
            <a:headEnd type="none"/>
            <a:tailEnd type="triangle"/>
          </a:ln>
        </p:spPr>
        <p:txBody>
          <a:bodyPr/>
          <a:lstStyle/>
          <a:p>
            <a:endParaRPr lang="en-US"/>
          </a:p>
        </p:txBody>
      </p:sp>
      <p:sp>
        <p:nvSpPr>
          <p:cNvPr id="17" name="Shape 13"/>
          <p:cNvSpPr/>
          <p:nvPr/>
        </p:nvSpPr>
        <p:spPr>
          <a:xfrm>
            <a:off x="5733288" y="1901952"/>
            <a:ext cx="1024128" cy="1024128"/>
          </a:xfrm>
          <a:prstGeom prst="ellipse">
            <a:avLst/>
          </a:prstGeom>
          <a:solidFill>
            <a:srgbClr val="FBBF24">
              <a:alpha val="22000"/>
            </a:srgbClr>
          </a:solidFill>
          <a:ln w="22860">
            <a:solidFill>
              <a:srgbClr val="FBBF24"/>
            </a:solidFill>
            <a:prstDash val="solid"/>
          </a:ln>
        </p:spPr>
        <p:txBody>
          <a:bodyPr/>
          <a:lstStyle/>
          <a:p>
            <a:endParaRPr lang="en-US"/>
          </a:p>
        </p:txBody>
      </p:sp>
      <p:pic>
        <p:nvPicPr>
          <p:cNvPr id="1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25896" y="2176272"/>
            <a:ext cx="438912" cy="438912"/>
          </a:xfrm>
          <a:prstGeom prst="rect">
            <a:avLst/>
          </a:prstGeom>
        </p:spPr>
      </p:pic>
      <p:sp>
        <p:nvSpPr>
          <p:cNvPr id="19" name="Text 14"/>
          <p:cNvSpPr/>
          <p:nvPr/>
        </p:nvSpPr>
        <p:spPr>
          <a:xfrm>
            <a:off x="5431536" y="2221992"/>
            <a:ext cx="274320" cy="228600"/>
          </a:xfrm>
          <a:prstGeom prst="rect">
            <a:avLst/>
          </a:prstGeom>
          <a:noFill/>
          <a:ln/>
        </p:spPr>
        <p:txBody>
          <a:bodyPr wrap="square" lIns="0" tIns="0" rIns="0" bIns="0" rtlCol="0" anchor="ctr"/>
          <a:lstStyle/>
          <a:p>
            <a:pPr marL="0" indent="0" algn="ctr">
              <a:buNone/>
            </a:pPr>
            <a:r>
              <a:rPr lang="en-US" sz="1300" b="1" dirty="0">
                <a:solidFill>
                  <a:srgbClr val="FBBF24"/>
                </a:solidFill>
              </a:rPr>
              <a:t>3</a:t>
            </a:r>
            <a:endParaRPr lang="en-US" sz="1300" dirty="0"/>
          </a:p>
        </p:txBody>
      </p:sp>
      <p:sp>
        <p:nvSpPr>
          <p:cNvPr id="20" name="Text 15"/>
          <p:cNvSpPr/>
          <p:nvPr/>
        </p:nvSpPr>
        <p:spPr>
          <a:xfrm>
            <a:off x="5303520" y="3218688"/>
            <a:ext cx="1874520" cy="274320"/>
          </a:xfrm>
          <a:prstGeom prst="rect">
            <a:avLst/>
          </a:prstGeom>
          <a:noFill/>
          <a:ln/>
        </p:spPr>
        <p:txBody>
          <a:bodyPr wrap="square" lIns="0" tIns="0" rIns="0" bIns="0" rtlCol="0" anchor="ctr"/>
          <a:lstStyle/>
          <a:p>
            <a:pPr marL="0" indent="0" algn="ctr">
              <a:buNone/>
            </a:pPr>
            <a:r>
              <a:rPr lang="en-US" sz="1600" b="1" dirty="0">
                <a:solidFill>
                  <a:srgbClr val="F7FAFC"/>
                </a:solidFill>
              </a:rPr>
              <a:t>RUN</a:t>
            </a:r>
            <a:endParaRPr lang="en-US" sz="1600" dirty="0"/>
          </a:p>
        </p:txBody>
      </p:sp>
      <p:sp>
        <p:nvSpPr>
          <p:cNvPr id="21" name="Text 16"/>
          <p:cNvSpPr/>
          <p:nvPr/>
        </p:nvSpPr>
        <p:spPr>
          <a:xfrm>
            <a:off x="5303520" y="3730752"/>
            <a:ext cx="1874520" cy="868680"/>
          </a:xfrm>
          <a:prstGeom prst="rect">
            <a:avLst/>
          </a:prstGeom>
          <a:noFill/>
          <a:ln/>
        </p:spPr>
        <p:txBody>
          <a:bodyPr wrap="square" lIns="0" tIns="0" rIns="0" bIns="0" rtlCol="0" anchor="ctr">
            <a:normAutofit/>
          </a:bodyPr>
          <a:lstStyle/>
          <a:p>
            <a:pPr marL="0" indent="0" algn="ctr">
              <a:buNone/>
            </a:pPr>
            <a:r>
              <a:rPr lang="en-US" sz="1340" dirty="0">
                <a:solidFill>
                  <a:srgbClr val="D6E0EA"/>
                </a:solidFill>
              </a:rPr>
              <a:t>Open the preview and execute the workflow</a:t>
            </a:r>
            <a:endParaRPr lang="en-US" sz="1340" dirty="0"/>
          </a:p>
        </p:txBody>
      </p:sp>
      <p:sp>
        <p:nvSpPr>
          <p:cNvPr id="22" name="Shape 17"/>
          <p:cNvSpPr/>
          <p:nvPr/>
        </p:nvSpPr>
        <p:spPr>
          <a:xfrm>
            <a:off x="6931152" y="2414016"/>
            <a:ext cx="466344" cy="0"/>
          </a:xfrm>
          <a:prstGeom prst="line">
            <a:avLst/>
          </a:prstGeom>
          <a:noFill/>
          <a:ln w="27940">
            <a:solidFill>
              <a:srgbClr val="29425F"/>
            </a:solidFill>
            <a:prstDash val="solid"/>
            <a:headEnd type="none"/>
            <a:tailEnd type="triangle"/>
          </a:ln>
        </p:spPr>
        <p:txBody>
          <a:bodyPr/>
          <a:lstStyle/>
          <a:p>
            <a:endParaRPr lang="en-US"/>
          </a:p>
        </p:txBody>
      </p:sp>
      <p:sp>
        <p:nvSpPr>
          <p:cNvPr id="23" name="Shape 18"/>
          <p:cNvSpPr/>
          <p:nvPr/>
        </p:nvSpPr>
        <p:spPr>
          <a:xfrm>
            <a:off x="8065008" y="1901952"/>
            <a:ext cx="1024128" cy="1024128"/>
          </a:xfrm>
          <a:prstGeom prst="ellipse">
            <a:avLst/>
          </a:prstGeom>
          <a:solidFill>
            <a:srgbClr val="A3E635">
              <a:alpha val="22000"/>
            </a:srgbClr>
          </a:solidFill>
          <a:ln w="22860">
            <a:solidFill>
              <a:srgbClr val="A3E635"/>
            </a:solidFill>
            <a:prstDash val="solid"/>
          </a:ln>
        </p:spPr>
        <p:txBody>
          <a:bodyPr/>
          <a:lstStyle/>
          <a:p>
            <a:endParaRPr lang="en-US"/>
          </a:p>
        </p:txBody>
      </p:sp>
      <p:pic>
        <p:nvPicPr>
          <p:cNvPr id="2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57616" y="2176272"/>
            <a:ext cx="438912" cy="438912"/>
          </a:xfrm>
          <a:prstGeom prst="rect">
            <a:avLst/>
          </a:prstGeom>
        </p:spPr>
      </p:pic>
      <p:sp>
        <p:nvSpPr>
          <p:cNvPr id="25" name="Text 19"/>
          <p:cNvSpPr/>
          <p:nvPr/>
        </p:nvSpPr>
        <p:spPr>
          <a:xfrm>
            <a:off x="7763256" y="2221992"/>
            <a:ext cx="274320" cy="228600"/>
          </a:xfrm>
          <a:prstGeom prst="rect">
            <a:avLst/>
          </a:prstGeom>
          <a:noFill/>
          <a:ln/>
        </p:spPr>
        <p:txBody>
          <a:bodyPr wrap="square" lIns="0" tIns="0" rIns="0" bIns="0" rtlCol="0" anchor="ctr"/>
          <a:lstStyle/>
          <a:p>
            <a:pPr marL="0" indent="0" algn="ctr">
              <a:buNone/>
            </a:pPr>
            <a:r>
              <a:rPr lang="en-US" sz="1300" b="1" dirty="0">
                <a:solidFill>
                  <a:srgbClr val="A3E635"/>
                </a:solidFill>
              </a:rPr>
              <a:t>4</a:t>
            </a:r>
            <a:endParaRPr lang="en-US" sz="1300" dirty="0"/>
          </a:p>
        </p:txBody>
      </p:sp>
      <p:sp>
        <p:nvSpPr>
          <p:cNvPr id="26" name="Text 20"/>
          <p:cNvSpPr/>
          <p:nvPr/>
        </p:nvSpPr>
        <p:spPr>
          <a:xfrm>
            <a:off x="7635240" y="3218688"/>
            <a:ext cx="1874520" cy="274320"/>
          </a:xfrm>
          <a:prstGeom prst="rect">
            <a:avLst/>
          </a:prstGeom>
          <a:noFill/>
          <a:ln/>
        </p:spPr>
        <p:txBody>
          <a:bodyPr wrap="square" lIns="0" tIns="0" rIns="0" bIns="0" rtlCol="0" anchor="ctr"/>
          <a:lstStyle/>
          <a:p>
            <a:pPr marL="0" indent="0" algn="ctr">
              <a:buNone/>
            </a:pPr>
            <a:r>
              <a:rPr lang="en-US" sz="1600" b="1" dirty="0">
                <a:solidFill>
                  <a:srgbClr val="F7FAFC"/>
                </a:solidFill>
              </a:rPr>
              <a:t>INSPECT</a:t>
            </a:r>
            <a:endParaRPr lang="en-US" sz="1600" dirty="0"/>
          </a:p>
        </p:txBody>
      </p:sp>
      <p:sp>
        <p:nvSpPr>
          <p:cNvPr id="27" name="Text 21"/>
          <p:cNvSpPr/>
          <p:nvPr/>
        </p:nvSpPr>
        <p:spPr>
          <a:xfrm>
            <a:off x="7635240" y="3730752"/>
            <a:ext cx="1874520" cy="868680"/>
          </a:xfrm>
          <a:prstGeom prst="rect">
            <a:avLst/>
          </a:prstGeom>
          <a:noFill/>
          <a:ln/>
        </p:spPr>
        <p:txBody>
          <a:bodyPr wrap="square" lIns="0" tIns="0" rIns="0" bIns="0" rtlCol="0" anchor="ctr">
            <a:normAutofit/>
          </a:bodyPr>
          <a:lstStyle/>
          <a:p>
            <a:pPr marL="0" indent="0" algn="ctr">
              <a:buNone/>
            </a:pPr>
            <a:r>
              <a:rPr lang="en-US" sz="1340" dirty="0">
                <a:solidFill>
                  <a:srgbClr val="D6E0EA"/>
                </a:solidFill>
              </a:rPr>
              <a:t>Check behaviour, design, errors and evidence</a:t>
            </a:r>
            <a:endParaRPr lang="en-US" sz="1340" dirty="0"/>
          </a:p>
        </p:txBody>
      </p:sp>
      <p:sp>
        <p:nvSpPr>
          <p:cNvPr id="28" name="Shape 22"/>
          <p:cNvSpPr/>
          <p:nvPr/>
        </p:nvSpPr>
        <p:spPr>
          <a:xfrm>
            <a:off x="9262872" y="2414016"/>
            <a:ext cx="466344" cy="0"/>
          </a:xfrm>
          <a:prstGeom prst="line">
            <a:avLst/>
          </a:prstGeom>
          <a:noFill/>
          <a:ln w="27940">
            <a:solidFill>
              <a:srgbClr val="29425F"/>
            </a:solidFill>
            <a:prstDash val="solid"/>
            <a:headEnd type="none"/>
            <a:tailEnd type="triangle"/>
          </a:ln>
        </p:spPr>
        <p:txBody>
          <a:bodyPr/>
          <a:lstStyle/>
          <a:p>
            <a:endParaRPr lang="en-US"/>
          </a:p>
        </p:txBody>
      </p:sp>
      <p:sp>
        <p:nvSpPr>
          <p:cNvPr id="29" name="Shape 23"/>
          <p:cNvSpPr/>
          <p:nvPr/>
        </p:nvSpPr>
        <p:spPr>
          <a:xfrm>
            <a:off x="10396728" y="1901952"/>
            <a:ext cx="1024128" cy="1024128"/>
          </a:xfrm>
          <a:prstGeom prst="ellipse">
            <a:avLst/>
          </a:prstGeom>
          <a:solidFill>
            <a:srgbClr val="FB7185">
              <a:alpha val="22000"/>
            </a:srgbClr>
          </a:solidFill>
          <a:ln w="22860">
            <a:solidFill>
              <a:srgbClr val="FB7185"/>
            </a:solidFill>
            <a:prstDash val="solid"/>
          </a:ln>
        </p:spPr>
        <p:txBody>
          <a:bodyPr/>
          <a:lstStyle/>
          <a:p>
            <a:endParaRPr lang="en-US"/>
          </a:p>
        </p:txBody>
      </p:sp>
      <p:pic>
        <p:nvPicPr>
          <p:cNvPr id="30"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689336" y="2176272"/>
            <a:ext cx="438912" cy="438912"/>
          </a:xfrm>
          <a:prstGeom prst="rect">
            <a:avLst/>
          </a:prstGeom>
        </p:spPr>
      </p:pic>
      <p:sp>
        <p:nvSpPr>
          <p:cNvPr id="31" name="Text 24"/>
          <p:cNvSpPr/>
          <p:nvPr/>
        </p:nvSpPr>
        <p:spPr>
          <a:xfrm>
            <a:off x="10094976" y="2221992"/>
            <a:ext cx="274320" cy="228600"/>
          </a:xfrm>
          <a:prstGeom prst="rect">
            <a:avLst/>
          </a:prstGeom>
          <a:noFill/>
          <a:ln/>
        </p:spPr>
        <p:txBody>
          <a:bodyPr wrap="square" lIns="0" tIns="0" rIns="0" bIns="0" rtlCol="0" anchor="ctr"/>
          <a:lstStyle/>
          <a:p>
            <a:pPr marL="0" indent="0" algn="ctr">
              <a:buNone/>
            </a:pPr>
            <a:r>
              <a:rPr lang="en-US" sz="1300" b="1" dirty="0">
                <a:solidFill>
                  <a:srgbClr val="FB7185"/>
                </a:solidFill>
              </a:rPr>
              <a:t>5</a:t>
            </a:r>
            <a:endParaRPr lang="en-US" sz="1300" dirty="0"/>
          </a:p>
        </p:txBody>
      </p:sp>
      <p:sp>
        <p:nvSpPr>
          <p:cNvPr id="32" name="Text 25"/>
          <p:cNvSpPr/>
          <p:nvPr/>
        </p:nvSpPr>
        <p:spPr>
          <a:xfrm>
            <a:off x="9966960" y="3218688"/>
            <a:ext cx="1874520" cy="274320"/>
          </a:xfrm>
          <a:prstGeom prst="rect">
            <a:avLst/>
          </a:prstGeom>
          <a:noFill/>
          <a:ln/>
        </p:spPr>
        <p:txBody>
          <a:bodyPr wrap="square" lIns="0" tIns="0" rIns="0" bIns="0" rtlCol="0" anchor="ctr"/>
          <a:lstStyle/>
          <a:p>
            <a:pPr marL="0" indent="0" algn="ctr">
              <a:buNone/>
            </a:pPr>
            <a:r>
              <a:rPr lang="en-US" sz="1600" b="1" dirty="0">
                <a:solidFill>
                  <a:srgbClr val="F7FAFC"/>
                </a:solidFill>
              </a:rPr>
              <a:t>REFINE</a:t>
            </a:r>
            <a:endParaRPr lang="en-US" sz="1600" dirty="0"/>
          </a:p>
        </p:txBody>
      </p:sp>
      <p:sp>
        <p:nvSpPr>
          <p:cNvPr id="33" name="Text 26"/>
          <p:cNvSpPr/>
          <p:nvPr/>
        </p:nvSpPr>
        <p:spPr>
          <a:xfrm>
            <a:off x="9966960" y="3730752"/>
            <a:ext cx="1874520" cy="868680"/>
          </a:xfrm>
          <a:prstGeom prst="rect">
            <a:avLst/>
          </a:prstGeom>
          <a:noFill/>
          <a:ln/>
        </p:spPr>
        <p:txBody>
          <a:bodyPr wrap="square" lIns="0" tIns="0" rIns="0" bIns="0" rtlCol="0" anchor="ctr">
            <a:normAutofit/>
          </a:bodyPr>
          <a:lstStyle/>
          <a:p>
            <a:pPr marL="0" indent="0" algn="ctr">
              <a:buNone/>
            </a:pPr>
            <a:r>
              <a:rPr lang="en-US" sz="1340" dirty="0">
                <a:solidFill>
                  <a:srgbClr val="D6E0EA"/>
                </a:solidFill>
              </a:rPr>
              <a:t>Change one thing at a time and retest</a:t>
            </a:r>
            <a:endParaRPr lang="en-US" sz="1340" dirty="0"/>
          </a:p>
        </p:txBody>
      </p:sp>
      <p:sp>
        <p:nvSpPr>
          <p:cNvPr id="34" name="Shape 27"/>
          <p:cNvSpPr/>
          <p:nvPr/>
        </p:nvSpPr>
        <p:spPr>
          <a:xfrm>
            <a:off x="1920240" y="5166360"/>
            <a:ext cx="8275320" cy="640080"/>
          </a:xfrm>
          <a:prstGeom prst="roundRect">
            <a:avLst>
              <a:gd name="adj" fmla="val 11429"/>
            </a:avLst>
          </a:prstGeom>
          <a:solidFill>
            <a:srgbClr val="5DE2E7">
              <a:alpha val="10000"/>
            </a:srgbClr>
          </a:solidFill>
          <a:ln w="12700">
            <a:solidFill>
              <a:srgbClr val="5DE2E7">
                <a:alpha val="65000"/>
              </a:srgbClr>
            </a:solidFill>
            <a:prstDash val="solid"/>
          </a:ln>
        </p:spPr>
        <p:txBody>
          <a:bodyPr/>
          <a:lstStyle/>
          <a:p>
            <a:endParaRPr lang="en-US"/>
          </a:p>
        </p:txBody>
      </p:sp>
      <p:sp>
        <p:nvSpPr>
          <p:cNvPr id="35" name="Text 28"/>
          <p:cNvSpPr/>
          <p:nvPr/>
        </p:nvSpPr>
        <p:spPr>
          <a:xfrm>
            <a:off x="2148840" y="5358384"/>
            <a:ext cx="7818120" cy="237744"/>
          </a:xfrm>
          <a:prstGeom prst="rect">
            <a:avLst/>
          </a:prstGeom>
          <a:noFill/>
          <a:ln/>
        </p:spPr>
        <p:txBody>
          <a:bodyPr wrap="square" lIns="0" tIns="0" rIns="0" bIns="0" rtlCol="0" anchor="ctr"/>
          <a:lstStyle/>
          <a:p>
            <a:pPr marL="0" indent="0" algn="ctr">
              <a:buNone/>
            </a:pPr>
            <a:r>
              <a:rPr lang="en-US" sz="1800" b="1" dirty="0">
                <a:solidFill>
                  <a:srgbClr val="5DE2E7"/>
                </a:solidFill>
              </a:rPr>
              <a:t>The vibe is fast. The discipline is in the checkpoints.</a:t>
            </a:r>
            <a:endParaRPr lang="en-US" sz="1800" dirty="0"/>
          </a:p>
        </p:txBody>
      </p:sp>
      <p:sp>
        <p:nvSpPr>
          <p:cNvPr id="36"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ANCHOR EXAMPLE</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What would a PowerPoint-building web tool actually do?</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A useful tool sits between messy source content and the final PowerPoint file.</a:t>
            </a:r>
            <a:endParaRPr lang="en-US" sz="1300" dirty="0"/>
          </a:p>
        </p:txBody>
      </p:sp>
      <p:sp>
        <p:nvSpPr>
          <p:cNvPr id="5" name="Shape 3"/>
          <p:cNvSpPr/>
          <p:nvPr/>
        </p:nvSpPr>
        <p:spPr>
          <a:xfrm>
            <a:off x="438912" y="1901952"/>
            <a:ext cx="2029968" cy="3547872"/>
          </a:xfrm>
          <a:prstGeom prst="roundRect">
            <a:avLst>
              <a:gd name="adj" fmla="val 360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080" y="2157984"/>
            <a:ext cx="384048" cy="384048"/>
          </a:xfrm>
          <a:prstGeom prst="rect">
            <a:avLst/>
          </a:prstGeom>
        </p:spPr>
      </p:pic>
      <p:sp>
        <p:nvSpPr>
          <p:cNvPr id="7" name="Text 4"/>
          <p:cNvSpPr/>
          <p:nvPr/>
        </p:nvSpPr>
        <p:spPr>
          <a:xfrm>
            <a:off x="1188720" y="2212848"/>
            <a:ext cx="960120" cy="219456"/>
          </a:xfrm>
          <a:prstGeom prst="rect">
            <a:avLst/>
          </a:prstGeom>
          <a:noFill/>
          <a:ln/>
        </p:spPr>
        <p:txBody>
          <a:bodyPr wrap="square" lIns="0" tIns="0" rIns="0" bIns="0" rtlCol="0" anchor="ctr">
            <a:normAutofit/>
          </a:bodyPr>
          <a:lstStyle/>
          <a:p>
            <a:pPr marL="0" indent="0">
              <a:buNone/>
            </a:pPr>
            <a:r>
              <a:rPr lang="en-US" sz="1350" b="1" dirty="0">
                <a:solidFill>
                  <a:srgbClr val="5DE2E7"/>
                </a:solidFill>
              </a:rPr>
              <a:t>INPUT</a:t>
            </a:r>
            <a:endParaRPr lang="en-US" sz="1350" dirty="0"/>
          </a:p>
        </p:txBody>
      </p:sp>
      <p:sp>
        <p:nvSpPr>
          <p:cNvPr id="8" name="Text 5"/>
          <p:cNvSpPr/>
          <p:nvPr/>
        </p:nvSpPr>
        <p:spPr>
          <a:xfrm>
            <a:off x="667512" y="2944368"/>
            <a:ext cx="1572768" cy="1645920"/>
          </a:xfrm>
          <a:prstGeom prst="rect">
            <a:avLst/>
          </a:prstGeom>
          <a:noFill/>
          <a:ln/>
        </p:spPr>
        <p:txBody>
          <a:bodyPr wrap="square" lIns="635" tIns="635" rIns="635" bIns="635" rtlCol="0" anchor="t">
            <a:normAutofit/>
          </a:bodyPr>
          <a:lstStyle/>
          <a:p>
            <a:pPr marL="177800" indent="-177800">
              <a:buSzPct val="100000"/>
              <a:buChar char="•"/>
            </a:pPr>
            <a:r>
              <a:rPr lang="en-US" sz="1420" dirty="0">
                <a:solidFill>
                  <a:srgbClr val="D6E0EA"/>
                </a:solidFill>
                <a:latin typeface="Arial" pitchFamily="34" charset="0"/>
                <a:ea typeface="Arial" pitchFamily="34" charset="-122"/>
                <a:cs typeface="Arial" pitchFamily="34" charset="-120"/>
              </a:rPr>
              <a:t>Paste notes</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Upload briefing</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Select audience</a:t>
            </a:r>
            <a:endParaRPr lang="en-US" sz="1420" dirty="0"/>
          </a:p>
        </p:txBody>
      </p:sp>
      <p:sp>
        <p:nvSpPr>
          <p:cNvPr id="9" name="Shape 6"/>
          <p:cNvSpPr/>
          <p:nvPr/>
        </p:nvSpPr>
        <p:spPr>
          <a:xfrm>
            <a:off x="2468880" y="3675888"/>
            <a:ext cx="283464" cy="0"/>
          </a:xfrm>
          <a:prstGeom prst="line">
            <a:avLst/>
          </a:prstGeom>
          <a:noFill/>
          <a:ln w="27940">
            <a:solidFill>
              <a:srgbClr val="29425F"/>
            </a:solidFill>
            <a:prstDash val="solid"/>
            <a:headEnd type="none"/>
            <a:tailEnd type="triangle"/>
          </a:ln>
        </p:spPr>
        <p:txBody>
          <a:bodyPr/>
          <a:lstStyle/>
          <a:p>
            <a:endParaRPr lang="en-US"/>
          </a:p>
        </p:txBody>
      </p:sp>
      <p:sp>
        <p:nvSpPr>
          <p:cNvPr id="10" name="Shape 7"/>
          <p:cNvSpPr/>
          <p:nvPr/>
        </p:nvSpPr>
        <p:spPr>
          <a:xfrm>
            <a:off x="2798064" y="1901952"/>
            <a:ext cx="2029968" cy="3547872"/>
          </a:xfrm>
          <a:prstGeom prst="roundRect">
            <a:avLst>
              <a:gd name="adj" fmla="val 3604"/>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99232" y="2157984"/>
            <a:ext cx="384048" cy="384048"/>
          </a:xfrm>
          <a:prstGeom prst="rect">
            <a:avLst/>
          </a:prstGeom>
        </p:spPr>
      </p:pic>
      <p:sp>
        <p:nvSpPr>
          <p:cNvPr id="12" name="Text 8"/>
          <p:cNvSpPr/>
          <p:nvPr/>
        </p:nvSpPr>
        <p:spPr>
          <a:xfrm>
            <a:off x="3547872" y="2212848"/>
            <a:ext cx="960120" cy="219456"/>
          </a:xfrm>
          <a:prstGeom prst="rect">
            <a:avLst/>
          </a:prstGeom>
          <a:noFill/>
          <a:ln/>
        </p:spPr>
        <p:txBody>
          <a:bodyPr wrap="square" lIns="0" tIns="0" rIns="0" bIns="0" rtlCol="0" anchor="ctr">
            <a:normAutofit/>
          </a:bodyPr>
          <a:lstStyle/>
          <a:p>
            <a:pPr marL="0" indent="0">
              <a:buNone/>
            </a:pPr>
            <a:r>
              <a:rPr lang="en-US" sz="1350" b="1" dirty="0">
                <a:solidFill>
                  <a:srgbClr val="A78BFA"/>
                </a:solidFill>
              </a:rPr>
              <a:t>RULES</a:t>
            </a:r>
            <a:endParaRPr lang="en-US" sz="1350" dirty="0"/>
          </a:p>
        </p:txBody>
      </p:sp>
      <p:sp>
        <p:nvSpPr>
          <p:cNvPr id="13" name="Text 9"/>
          <p:cNvSpPr/>
          <p:nvPr/>
        </p:nvSpPr>
        <p:spPr>
          <a:xfrm>
            <a:off x="3026664" y="2944368"/>
            <a:ext cx="1572768" cy="1645920"/>
          </a:xfrm>
          <a:prstGeom prst="rect">
            <a:avLst/>
          </a:prstGeom>
          <a:noFill/>
          <a:ln/>
        </p:spPr>
        <p:txBody>
          <a:bodyPr wrap="square" lIns="635" tIns="635" rIns="635" bIns="635" rtlCol="0" anchor="t">
            <a:normAutofit/>
          </a:bodyPr>
          <a:lstStyle/>
          <a:p>
            <a:pPr marL="177800" indent="-177800">
              <a:buSzPct val="100000"/>
              <a:buChar char="•"/>
            </a:pPr>
            <a:r>
              <a:rPr lang="en-US" sz="1420" dirty="0">
                <a:solidFill>
                  <a:srgbClr val="D6E0EA"/>
                </a:solidFill>
                <a:latin typeface="Arial" pitchFamily="34" charset="0"/>
                <a:ea typeface="Arial" pitchFamily="34" charset="-122"/>
                <a:cs typeface="Arial" pitchFamily="34" charset="-120"/>
              </a:rPr>
              <a:t>Deck type</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Brand style</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Slide limit</a:t>
            </a:r>
            <a:endParaRPr lang="en-US" sz="1420" dirty="0"/>
          </a:p>
        </p:txBody>
      </p:sp>
      <p:sp>
        <p:nvSpPr>
          <p:cNvPr id="14" name="Shape 10"/>
          <p:cNvSpPr/>
          <p:nvPr/>
        </p:nvSpPr>
        <p:spPr>
          <a:xfrm>
            <a:off x="4828032" y="3675888"/>
            <a:ext cx="283464" cy="0"/>
          </a:xfrm>
          <a:prstGeom prst="line">
            <a:avLst/>
          </a:prstGeom>
          <a:noFill/>
          <a:ln w="27940">
            <a:solidFill>
              <a:srgbClr val="29425F"/>
            </a:solidFill>
            <a:prstDash val="solid"/>
            <a:headEnd type="none"/>
            <a:tailEnd type="triangle"/>
          </a:ln>
        </p:spPr>
        <p:txBody>
          <a:bodyPr/>
          <a:lstStyle/>
          <a:p>
            <a:endParaRPr lang="en-US"/>
          </a:p>
        </p:txBody>
      </p:sp>
      <p:sp>
        <p:nvSpPr>
          <p:cNvPr id="15" name="Shape 11"/>
          <p:cNvSpPr/>
          <p:nvPr/>
        </p:nvSpPr>
        <p:spPr>
          <a:xfrm>
            <a:off x="5157216" y="1901952"/>
            <a:ext cx="2029968" cy="3547872"/>
          </a:xfrm>
          <a:prstGeom prst="roundRect">
            <a:avLst>
              <a:gd name="adj" fmla="val 360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58384" y="2157984"/>
            <a:ext cx="384048" cy="384048"/>
          </a:xfrm>
          <a:prstGeom prst="rect">
            <a:avLst/>
          </a:prstGeom>
        </p:spPr>
      </p:pic>
      <p:sp>
        <p:nvSpPr>
          <p:cNvPr id="17" name="Text 12"/>
          <p:cNvSpPr/>
          <p:nvPr/>
        </p:nvSpPr>
        <p:spPr>
          <a:xfrm>
            <a:off x="5907024" y="2212848"/>
            <a:ext cx="960120" cy="219456"/>
          </a:xfrm>
          <a:prstGeom prst="rect">
            <a:avLst/>
          </a:prstGeom>
          <a:noFill/>
          <a:ln/>
        </p:spPr>
        <p:txBody>
          <a:bodyPr wrap="square" lIns="0" tIns="0" rIns="0" bIns="0" rtlCol="0" anchor="ctr">
            <a:normAutofit fontScale="77500" lnSpcReduction="20000"/>
          </a:bodyPr>
          <a:lstStyle/>
          <a:p>
            <a:pPr marL="0" indent="0">
              <a:buNone/>
            </a:pPr>
            <a:r>
              <a:rPr lang="en-US" sz="1350" b="1" dirty="0">
                <a:solidFill>
                  <a:srgbClr val="FBBF24"/>
                </a:solidFill>
              </a:rPr>
              <a:t>AI WORKFLOW</a:t>
            </a:r>
            <a:endParaRPr lang="en-US" sz="1350" dirty="0"/>
          </a:p>
        </p:txBody>
      </p:sp>
      <p:sp>
        <p:nvSpPr>
          <p:cNvPr id="18" name="Text 13"/>
          <p:cNvSpPr/>
          <p:nvPr/>
        </p:nvSpPr>
        <p:spPr>
          <a:xfrm>
            <a:off x="5385816" y="2944368"/>
            <a:ext cx="1572768" cy="1645920"/>
          </a:xfrm>
          <a:prstGeom prst="rect">
            <a:avLst/>
          </a:prstGeom>
          <a:noFill/>
          <a:ln/>
        </p:spPr>
        <p:txBody>
          <a:bodyPr wrap="square" lIns="635" tIns="635" rIns="635" bIns="635" rtlCol="0" anchor="t">
            <a:normAutofit/>
          </a:bodyPr>
          <a:lstStyle/>
          <a:p>
            <a:pPr marL="177800" indent="-177800">
              <a:buSzPct val="100000"/>
              <a:buChar char="•"/>
            </a:pPr>
            <a:r>
              <a:rPr lang="en-US" sz="1420" dirty="0">
                <a:solidFill>
                  <a:srgbClr val="D6E0EA"/>
                </a:solidFill>
                <a:latin typeface="Arial" pitchFamily="34" charset="0"/>
                <a:ea typeface="Arial" pitchFamily="34" charset="-122"/>
                <a:cs typeface="Arial" pitchFamily="34" charset="-120"/>
              </a:rPr>
              <a:t>Structure story</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Draft slides</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Flag gaps</a:t>
            </a:r>
            <a:endParaRPr lang="en-US" sz="1420" dirty="0"/>
          </a:p>
        </p:txBody>
      </p:sp>
      <p:sp>
        <p:nvSpPr>
          <p:cNvPr id="19" name="Shape 14"/>
          <p:cNvSpPr/>
          <p:nvPr/>
        </p:nvSpPr>
        <p:spPr>
          <a:xfrm>
            <a:off x="7187184" y="3675888"/>
            <a:ext cx="283464" cy="0"/>
          </a:xfrm>
          <a:prstGeom prst="line">
            <a:avLst/>
          </a:prstGeom>
          <a:noFill/>
          <a:ln w="27940">
            <a:solidFill>
              <a:srgbClr val="29425F"/>
            </a:solidFill>
            <a:prstDash val="solid"/>
            <a:headEnd type="none"/>
            <a:tailEnd type="triangle"/>
          </a:ln>
        </p:spPr>
        <p:txBody>
          <a:bodyPr/>
          <a:lstStyle/>
          <a:p>
            <a:endParaRPr lang="en-US"/>
          </a:p>
        </p:txBody>
      </p:sp>
      <p:sp>
        <p:nvSpPr>
          <p:cNvPr id="20" name="Shape 15"/>
          <p:cNvSpPr/>
          <p:nvPr/>
        </p:nvSpPr>
        <p:spPr>
          <a:xfrm>
            <a:off x="7516368" y="1901952"/>
            <a:ext cx="2029968" cy="3547872"/>
          </a:xfrm>
          <a:prstGeom prst="roundRect">
            <a:avLst>
              <a:gd name="adj" fmla="val 3604"/>
            </a:avLst>
          </a:prstGeom>
          <a:solidFill>
            <a:srgbClr val="112238"/>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17536" y="2157984"/>
            <a:ext cx="384048" cy="384048"/>
          </a:xfrm>
          <a:prstGeom prst="rect">
            <a:avLst/>
          </a:prstGeom>
        </p:spPr>
      </p:pic>
      <p:sp>
        <p:nvSpPr>
          <p:cNvPr id="22" name="Text 16"/>
          <p:cNvSpPr/>
          <p:nvPr/>
        </p:nvSpPr>
        <p:spPr>
          <a:xfrm>
            <a:off x="8266176" y="2212848"/>
            <a:ext cx="960120" cy="219456"/>
          </a:xfrm>
          <a:prstGeom prst="rect">
            <a:avLst/>
          </a:prstGeom>
          <a:noFill/>
          <a:ln/>
        </p:spPr>
        <p:txBody>
          <a:bodyPr wrap="square" lIns="0" tIns="0" rIns="0" bIns="0" rtlCol="0" anchor="ctr">
            <a:normAutofit/>
          </a:bodyPr>
          <a:lstStyle/>
          <a:p>
            <a:pPr marL="0" indent="0">
              <a:buNone/>
            </a:pPr>
            <a:r>
              <a:rPr lang="en-US" sz="1350" b="1" dirty="0">
                <a:solidFill>
                  <a:srgbClr val="60A5FA"/>
                </a:solidFill>
              </a:rPr>
              <a:t>REVIEW</a:t>
            </a:r>
            <a:endParaRPr lang="en-US" sz="1350" dirty="0"/>
          </a:p>
        </p:txBody>
      </p:sp>
      <p:sp>
        <p:nvSpPr>
          <p:cNvPr id="23" name="Text 17"/>
          <p:cNvSpPr/>
          <p:nvPr/>
        </p:nvSpPr>
        <p:spPr>
          <a:xfrm>
            <a:off x="7744968" y="2944368"/>
            <a:ext cx="1572768" cy="1645920"/>
          </a:xfrm>
          <a:prstGeom prst="rect">
            <a:avLst/>
          </a:prstGeom>
          <a:noFill/>
          <a:ln/>
        </p:spPr>
        <p:txBody>
          <a:bodyPr wrap="square" lIns="635" tIns="635" rIns="635" bIns="635" rtlCol="0" anchor="t">
            <a:normAutofit/>
          </a:bodyPr>
          <a:lstStyle/>
          <a:p>
            <a:pPr marL="177800" indent="-177800">
              <a:buSzPct val="100000"/>
              <a:buChar char="•"/>
            </a:pPr>
            <a:r>
              <a:rPr lang="en-US" sz="1420" dirty="0">
                <a:solidFill>
                  <a:srgbClr val="D6E0EA"/>
                </a:solidFill>
                <a:latin typeface="Arial" pitchFamily="34" charset="0"/>
                <a:ea typeface="Arial" pitchFamily="34" charset="-122"/>
                <a:cs typeface="Arial" pitchFamily="34" charset="-120"/>
              </a:rPr>
              <a:t>Edit content</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Approve order</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Regenerate</a:t>
            </a:r>
            <a:endParaRPr lang="en-US" sz="1420" dirty="0"/>
          </a:p>
        </p:txBody>
      </p:sp>
      <p:sp>
        <p:nvSpPr>
          <p:cNvPr id="24" name="Shape 18"/>
          <p:cNvSpPr/>
          <p:nvPr/>
        </p:nvSpPr>
        <p:spPr>
          <a:xfrm>
            <a:off x="9546336" y="3675888"/>
            <a:ext cx="283464" cy="0"/>
          </a:xfrm>
          <a:prstGeom prst="line">
            <a:avLst/>
          </a:prstGeom>
          <a:noFill/>
          <a:ln w="27940">
            <a:solidFill>
              <a:srgbClr val="29425F"/>
            </a:solidFill>
            <a:prstDash val="solid"/>
            <a:headEnd type="none"/>
            <a:tailEnd type="triangle"/>
          </a:ln>
        </p:spPr>
        <p:txBody>
          <a:bodyPr/>
          <a:lstStyle/>
          <a:p>
            <a:endParaRPr lang="en-US"/>
          </a:p>
        </p:txBody>
      </p:sp>
      <p:sp>
        <p:nvSpPr>
          <p:cNvPr id="25" name="Shape 19"/>
          <p:cNvSpPr/>
          <p:nvPr/>
        </p:nvSpPr>
        <p:spPr>
          <a:xfrm>
            <a:off x="9875520" y="1901952"/>
            <a:ext cx="2029968" cy="3547872"/>
          </a:xfrm>
          <a:prstGeom prst="roundRect">
            <a:avLst>
              <a:gd name="adj" fmla="val 3604"/>
            </a:avLst>
          </a:prstGeom>
          <a:solidFill>
            <a:srgbClr val="0D1A2B"/>
          </a:solidFill>
          <a:ln w="10160">
            <a:solidFill>
              <a:srgbClr val="29425F"/>
            </a:solidFill>
            <a:prstDash val="solid"/>
          </a:ln>
          <a:effectLst>
            <a:outerShdw blurRad="19050" dist="50800" dir="2700000" algn="bl" rotWithShape="0">
              <a:srgbClr val="000000">
                <a:alpha val="18000"/>
              </a:srgbClr>
            </a:outerShdw>
          </a:effectLst>
        </p:spPr>
        <p:txBody>
          <a:bodyPr/>
          <a:lstStyle/>
          <a:p>
            <a:endParaRPr lang="en-US"/>
          </a:p>
        </p:txBody>
      </p:sp>
      <p:pic>
        <p:nvPicPr>
          <p:cNvPr id="2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076688" y="2157984"/>
            <a:ext cx="384048" cy="384048"/>
          </a:xfrm>
          <a:prstGeom prst="rect">
            <a:avLst/>
          </a:prstGeom>
        </p:spPr>
      </p:pic>
      <p:sp>
        <p:nvSpPr>
          <p:cNvPr id="27" name="Text 20"/>
          <p:cNvSpPr/>
          <p:nvPr/>
        </p:nvSpPr>
        <p:spPr>
          <a:xfrm>
            <a:off x="10625328" y="2212848"/>
            <a:ext cx="960120" cy="219456"/>
          </a:xfrm>
          <a:prstGeom prst="rect">
            <a:avLst/>
          </a:prstGeom>
          <a:noFill/>
          <a:ln/>
        </p:spPr>
        <p:txBody>
          <a:bodyPr wrap="square" lIns="0" tIns="0" rIns="0" bIns="0" rtlCol="0" anchor="ctr">
            <a:normAutofit/>
          </a:bodyPr>
          <a:lstStyle/>
          <a:p>
            <a:pPr marL="0" indent="0">
              <a:buNone/>
            </a:pPr>
            <a:r>
              <a:rPr lang="en-US" sz="1350" b="1" dirty="0">
                <a:solidFill>
                  <a:srgbClr val="A3E635"/>
                </a:solidFill>
              </a:rPr>
              <a:t>OUTPUT</a:t>
            </a:r>
            <a:endParaRPr lang="en-US" sz="1350" dirty="0"/>
          </a:p>
        </p:txBody>
      </p:sp>
      <p:sp>
        <p:nvSpPr>
          <p:cNvPr id="28" name="Text 21"/>
          <p:cNvSpPr/>
          <p:nvPr/>
        </p:nvSpPr>
        <p:spPr>
          <a:xfrm>
            <a:off x="10104120" y="2944368"/>
            <a:ext cx="1572768" cy="1645920"/>
          </a:xfrm>
          <a:prstGeom prst="rect">
            <a:avLst/>
          </a:prstGeom>
          <a:noFill/>
          <a:ln/>
        </p:spPr>
        <p:txBody>
          <a:bodyPr wrap="square" lIns="635" tIns="635" rIns="635" bIns="635" rtlCol="0" anchor="t">
            <a:normAutofit/>
          </a:bodyPr>
          <a:lstStyle/>
          <a:p>
            <a:pPr marL="177800" indent="-177800">
              <a:buSzPct val="100000"/>
              <a:buChar char="•"/>
            </a:pPr>
            <a:r>
              <a:rPr lang="en-US" sz="1420" dirty="0">
                <a:solidFill>
                  <a:srgbClr val="D6E0EA"/>
                </a:solidFill>
                <a:latin typeface="Arial" pitchFamily="34" charset="0"/>
                <a:ea typeface="Arial" pitchFamily="34" charset="-122"/>
                <a:cs typeface="Arial" pitchFamily="34" charset="-120"/>
              </a:rPr>
              <a:t>PPTX</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Outline</a:t>
            </a:r>
            <a:endParaRPr lang="en-US" sz="1420" dirty="0"/>
          </a:p>
          <a:p>
            <a:pPr marL="177800" indent="-177800">
              <a:buSzPct val="100000"/>
              <a:buChar char="•"/>
            </a:pPr>
            <a:r>
              <a:rPr lang="en-US" sz="1420" dirty="0">
                <a:solidFill>
                  <a:srgbClr val="D6E0EA"/>
                </a:solidFill>
                <a:latin typeface="Arial" pitchFamily="34" charset="0"/>
                <a:ea typeface="Arial" pitchFamily="34" charset="-122"/>
                <a:cs typeface="Arial" pitchFamily="34" charset="-120"/>
              </a:rPr>
              <a:t>Speaker notes</a:t>
            </a:r>
            <a:endParaRPr lang="en-US" sz="1420" dirty="0"/>
          </a:p>
        </p:txBody>
      </p:sp>
      <p:sp>
        <p:nvSpPr>
          <p:cNvPr id="29" name="Text 22"/>
          <p:cNvSpPr/>
          <p:nvPr/>
        </p:nvSpPr>
        <p:spPr>
          <a:xfrm>
            <a:off x="960120" y="5806440"/>
            <a:ext cx="10241280" cy="320040"/>
          </a:xfrm>
          <a:prstGeom prst="rect">
            <a:avLst/>
          </a:prstGeom>
          <a:noFill/>
          <a:ln/>
        </p:spPr>
        <p:txBody>
          <a:bodyPr wrap="square" lIns="0" tIns="0" rIns="0" bIns="0" rtlCol="0" anchor="ctr"/>
          <a:lstStyle/>
          <a:p>
            <a:pPr marL="0" indent="0" algn="ctr">
              <a:buNone/>
            </a:pPr>
            <a:r>
              <a:rPr lang="en-US" sz="1700" b="1" dirty="0">
                <a:solidFill>
                  <a:srgbClr val="F7FAFC"/>
                </a:solidFill>
              </a:rPr>
              <a:t>Human judgement remains at the centre: accuracy, narrative, sensitivity and final approval.</a:t>
            </a:r>
            <a:endParaRPr lang="en-US" sz="1700" dirty="0"/>
          </a:p>
        </p:txBody>
      </p:sp>
      <p:sp>
        <p:nvSpPr>
          <p:cNvPr id="30"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10896"/>
            <a:ext cx="4389120" cy="201168"/>
          </a:xfrm>
          <a:prstGeom prst="rect">
            <a:avLst/>
          </a:prstGeom>
          <a:noFill/>
          <a:ln/>
        </p:spPr>
        <p:txBody>
          <a:bodyPr wrap="square" lIns="0" tIns="0" rIns="0" bIns="0" rtlCol="0" anchor="ctr"/>
          <a:lstStyle/>
          <a:p>
            <a:pPr marL="0" indent="0">
              <a:buNone/>
            </a:pPr>
            <a:r>
              <a:rPr lang="en-US" sz="950" b="1" kern="0" spc="170" dirty="0">
                <a:solidFill>
                  <a:srgbClr val="5DE2E7"/>
                </a:solidFill>
                <a:latin typeface="Arial" pitchFamily="34" charset="0"/>
                <a:ea typeface="Arial" pitchFamily="34" charset="-122"/>
                <a:cs typeface="Arial" pitchFamily="34" charset="-120"/>
              </a:rPr>
              <a:t>SCOPE CONTROL</a:t>
            </a:r>
            <a:endParaRPr lang="en-US" sz="950" dirty="0"/>
          </a:p>
        </p:txBody>
      </p:sp>
      <p:sp>
        <p:nvSpPr>
          <p:cNvPr id="3" name="Text 1"/>
          <p:cNvSpPr/>
          <p:nvPr/>
        </p:nvSpPr>
        <p:spPr>
          <a:xfrm>
            <a:off x="566928" y="566928"/>
            <a:ext cx="11018520" cy="512064"/>
          </a:xfrm>
          <a:prstGeom prst="rect">
            <a:avLst/>
          </a:prstGeom>
          <a:noFill/>
          <a:ln/>
        </p:spPr>
        <p:txBody>
          <a:bodyPr wrap="square" lIns="0" tIns="0" rIns="0" bIns="0" rtlCol="0" anchor="ctr">
            <a:normAutofit/>
          </a:bodyPr>
          <a:lstStyle/>
          <a:p>
            <a:pPr marL="0" indent="0">
              <a:buNone/>
            </a:pPr>
            <a:r>
              <a:rPr lang="en-US" sz="2600" b="1" dirty="0">
                <a:solidFill>
                  <a:srgbClr val="F7FAFC"/>
                </a:solidFill>
                <a:latin typeface="Arial" pitchFamily="34" charset="0"/>
                <a:ea typeface="Arial" pitchFamily="34" charset="-122"/>
                <a:cs typeface="Arial" pitchFamily="34" charset="-120"/>
              </a:rPr>
              <a:t>Start with an MVP — not the dream platform</a:t>
            </a:r>
            <a:endParaRPr lang="en-US" sz="2600" dirty="0"/>
          </a:p>
        </p:txBody>
      </p:sp>
      <p:sp>
        <p:nvSpPr>
          <p:cNvPr id="4" name="Text 2"/>
          <p:cNvSpPr/>
          <p:nvPr/>
        </p:nvSpPr>
        <p:spPr>
          <a:xfrm>
            <a:off x="585216" y="1097280"/>
            <a:ext cx="10881360" cy="365760"/>
          </a:xfrm>
          <a:prstGeom prst="rect">
            <a:avLst/>
          </a:prstGeom>
          <a:noFill/>
          <a:ln/>
        </p:spPr>
        <p:txBody>
          <a:bodyPr wrap="square" lIns="0" tIns="0" rIns="0" bIns="0" rtlCol="0" anchor="ctr">
            <a:normAutofit/>
          </a:bodyPr>
          <a:lstStyle/>
          <a:p>
            <a:pPr marL="0" indent="0">
              <a:buNone/>
            </a:pPr>
            <a:r>
              <a:rPr lang="en-US" sz="1300" dirty="0">
                <a:solidFill>
                  <a:srgbClr val="91A0B2"/>
                </a:solidFill>
                <a:latin typeface="Arial" pitchFamily="34" charset="0"/>
                <a:ea typeface="Arial" pitchFamily="34" charset="-122"/>
                <a:cs typeface="Arial" pitchFamily="34" charset="-120"/>
              </a:rPr>
              <a:t>A thin working slice teaches more than a large unfinished specification.</a:t>
            </a:r>
            <a:endParaRPr lang="en-US" sz="1300" dirty="0"/>
          </a:p>
        </p:txBody>
      </p:sp>
      <p:sp>
        <p:nvSpPr>
          <p:cNvPr id="5" name="Shape 3"/>
          <p:cNvSpPr/>
          <p:nvPr/>
        </p:nvSpPr>
        <p:spPr>
          <a:xfrm>
            <a:off x="658368" y="1719072"/>
            <a:ext cx="4983480" cy="4370832"/>
          </a:xfrm>
          <a:prstGeom prst="roundRect">
            <a:avLst>
              <a:gd name="adj" fmla="val 1674"/>
            </a:avLst>
          </a:prstGeom>
          <a:solidFill>
            <a:srgbClr val="0E2428"/>
          </a:solidFill>
          <a:ln w="10160">
            <a:solidFill>
              <a:srgbClr val="24555B"/>
            </a:solidFill>
            <a:prstDash val="solid"/>
          </a:ln>
          <a:effectLst>
            <a:outerShdw blurRad="19050" dist="50800" dir="2700000" algn="bl" rotWithShape="0">
              <a:srgbClr val="000000">
                <a:alpha val="18000"/>
              </a:srgbClr>
            </a:outerShdw>
          </a:effectLst>
        </p:spPr>
        <p:txBody>
          <a:bodyPr/>
          <a:lstStyle/>
          <a:p>
            <a:endParaRPr lang="en-US"/>
          </a:p>
        </p:txBody>
      </p:sp>
      <p:sp>
        <p:nvSpPr>
          <p:cNvPr id="6" name="Shape 4"/>
          <p:cNvSpPr/>
          <p:nvPr/>
        </p:nvSpPr>
        <p:spPr>
          <a:xfrm>
            <a:off x="896112" y="1965960"/>
            <a:ext cx="1600200" cy="310896"/>
          </a:xfrm>
          <a:prstGeom prst="roundRect">
            <a:avLst>
              <a:gd name="adj" fmla="val 23529"/>
            </a:avLst>
          </a:prstGeom>
          <a:solidFill>
            <a:srgbClr val="A3E635">
              <a:alpha val="17000"/>
            </a:srgbClr>
          </a:solidFill>
          <a:ln w="10160">
            <a:solidFill>
              <a:srgbClr val="A3E635">
                <a:alpha val="80000"/>
              </a:srgbClr>
            </a:solidFill>
            <a:prstDash val="solid"/>
          </a:ln>
        </p:spPr>
        <p:txBody>
          <a:bodyPr/>
          <a:lstStyle/>
          <a:p>
            <a:endParaRPr lang="en-US"/>
          </a:p>
        </p:txBody>
      </p:sp>
      <p:sp>
        <p:nvSpPr>
          <p:cNvPr id="7" name="Text 5"/>
          <p:cNvSpPr/>
          <p:nvPr/>
        </p:nvSpPr>
        <p:spPr>
          <a:xfrm>
            <a:off x="969264" y="2034540"/>
            <a:ext cx="1453896" cy="146304"/>
          </a:xfrm>
          <a:prstGeom prst="rect">
            <a:avLst/>
          </a:prstGeom>
          <a:noFill/>
          <a:ln/>
        </p:spPr>
        <p:txBody>
          <a:bodyPr wrap="square" lIns="0" tIns="0" rIns="0" bIns="0" rtlCol="0" anchor="ctr"/>
          <a:lstStyle/>
          <a:p>
            <a:pPr marL="0" indent="0" algn="ctr">
              <a:buNone/>
            </a:pPr>
            <a:r>
              <a:rPr lang="en-US" sz="900" b="1" dirty="0">
                <a:solidFill>
                  <a:srgbClr val="A3E635"/>
                </a:solidFill>
                <a:latin typeface="Arial" pitchFamily="34" charset="0"/>
                <a:ea typeface="Arial" pitchFamily="34" charset="-122"/>
                <a:cs typeface="Arial" pitchFamily="34" charset="-120"/>
              </a:rPr>
              <a:t>BUILD FIRST</a:t>
            </a:r>
            <a:endParaRPr lang="en-US" sz="900" dirty="0"/>
          </a:p>
        </p:txBody>
      </p:sp>
      <p:sp>
        <p:nvSpPr>
          <p:cNvPr id="8" name="Text 6"/>
          <p:cNvSpPr/>
          <p:nvPr/>
        </p:nvSpPr>
        <p:spPr>
          <a:xfrm>
            <a:off x="914400" y="2606040"/>
            <a:ext cx="4251960" cy="2377440"/>
          </a:xfrm>
          <a:prstGeom prst="rect">
            <a:avLst/>
          </a:prstGeom>
          <a:noFill/>
          <a:ln/>
        </p:spPr>
        <p:txBody>
          <a:bodyPr wrap="square" lIns="635" tIns="635" rIns="635" bIns="635" rtlCol="0" anchor="t">
            <a:normAutofit/>
          </a:bodyPr>
          <a:lstStyle/>
          <a:p>
            <a:pPr marL="177800" indent="-177800">
              <a:buSzPct val="100000"/>
              <a:buChar char="•"/>
            </a:pPr>
            <a:r>
              <a:rPr lang="en-US" sz="1720" b="1" dirty="0">
                <a:solidFill>
                  <a:srgbClr val="F7FAFC"/>
                </a:solidFill>
                <a:latin typeface="Arial" pitchFamily="34" charset="0"/>
                <a:ea typeface="Arial" pitchFamily="34" charset="-122"/>
                <a:cs typeface="Arial" pitchFamily="34" charset="-120"/>
              </a:rPr>
              <a:t>Paste meeting notes</a:t>
            </a:r>
            <a:endParaRPr lang="en-US" sz="1720" dirty="0"/>
          </a:p>
          <a:p>
            <a:pPr marL="177800" indent="-177800">
              <a:buSzPct val="100000"/>
              <a:buChar char="•"/>
            </a:pPr>
            <a:r>
              <a:rPr lang="en-US" sz="1720" b="1" dirty="0">
                <a:solidFill>
                  <a:srgbClr val="F7FAFC"/>
                </a:solidFill>
                <a:latin typeface="Arial" pitchFamily="34" charset="0"/>
                <a:ea typeface="Arial" pitchFamily="34" charset="-122"/>
                <a:cs typeface="Arial" pitchFamily="34" charset="-120"/>
              </a:rPr>
              <a:t>Choose deck type: training / proposal / board</a:t>
            </a:r>
            <a:endParaRPr lang="en-US" sz="1720" dirty="0"/>
          </a:p>
          <a:p>
            <a:pPr marL="177800" indent="-177800">
              <a:buSzPct val="100000"/>
              <a:buChar char="•"/>
            </a:pPr>
            <a:r>
              <a:rPr lang="en-US" sz="1720" b="1" dirty="0">
                <a:solidFill>
                  <a:srgbClr val="F7FAFC"/>
                </a:solidFill>
                <a:latin typeface="Arial" pitchFamily="34" charset="0"/>
                <a:ea typeface="Arial" pitchFamily="34" charset="-122"/>
                <a:cs typeface="Arial" pitchFamily="34" charset="-120"/>
              </a:rPr>
              <a:t>Generate slide titles + key points + speaker notes</a:t>
            </a:r>
            <a:endParaRPr lang="en-US" sz="1720" dirty="0"/>
          </a:p>
          <a:p>
            <a:pPr marL="177800" indent="-177800">
              <a:buSzPct val="100000"/>
              <a:buChar char="•"/>
            </a:pPr>
            <a:r>
              <a:rPr lang="en-US" sz="1720" b="1" dirty="0">
                <a:solidFill>
                  <a:srgbClr val="F7FAFC"/>
                </a:solidFill>
                <a:latin typeface="Arial" pitchFamily="34" charset="0"/>
                <a:ea typeface="Arial" pitchFamily="34" charset="-122"/>
                <a:cs typeface="Arial" pitchFamily="34" charset="-120"/>
              </a:rPr>
              <a:t>Edit the output and copy or export it</a:t>
            </a:r>
            <a:endParaRPr lang="en-US" sz="1720" dirty="0"/>
          </a:p>
        </p:txBody>
      </p:sp>
      <p:sp>
        <p:nvSpPr>
          <p:cNvPr id="9" name="Text 7"/>
          <p:cNvSpPr/>
          <p:nvPr/>
        </p:nvSpPr>
        <p:spPr>
          <a:xfrm>
            <a:off x="932688" y="5266944"/>
            <a:ext cx="4160520" cy="274320"/>
          </a:xfrm>
          <a:prstGeom prst="rect">
            <a:avLst/>
          </a:prstGeom>
          <a:noFill/>
          <a:ln/>
        </p:spPr>
        <p:txBody>
          <a:bodyPr wrap="square" lIns="0" tIns="0" rIns="0" bIns="0" rtlCol="0" anchor="ctr"/>
          <a:lstStyle/>
          <a:p>
            <a:pPr marL="0" indent="0">
              <a:buNone/>
            </a:pPr>
            <a:r>
              <a:rPr lang="en-US" sz="1550" b="1" dirty="0">
                <a:solidFill>
                  <a:srgbClr val="A3E635"/>
                </a:solidFill>
              </a:rPr>
              <a:t>Success = one colleague can use it without help</a:t>
            </a:r>
            <a:endParaRPr lang="en-US" sz="1550" dirty="0"/>
          </a:p>
        </p:txBody>
      </p:sp>
      <p:sp>
        <p:nvSpPr>
          <p:cNvPr id="10" name="Shape 8"/>
          <p:cNvSpPr/>
          <p:nvPr/>
        </p:nvSpPr>
        <p:spPr>
          <a:xfrm>
            <a:off x="6565392" y="1719072"/>
            <a:ext cx="4983480" cy="4370832"/>
          </a:xfrm>
          <a:prstGeom prst="roundRect">
            <a:avLst>
              <a:gd name="adj" fmla="val 1674"/>
            </a:avLst>
          </a:prstGeom>
          <a:solidFill>
            <a:srgbClr val="171A25"/>
          </a:solidFill>
          <a:ln w="10160">
            <a:solidFill>
              <a:srgbClr val="443047"/>
            </a:solidFill>
            <a:prstDash val="solid"/>
          </a:ln>
          <a:effectLst>
            <a:outerShdw blurRad="19050" dist="50800" dir="2700000" algn="bl" rotWithShape="0">
              <a:srgbClr val="000000">
                <a:alpha val="18000"/>
              </a:srgbClr>
            </a:outerShdw>
          </a:effectLst>
        </p:spPr>
        <p:txBody>
          <a:bodyPr/>
          <a:lstStyle/>
          <a:p>
            <a:endParaRPr lang="en-US"/>
          </a:p>
        </p:txBody>
      </p:sp>
      <p:sp>
        <p:nvSpPr>
          <p:cNvPr id="11" name="Shape 9"/>
          <p:cNvSpPr/>
          <p:nvPr/>
        </p:nvSpPr>
        <p:spPr>
          <a:xfrm>
            <a:off x="6803136" y="1965960"/>
            <a:ext cx="1600200" cy="310896"/>
          </a:xfrm>
          <a:prstGeom prst="roundRect">
            <a:avLst>
              <a:gd name="adj" fmla="val 23529"/>
            </a:avLst>
          </a:prstGeom>
          <a:solidFill>
            <a:srgbClr val="FB7185">
              <a:alpha val="17000"/>
            </a:srgbClr>
          </a:solidFill>
          <a:ln w="10160">
            <a:solidFill>
              <a:srgbClr val="FB7185">
                <a:alpha val="80000"/>
              </a:srgbClr>
            </a:solidFill>
            <a:prstDash val="solid"/>
          </a:ln>
        </p:spPr>
        <p:txBody>
          <a:bodyPr/>
          <a:lstStyle/>
          <a:p>
            <a:endParaRPr lang="en-US"/>
          </a:p>
        </p:txBody>
      </p:sp>
      <p:sp>
        <p:nvSpPr>
          <p:cNvPr id="12" name="Text 10"/>
          <p:cNvSpPr/>
          <p:nvPr/>
        </p:nvSpPr>
        <p:spPr>
          <a:xfrm>
            <a:off x="6876288" y="2034540"/>
            <a:ext cx="1453896" cy="146304"/>
          </a:xfrm>
          <a:prstGeom prst="rect">
            <a:avLst/>
          </a:prstGeom>
          <a:noFill/>
          <a:ln/>
        </p:spPr>
        <p:txBody>
          <a:bodyPr wrap="square" lIns="0" tIns="0" rIns="0" bIns="0" rtlCol="0" anchor="ctr"/>
          <a:lstStyle/>
          <a:p>
            <a:pPr marL="0" indent="0" algn="ctr">
              <a:buNone/>
            </a:pPr>
            <a:r>
              <a:rPr lang="en-US" sz="900" b="1" dirty="0">
                <a:solidFill>
                  <a:srgbClr val="FB7185"/>
                </a:solidFill>
                <a:latin typeface="Arial" pitchFamily="34" charset="0"/>
                <a:ea typeface="Arial" pitchFamily="34" charset="-122"/>
                <a:cs typeface="Arial" pitchFamily="34" charset="-120"/>
              </a:rPr>
              <a:t>ADD LATER</a:t>
            </a:r>
            <a:endParaRPr lang="en-US" sz="900" dirty="0"/>
          </a:p>
        </p:txBody>
      </p:sp>
      <p:sp>
        <p:nvSpPr>
          <p:cNvPr id="13" name="Text 11"/>
          <p:cNvSpPr/>
          <p:nvPr/>
        </p:nvSpPr>
        <p:spPr>
          <a:xfrm>
            <a:off x="6821424" y="2606040"/>
            <a:ext cx="4160520" cy="2377440"/>
          </a:xfrm>
          <a:prstGeom prst="rect">
            <a:avLst/>
          </a:prstGeom>
          <a:noFill/>
          <a:ln/>
        </p:spPr>
        <p:txBody>
          <a:bodyPr wrap="square" lIns="635" tIns="635" rIns="635" bIns="635" rtlCol="0" anchor="t">
            <a:normAutofit/>
          </a:bodyPr>
          <a:lstStyle/>
          <a:p>
            <a:pPr marL="177800" indent="-177800">
              <a:buSzPct val="100000"/>
              <a:buChar char="•"/>
            </a:pPr>
            <a:r>
              <a:rPr lang="en-US" sz="1720" dirty="0">
                <a:solidFill>
                  <a:srgbClr val="D6E0EA"/>
                </a:solidFill>
                <a:latin typeface="Arial" pitchFamily="34" charset="0"/>
                <a:ea typeface="Arial" pitchFamily="34" charset="-122"/>
                <a:cs typeface="Arial" pitchFamily="34" charset="-120"/>
              </a:rPr>
              <a:t>Corporate template library and theme editing</a:t>
            </a:r>
            <a:endParaRPr lang="en-US" sz="1720" dirty="0"/>
          </a:p>
          <a:p>
            <a:pPr marL="177800" indent="-177800">
              <a:buSzPct val="100000"/>
              <a:buChar char="•"/>
            </a:pPr>
            <a:r>
              <a:rPr lang="en-US" sz="1720" dirty="0">
                <a:solidFill>
                  <a:srgbClr val="D6E0EA"/>
                </a:solidFill>
                <a:latin typeface="Arial" pitchFamily="34" charset="0"/>
                <a:ea typeface="Arial" pitchFamily="34" charset="-122"/>
                <a:cs typeface="Arial" pitchFamily="34" charset="-120"/>
              </a:rPr>
              <a:t>Automatic charts, images and brand checks</a:t>
            </a:r>
            <a:endParaRPr lang="en-US" sz="1720" dirty="0"/>
          </a:p>
          <a:p>
            <a:pPr marL="177800" indent="-177800">
              <a:buSzPct val="100000"/>
              <a:buChar char="•"/>
            </a:pPr>
            <a:r>
              <a:rPr lang="en-US" sz="1720" dirty="0">
                <a:solidFill>
                  <a:srgbClr val="D6E0EA"/>
                </a:solidFill>
                <a:latin typeface="Arial" pitchFamily="34" charset="0"/>
                <a:ea typeface="Arial" pitchFamily="34" charset="-122"/>
                <a:cs typeface="Arial" pitchFamily="34" charset="-120"/>
              </a:rPr>
              <a:t>Multi-user accounts, approvals and history</a:t>
            </a:r>
            <a:endParaRPr lang="en-US" sz="1720" dirty="0"/>
          </a:p>
          <a:p>
            <a:pPr marL="177800" indent="-177800">
              <a:buSzPct val="100000"/>
              <a:buChar char="•"/>
            </a:pPr>
            <a:r>
              <a:rPr lang="en-US" sz="1720" dirty="0">
                <a:solidFill>
                  <a:srgbClr val="D6E0EA"/>
                </a:solidFill>
                <a:latin typeface="Arial" pitchFamily="34" charset="0"/>
                <a:ea typeface="Arial" pitchFamily="34" charset="-122"/>
                <a:cs typeface="Arial" pitchFamily="34" charset="-120"/>
              </a:rPr>
              <a:t>Direct connections to Drive, CRM or databases</a:t>
            </a:r>
            <a:endParaRPr lang="en-US" sz="1720" dirty="0"/>
          </a:p>
        </p:txBody>
      </p:sp>
      <p:sp>
        <p:nvSpPr>
          <p:cNvPr id="14" name="Text 12"/>
          <p:cNvSpPr/>
          <p:nvPr/>
        </p:nvSpPr>
        <p:spPr>
          <a:xfrm>
            <a:off x="6839712" y="5266944"/>
            <a:ext cx="4160520" cy="274320"/>
          </a:xfrm>
          <a:prstGeom prst="rect">
            <a:avLst/>
          </a:prstGeom>
          <a:noFill/>
          <a:ln/>
        </p:spPr>
        <p:txBody>
          <a:bodyPr wrap="square" lIns="0" tIns="0" rIns="0" bIns="0" rtlCol="0" anchor="ctr"/>
          <a:lstStyle/>
          <a:p>
            <a:pPr marL="0" indent="0">
              <a:buNone/>
            </a:pPr>
            <a:r>
              <a:rPr lang="en-US" sz="1550" b="1" dirty="0">
                <a:solidFill>
                  <a:srgbClr val="FB7185"/>
                </a:solidFill>
              </a:rPr>
              <a:t>Risk = more moving parts before the value is proven</a:t>
            </a:r>
            <a:endParaRPr lang="en-US" sz="1550" dirty="0"/>
          </a:p>
        </p:txBody>
      </p:sp>
      <p:sp>
        <p:nvSpPr>
          <p:cNvPr id="25" name="Slide Number Placeholder 0"/>
          <p:cNvSpPr>
            <a:spLocks noGrp="1"/>
          </p:cNvSpPr>
          <p:nvPr>
            <p:ph type="sldNum" sz="quarter" idx="4294967295"/>
          </p:nvPr>
        </p:nvSpPr>
        <p:spPr>
          <a:xfrm>
            <a:off x="11320272" y="6519672"/>
            <a:ext cx="365760" cy="182880"/>
          </a:xfrm>
          <a:prstGeom prst="rect">
            <a:avLst/>
          </a:prstGeom>
          <a:extLst>
            <a:ext uri="{C572A759-6A51-4108-AA02-DFA0A04FC94B}">
              <ma14:wrappingTextBoxFlag xmlns="" xmlns:ma14="http://schemas.microsoft.com/office/mac/drawingml/2011/main" val="0"/>
            </a:ext>
          </a:extLst>
        </p:spPr>
        <p:txBody>
          <a:bodyPr lIns="0" tIns="0" rIns="0" bIns="0"/>
          <a:lstStyle>
            <a:lvl1pPr>
              <a:defRPr sz="800">
                <a:solidFill>
                  <a:srgbClr val="8290A3"/>
                </a:solidFill>
                <a:latin typeface="Arial"/>
                <a:ea typeface="Arial"/>
                <a:cs typeface="Arial"/>
              </a:defRPr>
            </a:lvl1pPr>
          </a:lstStyle>
          <a:p>
            <a:pPr algn="r"/>
            <a:fld id="{F7021451-1387-4CA6-816F-3879F97B5CBC}" type="slidenum">
              <a:rPr lang="en-US" b="0"/>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TotalTime>
  <Words>6133</Words>
  <Application>Microsoft Office PowerPoint</Application>
  <PresentationFormat>Widescreen</PresentationFormat>
  <Paragraphs>968</Paragraphs>
  <Slides>40</Slides>
  <Notes>40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Arial</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CTSB / CRMY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ChatGPT to Codex: Vibe Coding Web Tools for PowerPoint Building</dc:title>
  <dc:subject>Beginner training on ChatGPT, Codex, vibe coding, plugins, skills, DESIGN.md and Codex handover</dc:subject>
  <dc:creator>OpenAI</dc:creator>
  <cp:lastModifiedBy>Low Ley Hian</cp:lastModifiedBy>
  <cp:revision>2</cp:revision>
  <dcterms:created xsi:type="dcterms:W3CDTF">2026-07-23T12:47:55Z</dcterms:created>
  <dcterms:modified xsi:type="dcterms:W3CDTF">2026-07-24T01:58:30Z</dcterms:modified>
</cp:coreProperties>
</file>